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8" r:id="rId3"/>
    <p:sldId id="258" r:id="rId4"/>
    <p:sldId id="260" r:id="rId5"/>
    <p:sldId id="269" r:id="rId6"/>
    <p:sldId id="261" r:id="rId7"/>
    <p:sldId id="262" r:id="rId8"/>
    <p:sldId id="270" r:id="rId9"/>
    <p:sldId id="259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2235200" y="457200"/>
            <a:ext cx="9347200" cy="563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BIOQ. MARCELA VIVIANA TOURN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3982E-B886-481C-8761-6B7112A2974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8546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ESTUDIO DE LA HEMATURIA </a:t>
            </a:r>
            <a:br>
              <a:rPr lang="es-ES" dirty="0" smtClean="0"/>
            </a:br>
            <a:r>
              <a:rPr lang="es-ES" dirty="0" smtClean="0"/>
              <a:t>2020</a:t>
            </a:r>
            <a:endParaRPr lang="es-AR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QUIMICA CLINICA</a:t>
            </a:r>
          </a:p>
          <a:p>
            <a:r>
              <a:rPr lang="es-ES" dirty="0"/>
              <a:t>BIOQUIMICA- FACENA</a:t>
            </a:r>
          </a:p>
          <a:p>
            <a:r>
              <a:rPr lang="es-ES" dirty="0"/>
              <a:t>UNNE</a:t>
            </a:r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BIOQ. MARCELA VIVIANA TOURN</a:t>
            </a:r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2" y="3590895"/>
            <a:ext cx="4010446" cy="300783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43" y="231848"/>
            <a:ext cx="2438400" cy="31928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4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95"/>
    </mc:Choice>
    <mc:Fallback>
      <p:transition spd="slow" advTm="16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smtClean="0"/>
              <a:t>ROL DEL LABORATORIO</a:t>
            </a:r>
            <a:endParaRPr lang="es-E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AR" smtClean="0"/>
              <a:t>ORIENTAR HACIA EL ORIGEN DE LA HEMATURIA</a:t>
            </a:r>
          </a:p>
          <a:p>
            <a:pPr eaLnBrk="1" hangingPunct="1"/>
            <a:r>
              <a:rPr lang="es-AR" smtClean="0"/>
              <a:t>CONTRIBUIR AL DIAGNOSTICO DIFERENCIAL DE FALSAS HEMATURIAS</a:t>
            </a:r>
          </a:p>
          <a:p>
            <a:pPr eaLnBrk="1" hangingPunct="1"/>
            <a:r>
              <a:rPr lang="es-AR" smtClean="0"/>
              <a:t>CONTRIBUIR CON EL SEGUIMIENTO DEL TRATAMIENTO.</a:t>
            </a:r>
            <a:endParaRPr lang="es-ES" smtClean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BIOQ. MARCELA VIVIANA TOURN</a:t>
            </a:r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5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57"/>
    </mc:Choice>
    <mc:Fallback>
      <p:transition spd="slow" advTm="4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sz="2600"/>
              <a:t>LABORATORIO: Hematuria glomerular</a:t>
            </a:r>
            <a:endParaRPr lang="es-ES" sz="260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defRPr/>
            </a:pPr>
            <a:r>
              <a:rPr lang="es-AR" dirty="0"/>
              <a:t>Búsqueda de hematíes </a:t>
            </a:r>
            <a:r>
              <a:rPr lang="es-AR" dirty="0" err="1"/>
              <a:t>dismórficos</a:t>
            </a:r>
            <a:r>
              <a:rPr lang="es-AR" dirty="0"/>
              <a:t>: </a:t>
            </a:r>
          </a:p>
          <a:p>
            <a:pPr marL="609600" indent="-609600">
              <a:defRPr/>
            </a:pPr>
            <a:r>
              <a:rPr lang="es-AR" dirty="0">
                <a:solidFill>
                  <a:schemeClr val="accent4">
                    <a:lumMod val="10000"/>
                  </a:schemeClr>
                </a:solidFill>
              </a:rPr>
              <a:t>Microscopio </a:t>
            </a:r>
            <a:r>
              <a:rPr lang="es-AR">
                <a:solidFill>
                  <a:schemeClr val="accent4">
                    <a:lumMod val="10000"/>
                  </a:schemeClr>
                </a:solidFill>
              </a:rPr>
              <a:t>de contraste de fase</a:t>
            </a:r>
          </a:p>
          <a:p>
            <a:pPr marL="609600" indent="-609600">
              <a:defRPr/>
            </a:pPr>
            <a:r>
              <a:rPr lang="es-AR" dirty="0"/>
              <a:t>Condiciones: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es-AR" sz="1600" dirty="0"/>
              <a:t> Dieta con pocos vegetales y frutas, poco líquido la noche anterior</a:t>
            </a:r>
            <a:r>
              <a:rPr lang="es-AR" dirty="0"/>
              <a:t>.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es-AR" sz="1600" dirty="0"/>
              <a:t> No realizar ejercicios ni trabajos pesados 48 hs. Antes.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es-AR" sz="1600" dirty="0"/>
              <a:t> No utilizar orinas durante la menstruación, ni por cateterismo.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es-AR" sz="1600" dirty="0"/>
              <a:t> Procesar orina con densidades mayores a 1,018 y pH ácido.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es-AR" sz="1600" dirty="0"/>
              <a:t> Utilizar microscopio de contraste de fase.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es-AR" sz="1600" dirty="0"/>
              <a:t> Realizar la observación dentro de la hora de recibida la muestra.</a:t>
            </a:r>
            <a:endParaRPr lang="es-ES" sz="16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BIOQ. MARCELA VIVIANA TOURN</a:t>
            </a:r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2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30"/>
    </mc:Choice>
    <mc:Fallback>
      <p:transition spd="slow" advTm="74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AR" sz="2600" dirty="0"/>
              <a:t>LABORATORIO</a:t>
            </a:r>
            <a:br>
              <a:rPr lang="es-AR" sz="2600" dirty="0"/>
            </a:br>
            <a:r>
              <a:rPr lang="es-AR" sz="2800" dirty="0"/>
              <a:t> Seguimiento de </a:t>
            </a:r>
            <a:r>
              <a:rPr lang="es-AR" sz="2800" dirty="0" err="1"/>
              <a:t>microhematurias</a:t>
            </a:r>
            <a:r>
              <a:rPr lang="es-AR" sz="2800" dirty="0"/>
              <a:t>, control de tratamiento de </a:t>
            </a:r>
            <a:r>
              <a:rPr lang="es-AR" sz="2800" dirty="0" err="1"/>
              <a:t>glomerulopatías</a:t>
            </a:r>
            <a:r>
              <a:rPr lang="es-AR" sz="2800" dirty="0"/>
              <a:t> </a:t>
            </a:r>
            <a:endParaRPr lang="es-ES" sz="2600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AR" dirty="0"/>
              <a:t>RECUENTO DE HEMATIES</a:t>
            </a:r>
          </a:p>
          <a:p>
            <a:pPr eaLnBrk="1" hangingPunct="1">
              <a:lnSpc>
                <a:spcPct val="90000"/>
              </a:lnSpc>
            </a:pPr>
            <a:r>
              <a:rPr lang="es-AR" dirty="0">
                <a:solidFill>
                  <a:schemeClr val="bg2"/>
                </a:solidFill>
              </a:rPr>
              <a:t>TEST DE HAMBURGER (3 Hs.)</a:t>
            </a:r>
          </a:p>
          <a:p>
            <a:pPr eaLnBrk="1" hangingPunct="1">
              <a:lnSpc>
                <a:spcPct val="90000"/>
              </a:lnSpc>
            </a:pPr>
            <a:r>
              <a:rPr lang="es-AR" dirty="0">
                <a:solidFill>
                  <a:schemeClr val="bg2"/>
                </a:solidFill>
              </a:rPr>
              <a:t>RECUENTO DE ADDIS ( 12 Hs.)</a:t>
            </a:r>
          </a:p>
          <a:p>
            <a:pPr eaLnBrk="1" hangingPunct="1">
              <a:lnSpc>
                <a:spcPct val="90000"/>
              </a:lnSpc>
            </a:pPr>
            <a:r>
              <a:rPr lang="es-AR" dirty="0">
                <a:solidFill>
                  <a:schemeClr val="bg2"/>
                </a:solidFill>
              </a:rPr>
              <a:t>Se recuentan hematíes, leucocitos y cilindros en una orina cronometrada en cámara de recuento celular, se refiere el número de cada célula por las horas de recogida.</a:t>
            </a:r>
          </a:p>
          <a:p>
            <a:pPr eaLnBrk="1" hangingPunct="1">
              <a:lnSpc>
                <a:spcPct val="90000"/>
              </a:lnSpc>
              <a:buNone/>
            </a:pP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BIOQ. MARCELA VIVIANA TOURN</a:t>
            </a:r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54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52"/>
    </mc:Choice>
    <mc:Fallback>
      <p:transition spd="slow" advTm="4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dirty="0" smtClean="0"/>
              <a:t>laboratorio</a:t>
            </a:r>
            <a:endParaRPr lang="es-ES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s-AR" sz="2000" dirty="0"/>
              <a:t>FUNCION RENAL</a:t>
            </a:r>
            <a:endParaRPr lang="es-AR" sz="20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s-AR" sz="2000" dirty="0">
                <a:solidFill>
                  <a:schemeClr val="bg2"/>
                </a:solidFill>
              </a:rPr>
              <a:t>Urea, </a:t>
            </a:r>
            <a:r>
              <a:rPr lang="es-AR" sz="2000" dirty="0" err="1">
                <a:solidFill>
                  <a:schemeClr val="bg2"/>
                </a:solidFill>
              </a:rPr>
              <a:t>creat</a:t>
            </a:r>
            <a:r>
              <a:rPr lang="es-AR" sz="2000" dirty="0">
                <a:solidFill>
                  <a:schemeClr val="bg2"/>
                </a:solidFill>
              </a:rPr>
              <a:t>, </a:t>
            </a:r>
            <a:r>
              <a:rPr lang="es-AR" sz="2000" dirty="0" err="1">
                <a:solidFill>
                  <a:schemeClr val="bg2"/>
                </a:solidFill>
              </a:rPr>
              <a:t>clearence</a:t>
            </a:r>
            <a:r>
              <a:rPr lang="es-AR" sz="2000" dirty="0">
                <a:solidFill>
                  <a:schemeClr val="bg2"/>
                </a:solidFill>
              </a:rPr>
              <a:t> de </a:t>
            </a:r>
            <a:r>
              <a:rPr lang="es-AR" sz="2000" dirty="0" err="1">
                <a:solidFill>
                  <a:schemeClr val="bg2"/>
                </a:solidFill>
              </a:rPr>
              <a:t>cr</a:t>
            </a:r>
            <a:r>
              <a:rPr lang="es-AR" sz="2000" dirty="0">
                <a:solidFill>
                  <a:schemeClr val="bg2"/>
                </a:solidFill>
              </a:rPr>
              <a:t>., </a:t>
            </a:r>
            <a:r>
              <a:rPr lang="es-AR" sz="2000" dirty="0" err="1">
                <a:solidFill>
                  <a:schemeClr val="bg2"/>
                </a:solidFill>
              </a:rPr>
              <a:t>ionograma</a:t>
            </a:r>
            <a:r>
              <a:rPr lang="es-AR" sz="2000" dirty="0">
                <a:solidFill>
                  <a:schemeClr val="bg2"/>
                </a:solidFill>
              </a:rPr>
              <a:t> sérico y urinario, proteinuria de 24 hs., </a:t>
            </a:r>
            <a:r>
              <a:rPr lang="es-AR" sz="2000" dirty="0" err="1">
                <a:solidFill>
                  <a:schemeClr val="bg2"/>
                </a:solidFill>
              </a:rPr>
              <a:t>uroproteinograma</a:t>
            </a:r>
            <a:r>
              <a:rPr lang="es-AR" sz="2000" dirty="0">
                <a:solidFill>
                  <a:schemeClr val="bg2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s-AR" sz="2000" dirty="0"/>
          </a:p>
          <a:p>
            <a:pPr eaLnBrk="1" hangingPunct="1">
              <a:lnSpc>
                <a:spcPct val="90000"/>
              </a:lnSpc>
            </a:pPr>
            <a:r>
              <a:rPr lang="es-AR" sz="2000" dirty="0"/>
              <a:t>ESTADO GENERAL</a:t>
            </a:r>
          </a:p>
          <a:p>
            <a:pPr eaLnBrk="1" hangingPunct="1">
              <a:lnSpc>
                <a:spcPct val="90000"/>
              </a:lnSpc>
            </a:pPr>
            <a:r>
              <a:rPr lang="es-AR" sz="2000" dirty="0">
                <a:solidFill>
                  <a:schemeClr val="bg2"/>
                </a:solidFill>
              </a:rPr>
              <a:t>Hemograma, </a:t>
            </a:r>
            <a:r>
              <a:rPr lang="es-AR" sz="2000" dirty="0" err="1">
                <a:solidFill>
                  <a:schemeClr val="bg2"/>
                </a:solidFill>
              </a:rPr>
              <a:t>Eto</a:t>
            </a:r>
            <a:r>
              <a:rPr lang="es-AR" sz="2000" dirty="0">
                <a:solidFill>
                  <a:schemeClr val="bg2"/>
                </a:solidFill>
              </a:rPr>
              <a:t>, </a:t>
            </a:r>
            <a:r>
              <a:rPr lang="es-AR" sz="2000" dirty="0" err="1">
                <a:solidFill>
                  <a:schemeClr val="bg2"/>
                </a:solidFill>
              </a:rPr>
              <a:t>coagulograma</a:t>
            </a:r>
            <a:r>
              <a:rPr lang="es-AR" sz="2000" dirty="0">
                <a:solidFill>
                  <a:schemeClr val="bg2"/>
                </a:solidFill>
              </a:rPr>
              <a:t>, perfil lipídico,</a:t>
            </a:r>
          </a:p>
          <a:p>
            <a:pPr eaLnBrk="1" hangingPunct="1">
              <a:lnSpc>
                <a:spcPct val="90000"/>
              </a:lnSpc>
            </a:pPr>
            <a:r>
              <a:rPr lang="es-AR" sz="2000" dirty="0" err="1">
                <a:solidFill>
                  <a:schemeClr val="bg2"/>
                </a:solidFill>
              </a:rPr>
              <a:t>Proteinograma</a:t>
            </a:r>
            <a:r>
              <a:rPr lang="es-AR" sz="2000" dirty="0">
                <a:solidFill>
                  <a:schemeClr val="hlink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s-AR" sz="20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s-AR" sz="2000" dirty="0"/>
              <a:t>ESTUDIO ENFERMEDADES SISTEMICAS</a:t>
            </a:r>
          </a:p>
          <a:p>
            <a:pPr eaLnBrk="1" hangingPunct="1">
              <a:lnSpc>
                <a:spcPct val="90000"/>
              </a:lnSpc>
            </a:pPr>
            <a:r>
              <a:rPr lang="es-AR" sz="2000" dirty="0">
                <a:solidFill>
                  <a:schemeClr val="bg2"/>
                </a:solidFill>
              </a:rPr>
              <a:t>Inmunológicos, </a:t>
            </a:r>
            <a:r>
              <a:rPr lang="es-AR" sz="2000" dirty="0" err="1">
                <a:solidFill>
                  <a:schemeClr val="bg2"/>
                </a:solidFill>
              </a:rPr>
              <a:t>crioglobulinas</a:t>
            </a:r>
            <a:endParaRPr lang="es-AR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s-AR" sz="2000" dirty="0">
                <a:solidFill>
                  <a:schemeClr val="bg2"/>
                </a:solidFill>
              </a:rPr>
              <a:t>TBC, hepatitis virales, HIV.</a:t>
            </a:r>
            <a:endParaRPr lang="es-ES" sz="2000" dirty="0">
              <a:solidFill>
                <a:schemeClr val="bg2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BIOQ. MARCELA VIVIANA TOURN</a:t>
            </a:r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4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13"/>
    </mc:Choice>
    <mc:Fallback>
      <p:transition spd="slow" advTm="58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Bibliografia</a:t>
            </a:r>
          </a:p>
        </p:txBody>
      </p:sp>
      <p:sp>
        <p:nvSpPr>
          <p:cNvPr id="53251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1300" dirty="0" smtClean="0"/>
              <a:t>“</a:t>
            </a:r>
            <a:r>
              <a:rPr lang="es-ES" sz="1300" dirty="0"/>
              <a:t>Novedad en sedimento urinario” Fernando </a:t>
            </a:r>
            <a:r>
              <a:rPr lang="es-ES" sz="1300" dirty="0" err="1"/>
              <a:t>Dalet</a:t>
            </a:r>
            <a:r>
              <a:rPr lang="es-ES" sz="1300" dirty="0"/>
              <a:t> - Revista electrónica DIAGNÓSTICO IN VITRO</a:t>
            </a:r>
          </a:p>
          <a:p>
            <a:r>
              <a:rPr lang="es-ES" sz="1300" dirty="0"/>
              <a:t>Análisis de orina y de los líquidos corporales- </a:t>
            </a:r>
            <a:r>
              <a:rPr lang="es-ES" sz="1300" dirty="0" err="1"/>
              <a:t>Strasinger</a:t>
            </a:r>
            <a:r>
              <a:rPr lang="es-ES" sz="1300" dirty="0"/>
              <a:t> </a:t>
            </a:r>
            <a:r>
              <a:rPr lang="es-ES" sz="1300" dirty="0" err="1"/>
              <a:t>Susan</a:t>
            </a:r>
            <a:r>
              <a:rPr lang="es-ES" sz="1300" dirty="0"/>
              <a:t> y Di Lorenzo </a:t>
            </a:r>
            <a:r>
              <a:rPr lang="es-ES" sz="1300" dirty="0" err="1"/>
              <a:t>Marjorie</a:t>
            </a:r>
            <a:r>
              <a:rPr lang="es-ES" sz="1300" dirty="0"/>
              <a:t>- Ed. Panamericana- 5º Edición</a:t>
            </a:r>
          </a:p>
          <a:p>
            <a:r>
              <a:rPr lang="es-ES" sz="1300" dirty="0"/>
              <a:t>A. Rodríguez-</a:t>
            </a:r>
            <a:r>
              <a:rPr lang="es-ES" sz="1300" dirty="0" err="1"/>
              <a:t>Benot</a:t>
            </a:r>
            <a:r>
              <a:rPr lang="es-ES" sz="1300" dirty="0"/>
              <a:t> y R. Ojeda López “Diagnóstico de </a:t>
            </a:r>
            <a:r>
              <a:rPr lang="es-ES" sz="1300" dirty="0" err="1"/>
              <a:t>Microhematuria</a:t>
            </a:r>
            <a:r>
              <a:rPr lang="es-ES" sz="1300" dirty="0"/>
              <a:t> aislada” </a:t>
            </a:r>
          </a:p>
          <a:p>
            <a:pPr>
              <a:buNone/>
            </a:pPr>
            <a:r>
              <a:rPr lang="es-ES" sz="1300" dirty="0"/>
              <a:t>Medicine 2003; 8(111):</a:t>
            </a:r>
            <a:r>
              <a:rPr lang="es-ES" sz="1300" dirty="0" smtClean="0"/>
              <a:t>5957-5960</a:t>
            </a:r>
          </a:p>
          <a:p>
            <a:r>
              <a:rPr lang="es-AR" sz="1300" b="1" dirty="0" smtClean="0"/>
              <a:t>Claudia </a:t>
            </a:r>
            <a:r>
              <a:rPr lang="es-AR" sz="1300" b="1" dirty="0"/>
              <a:t>Yuste Lozano, TESIS </a:t>
            </a:r>
            <a:r>
              <a:rPr lang="es-AR" sz="1300" b="1" dirty="0" smtClean="0"/>
              <a:t>DOCTORAL: Daño </a:t>
            </a:r>
            <a:r>
              <a:rPr lang="es-AR" sz="1300" b="1" dirty="0"/>
              <a:t>real inducido por la hematuria de origen </a:t>
            </a:r>
            <a:r>
              <a:rPr lang="es-AR" sz="1300" b="1" dirty="0" smtClean="0"/>
              <a:t>glomerular (2016)</a:t>
            </a:r>
          </a:p>
          <a:p>
            <a:r>
              <a:rPr lang="es-AR" sz="1300" dirty="0"/>
              <a:t>JOSÉ LUIS CATALÁ LÓPEZ Y MARIAN FÁBREGAS BROUARD </a:t>
            </a:r>
            <a:r>
              <a:rPr lang="es-AR" sz="1300" dirty="0" smtClean="0"/>
              <a:t>“</a:t>
            </a:r>
            <a:r>
              <a:rPr lang="es-AR" sz="1300" dirty="0"/>
              <a:t>La </a:t>
            </a:r>
            <a:r>
              <a:rPr lang="es-AR" sz="1300" dirty="0" err="1"/>
              <a:t>acantocituria</a:t>
            </a:r>
            <a:r>
              <a:rPr lang="es-AR" sz="1300" dirty="0"/>
              <a:t> es más eficaz en diferenciar la hematuria glomerular de </a:t>
            </a:r>
            <a:r>
              <a:rPr lang="es-AR" sz="1300" dirty="0" smtClean="0"/>
              <a:t>la no-glomerular </a:t>
            </a:r>
            <a:r>
              <a:rPr lang="es-AR" sz="1300" dirty="0"/>
              <a:t>que los hematíes </a:t>
            </a:r>
            <a:r>
              <a:rPr lang="es-AR" sz="1300" dirty="0" err="1" smtClean="0"/>
              <a:t>dismórficos</a:t>
            </a:r>
            <a:r>
              <a:rPr lang="es-AR" sz="1300" dirty="0" smtClean="0"/>
              <a:t>” </a:t>
            </a:r>
            <a:r>
              <a:rPr lang="de-DE" sz="1300" i="1" dirty="0" smtClean="0"/>
              <a:t>Arch</a:t>
            </a:r>
            <a:r>
              <a:rPr lang="de-DE" sz="1300" i="1" dirty="0"/>
              <a:t>. Esp. Urol., 55, 2 (164-166), 2002</a:t>
            </a:r>
          </a:p>
          <a:p>
            <a:pPr marL="0" indent="0">
              <a:buNone/>
            </a:pPr>
            <a:r>
              <a:rPr lang="es-AR" dirty="0" smtClean="0"/>
              <a:t>.</a:t>
            </a:r>
            <a:endParaRPr lang="es-AR" dirty="0"/>
          </a:p>
          <a:p>
            <a:pPr marL="0" indent="0">
              <a:buNone/>
            </a:pPr>
            <a:r>
              <a:rPr lang="es-AR" dirty="0" smtClean="0"/>
              <a:t>.</a:t>
            </a:r>
            <a:endParaRPr lang="es-ES" sz="1100" dirty="0"/>
          </a:p>
          <a:p>
            <a:pPr>
              <a:buFont typeface="Wingdings" pitchFamily="2" charset="2"/>
              <a:buNone/>
            </a:pPr>
            <a:endParaRPr lang="es-ES" sz="14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BIOQ. MARCELA VIVIANA TOURN</a:t>
            </a:r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2"/>
    </mc:Choice>
    <mc:Fallback>
      <p:transition spd="slow" advTm="6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HEMATURIA </a:t>
            </a:r>
            <a:endParaRPr lang="es-AR" dirty="0"/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8" b="21948"/>
          <a:stretch>
            <a:fillRect/>
          </a:stretch>
        </p:blipFill>
        <p:spPr/>
      </p:pic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/>
              <a:t>Distinguir entre causas glomerulares y no glomerulares es el primer paso a realizar en la evaluación de una hematuria sin causa explicable.</a:t>
            </a:r>
            <a:endParaRPr lang="es-AR" dirty="0"/>
          </a:p>
        </p:txBody>
      </p:sp>
      <p:sp>
        <p:nvSpPr>
          <p:cNvPr id="8" name="Rectángulo 7"/>
          <p:cNvSpPr/>
          <p:nvPr/>
        </p:nvSpPr>
        <p:spPr>
          <a:xfrm>
            <a:off x="5890054" y="3070399"/>
            <a:ext cx="6096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AR" dirty="0">
                <a:latin typeface="Arial Narrow" panose="020B0606020202030204" pitchFamily="34" charset="0"/>
              </a:rPr>
              <a:t>La hematuria se define como la presencia de sangre en la orina en </a:t>
            </a:r>
            <a:r>
              <a:rPr lang="es-AR" dirty="0" smtClean="0">
                <a:latin typeface="Arial Narrow" panose="020B0606020202030204" pitchFamily="34" charset="0"/>
              </a:rPr>
              <a:t>cantidades superiores </a:t>
            </a:r>
            <a:r>
              <a:rPr lang="es-AR" dirty="0">
                <a:latin typeface="Arial Narrow" panose="020B0606020202030204" pitchFamily="34" charset="0"/>
              </a:rPr>
              <a:t>a lo normal (</a:t>
            </a:r>
            <a:r>
              <a:rPr lang="es-AR" dirty="0" err="1">
                <a:latin typeface="Arial Narrow" panose="020B0606020202030204" pitchFamily="34" charset="0"/>
              </a:rPr>
              <a:t>ie</a:t>
            </a:r>
            <a:r>
              <a:rPr lang="es-AR" dirty="0">
                <a:latin typeface="Arial Narrow" panose="020B0606020202030204" pitchFamily="34" charset="0"/>
              </a:rPr>
              <a:t>. &gt; 3 hematíes por campo), dado que en condiciones fisiológicas </a:t>
            </a:r>
            <a:r>
              <a:rPr lang="es-AR" dirty="0" smtClean="0">
                <a:latin typeface="Arial Narrow" panose="020B0606020202030204" pitchFamily="34" charset="0"/>
              </a:rPr>
              <a:t>no existen </a:t>
            </a:r>
            <a:r>
              <a:rPr lang="es-AR" dirty="0">
                <a:latin typeface="Arial Narrow" panose="020B0606020202030204" pitchFamily="34" charset="0"/>
              </a:rPr>
              <a:t>hematíes en la orina. </a:t>
            </a:r>
            <a:endParaRPr lang="es-AR" dirty="0" smtClean="0">
              <a:latin typeface="Arial Narrow" panose="020B06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64973" y="1408406"/>
            <a:ext cx="4188940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dirty="0" smtClean="0"/>
              <a:t>HEMATURIA MACROSCOPICA:</a:t>
            </a:r>
          </a:p>
          <a:p>
            <a:r>
              <a:rPr lang="es-ES" dirty="0" smtClean="0"/>
              <a:t>CUANDO PODEMOS IDENTIFICAR LA PRESENCIA DE SANGRE A SIMPLE VISTA</a:t>
            </a:r>
          </a:p>
          <a:p>
            <a:endParaRPr lang="es-ES" dirty="0"/>
          </a:p>
          <a:p>
            <a:r>
              <a:rPr lang="es-ES" dirty="0" smtClean="0"/>
              <a:t>HEMATURIA MICROSCÓPICA:</a:t>
            </a:r>
          </a:p>
          <a:p>
            <a:r>
              <a:rPr lang="es-ES" dirty="0" smtClean="0"/>
              <a:t>ES AQUELLA QUE SE EVIDENCIA UNICAMENTE POR LA MICROSCOPIA DEL SEDIMENTO URINARIO</a:t>
            </a:r>
            <a:endParaRPr lang="es-A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280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11"/>
    </mc:Choice>
    <mc:Fallback>
      <p:transition spd="slow" advTm="58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s-AR" dirty="0" smtClean="0"/>
              <a:t>        ESTUDIO DE LA HEMATURIA</a:t>
            </a:r>
            <a:br>
              <a:rPr lang="es-AR" dirty="0" smtClean="0"/>
            </a:br>
            <a:r>
              <a:rPr lang="es-AR" dirty="0" smtClean="0"/>
              <a:t>   </a:t>
            </a:r>
            <a:r>
              <a:rPr lang="es-AR" sz="2800" dirty="0"/>
              <a:t>HEMATURIA DE ORIGEN </a:t>
            </a:r>
            <a:r>
              <a:rPr lang="es-AR" sz="2800" dirty="0" smtClean="0"/>
              <a:t>RENAL</a:t>
            </a:r>
            <a:br>
              <a:rPr lang="es-AR" sz="2800" dirty="0" smtClean="0"/>
            </a:br>
            <a:r>
              <a:rPr lang="es-AR" sz="2000" dirty="0" smtClean="0"/>
              <a:t>PATOLOGIAS MAS FRECUENTES</a:t>
            </a:r>
            <a:endParaRPr lang="es-ES" sz="2000" dirty="0" smtClean="0"/>
          </a:p>
        </p:txBody>
      </p:sp>
      <p:sp>
        <p:nvSpPr>
          <p:cNvPr id="37892" name="3 Marcador de contenido"/>
          <p:cNvSpPr>
            <a:spLocks noGrp="1"/>
          </p:cNvSpPr>
          <p:nvPr>
            <p:ph sz="half" idx="1"/>
          </p:nvPr>
        </p:nvSpPr>
        <p:spPr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es-ES" sz="1600" b="1" dirty="0"/>
              <a:t>Nefropatía por adelgazamiento de la </a:t>
            </a:r>
            <a:r>
              <a:rPr lang="es-ES" sz="1600" b="1" dirty="0" smtClean="0"/>
              <a:t>MB (HEMATURIA FLIAR. BENIGNA)</a:t>
            </a:r>
            <a:endParaRPr lang="es-ES" sz="1600" b="1" dirty="0"/>
          </a:p>
          <a:p>
            <a:r>
              <a:rPr lang="es-ES" sz="1600" b="1" dirty="0"/>
              <a:t>• </a:t>
            </a:r>
            <a:r>
              <a:rPr lang="es-ES" sz="1600" b="1" dirty="0" err="1"/>
              <a:t>Glomerulonefritis</a:t>
            </a:r>
            <a:r>
              <a:rPr lang="es-ES" sz="1600" b="1" dirty="0"/>
              <a:t> (GN) </a:t>
            </a:r>
            <a:r>
              <a:rPr lang="es-ES" sz="1600" b="1" dirty="0" err="1"/>
              <a:t>mesangial</a:t>
            </a:r>
            <a:r>
              <a:rPr lang="es-ES" sz="1600" b="1" dirty="0"/>
              <a:t> por </a:t>
            </a:r>
            <a:r>
              <a:rPr lang="es-ES" sz="1600" b="1" dirty="0" err="1"/>
              <a:t>IgA</a:t>
            </a:r>
            <a:endParaRPr lang="es-ES" sz="1600" b="1" dirty="0"/>
          </a:p>
          <a:p>
            <a:r>
              <a:rPr lang="es-ES" sz="1600" b="1" dirty="0"/>
              <a:t>• </a:t>
            </a:r>
            <a:r>
              <a:rPr lang="es-ES" sz="1600" b="1" dirty="0" err="1"/>
              <a:t>Hialinosis</a:t>
            </a:r>
            <a:r>
              <a:rPr lang="es-ES" sz="1600" b="1" dirty="0"/>
              <a:t> focal y segmentaria</a:t>
            </a:r>
          </a:p>
          <a:p>
            <a:r>
              <a:rPr lang="es-ES" sz="1600" b="1" dirty="0"/>
              <a:t>• GN </a:t>
            </a:r>
            <a:r>
              <a:rPr lang="es-ES" sz="1600" b="1" dirty="0" err="1"/>
              <a:t>lúpica</a:t>
            </a:r>
            <a:endParaRPr lang="es-ES" sz="1600" b="1" dirty="0"/>
          </a:p>
          <a:p>
            <a:r>
              <a:rPr lang="es-ES" sz="1600" b="1" dirty="0"/>
              <a:t>• </a:t>
            </a:r>
            <a:r>
              <a:rPr lang="es-ES" sz="1600" b="1" dirty="0" err="1"/>
              <a:t>Granulomatosis</a:t>
            </a:r>
            <a:r>
              <a:rPr lang="es-ES" sz="1600" b="1" dirty="0"/>
              <a:t> de </a:t>
            </a:r>
            <a:r>
              <a:rPr lang="es-ES" sz="1600" b="1" dirty="0" err="1"/>
              <a:t>Wegener</a:t>
            </a:r>
            <a:r>
              <a:rPr lang="es-ES" sz="1600" b="1" dirty="0"/>
              <a:t>, </a:t>
            </a:r>
            <a:r>
              <a:rPr lang="es-ES" sz="1600" b="1" dirty="0" err="1"/>
              <a:t>Goodpature</a:t>
            </a:r>
            <a:endParaRPr lang="es-ES" sz="1600" b="1" dirty="0"/>
          </a:p>
          <a:p>
            <a:r>
              <a:rPr lang="es-ES" sz="1600" b="1" dirty="0"/>
              <a:t>• GN membranosa y </a:t>
            </a:r>
            <a:r>
              <a:rPr lang="es-ES" sz="1600" b="1" dirty="0" err="1"/>
              <a:t>mesangiocapilar</a:t>
            </a:r>
            <a:endParaRPr lang="es-ES" sz="1600" b="1" dirty="0"/>
          </a:p>
          <a:p>
            <a:r>
              <a:rPr lang="es-ES" sz="1600" b="1" dirty="0"/>
              <a:t>• GN post-</a:t>
            </a:r>
            <a:r>
              <a:rPr lang="es-ES" sz="1600" b="1" dirty="0" err="1"/>
              <a:t>estreptocóccica</a:t>
            </a:r>
            <a:endParaRPr lang="es-ES" sz="1600" b="1" dirty="0"/>
          </a:p>
          <a:p>
            <a:r>
              <a:rPr lang="es-ES" sz="1600" b="1" dirty="0"/>
              <a:t>• SUH (Síndrome Urémico Hemolítico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eaLnBrk="1" hangingPunct="1"/>
            <a:endParaRPr lang="es-AR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s-ES" dirty="0" smtClean="0">
                <a:solidFill>
                  <a:srgbClr val="FFFF00"/>
                </a:solidFill>
              </a:rPr>
              <a:t>GLOMERULAR</a:t>
            </a:r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BIOQ. MARCELA VIVIANA TOURN</a:t>
            </a:r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5720346" y="3254326"/>
            <a:ext cx="4698358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AR">
                <a:latin typeface="Arial Narrow" panose="020B0606020202030204" pitchFamily="34" charset="0"/>
              </a:rPr>
              <a:t>La hematuria glomerular es aquella producida por la extravasación de los hematíes desde el capilar glomerular al espacio urinario.</a:t>
            </a:r>
          </a:p>
          <a:p>
            <a:r>
              <a:rPr lang="es-AR">
                <a:latin typeface="Arial Narrow" panose="020B0606020202030204" pitchFamily="34" charset="0"/>
              </a:rPr>
              <a:t> Esta se diagnostica por la presencia de hematíes con contornos irregulares en la orina, por ello la hematuria glomerular es un signo de disfunción de la barrera de filtración glomerular.</a:t>
            </a:r>
            <a:endParaRPr lang="es-A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3049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515"/>
    </mc:Choice>
    <mc:Fallback>
      <p:transition spd="slow" advTm="95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0321" y="1272746"/>
            <a:ext cx="9613861" cy="561420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HEMATURIA GLOMERULAR: </a:t>
            </a:r>
            <a:br>
              <a:rPr lang="es-AR" dirty="0" smtClean="0"/>
            </a:br>
            <a:r>
              <a:rPr lang="es-AR" b="1" dirty="0" smtClean="0"/>
              <a:t>Factores que influyen en la </a:t>
            </a:r>
            <a:r>
              <a:rPr lang="es-AR" b="1" dirty="0" err="1" smtClean="0"/>
              <a:t>morfologÍa</a:t>
            </a:r>
            <a:r>
              <a:rPr lang="es-AR" b="1" dirty="0" smtClean="0"/>
              <a:t> de los hematíes</a:t>
            </a:r>
            <a:r>
              <a:rPr lang="es-AR" b="1" dirty="0"/>
              <a:t/>
            </a:r>
            <a:br>
              <a:rPr lang="es-AR" b="1" dirty="0"/>
            </a:br>
            <a:endParaRPr lang="es-ES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s-AR" sz="2000" dirty="0" smtClean="0">
                <a:solidFill>
                  <a:schemeClr val="tx2"/>
                </a:solidFill>
              </a:rPr>
              <a:t>Fuerza </a:t>
            </a:r>
            <a:r>
              <a:rPr lang="es-AR" sz="2000" dirty="0">
                <a:solidFill>
                  <a:schemeClr val="tx2"/>
                </a:solidFill>
              </a:rPr>
              <a:t>deformante:</a:t>
            </a:r>
            <a:r>
              <a:rPr lang="es-AR" sz="1800" dirty="0">
                <a:solidFill>
                  <a:schemeClr val="tx2"/>
                </a:solidFill>
              </a:rPr>
              <a:t> depende del aumento de la presión capilar en el glomérulo.</a:t>
            </a:r>
            <a:endParaRPr lang="es-AR" sz="28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s-AR" sz="2000" dirty="0">
                <a:solidFill>
                  <a:schemeClr val="tx2"/>
                </a:solidFill>
              </a:rPr>
              <a:t>Grado de </a:t>
            </a:r>
            <a:r>
              <a:rPr lang="es-AR" sz="2000" dirty="0" err="1">
                <a:solidFill>
                  <a:schemeClr val="tx2"/>
                </a:solidFill>
              </a:rPr>
              <a:t>deformabilidad</a:t>
            </a:r>
            <a:r>
              <a:rPr lang="es-AR" sz="2000" dirty="0">
                <a:solidFill>
                  <a:schemeClr val="tx2"/>
                </a:solidFill>
              </a:rPr>
              <a:t>:</a:t>
            </a:r>
            <a:r>
              <a:rPr lang="es-AR" sz="2800" dirty="0">
                <a:solidFill>
                  <a:schemeClr val="tx2"/>
                </a:solidFill>
              </a:rPr>
              <a:t> </a:t>
            </a:r>
            <a:r>
              <a:rPr lang="es-AR" sz="1800" dirty="0">
                <a:solidFill>
                  <a:schemeClr val="tx2"/>
                </a:solidFill>
              </a:rPr>
              <a:t>depende de las características intrínsecas del G.R. (estado de la membrana y del contenido)</a:t>
            </a:r>
            <a:endParaRPr lang="es-AR" sz="28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s-AR" sz="2000" dirty="0">
                <a:solidFill>
                  <a:schemeClr val="tx2"/>
                </a:solidFill>
              </a:rPr>
              <a:t>Tamaño de los poros de MBG (GAPS):</a:t>
            </a:r>
            <a:r>
              <a:rPr lang="es-AR" sz="2800" dirty="0">
                <a:solidFill>
                  <a:schemeClr val="tx2"/>
                </a:solidFill>
              </a:rPr>
              <a:t> </a:t>
            </a:r>
            <a:r>
              <a:rPr lang="es-AR" sz="1800" dirty="0">
                <a:solidFill>
                  <a:schemeClr val="tx2"/>
                </a:solidFill>
              </a:rPr>
              <a:t>existen fuerzas de cierre y retracción en la MBG que unidas al pulso capilar, produce el pasaje de los GR a través de los GAPS hacia el espacio urinario.</a:t>
            </a:r>
            <a:endParaRPr lang="es-AR" sz="28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s-AR" sz="2000" dirty="0">
                <a:solidFill>
                  <a:schemeClr val="tx2"/>
                </a:solidFill>
              </a:rPr>
              <a:t>Espesor de MBG:</a:t>
            </a:r>
            <a:r>
              <a:rPr lang="es-AR" sz="2800" dirty="0">
                <a:solidFill>
                  <a:schemeClr val="tx2"/>
                </a:solidFill>
              </a:rPr>
              <a:t> </a:t>
            </a:r>
            <a:r>
              <a:rPr lang="es-AR" sz="1800" dirty="0">
                <a:solidFill>
                  <a:schemeClr val="tx2"/>
                </a:solidFill>
              </a:rPr>
              <a:t>es la pared capilar mas gruesa y mas elástica del organismo, pues</a:t>
            </a:r>
            <a:endParaRPr lang="es-ES" sz="1800" b="1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BIOQ. MARCELA VIVIANA TOURN</a:t>
            </a:r>
            <a:endParaRPr lang="es-E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674939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s-ES" sz="3500">
              <a:solidFill>
                <a:schemeClr val="tx2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680320" y="2656703"/>
            <a:ext cx="4913803" cy="347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s-AR" sz="2000" dirty="0">
              <a:solidFill>
                <a:schemeClr val="tx2"/>
              </a:solidFill>
            </a:endParaRPr>
          </a:p>
        </p:txBody>
      </p:sp>
      <p:pic>
        <p:nvPicPr>
          <p:cNvPr id="8" name="Marcador de contenido 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474044" y="2199504"/>
            <a:ext cx="5239264" cy="418894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8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57"/>
    </mc:Choice>
    <mc:Fallback>
      <p:transition spd="slow" advTm="29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HEMATURIA GLOMERULAR</a:t>
            </a:r>
            <a:br>
              <a:rPr lang="es-ES" dirty="0" smtClean="0"/>
            </a:b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0321" y="1952368"/>
            <a:ext cx="9613861" cy="3983821"/>
          </a:xfrm>
        </p:spPr>
        <p:txBody>
          <a:bodyPr>
            <a:normAutofit/>
          </a:bodyPr>
          <a:lstStyle/>
          <a:p>
            <a:endParaRPr lang="es-ES" dirty="0"/>
          </a:p>
          <a:p>
            <a:r>
              <a:rPr lang="es-ES" dirty="0" smtClean="0"/>
              <a:t>SEDIMENTO URINARIO MICROSCOPICO: Hematuria y cilindros </a:t>
            </a:r>
            <a:r>
              <a:rPr lang="es-ES" dirty="0" err="1" smtClean="0"/>
              <a:t>eritrocitarios</a:t>
            </a:r>
            <a:r>
              <a:rPr lang="es-ES" dirty="0" smtClean="0"/>
              <a:t> + GR </a:t>
            </a:r>
            <a:r>
              <a:rPr lang="es-ES" dirty="0" err="1" smtClean="0"/>
              <a:t>dismórficos</a:t>
            </a:r>
            <a:endParaRPr lang="es-ES" dirty="0" smtClean="0"/>
          </a:p>
          <a:p>
            <a:r>
              <a:rPr lang="es-ES" dirty="0" smtClean="0"/>
              <a:t>PROTEINURIA y ABUMINURIA</a:t>
            </a:r>
          </a:p>
          <a:p>
            <a:r>
              <a:rPr lang="es-ES" dirty="0" smtClean="0"/>
              <a:t>CREATININA EN SANGRE: marcador de daño glomerular</a:t>
            </a:r>
          </a:p>
          <a:p>
            <a:r>
              <a:rPr lang="es-ES" dirty="0" smtClean="0"/>
              <a:t>ANTECEDENTES CLINICOS: Hipertensión arterial.</a:t>
            </a:r>
          </a:p>
          <a:p>
            <a:r>
              <a:rPr lang="es-ES" dirty="0" smtClean="0"/>
              <a:t>Mas frecuente en hombres</a:t>
            </a:r>
          </a:p>
          <a:p>
            <a:r>
              <a:rPr lang="es-ES" dirty="0" smtClean="0"/>
              <a:t>La persistencia de la Hematuria y </a:t>
            </a:r>
          </a:p>
          <a:p>
            <a:pPr marL="0" indent="0">
              <a:buNone/>
            </a:pPr>
            <a:r>
              <a:rPr lang="es-ES" dirty="0" smtClean="0"/>
              <a:t>la proteinuria llevan a  ERC</a:t>
            </a:r>
          </a:p>
          <a:p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722" y="3962400"/>
            <a:ext cx="3972026" cy="261806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9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81"/>
    </mc:Choice>
    <mc:Fallback>
      <p:transition spd="slow" advTm="95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dirty="0" smtClean="0"/>
              <a:t>HEMATURIA DISMORFICA</a:t>
            </a:r>
            <a:br>
              <a:rPr lang="es-AR" dirty="0" smtClean="0"/>
            </a:br>
            <a:r>
              <a:rPr lang="es-AR" sz="2400" dirty="0"/>
              <a:t>Diferentes formas de GR dañados</a:t>
            </a:r>
            <a:endParaRPr lang="es-ES" dirty="0" smtClean="0"/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024299" y="2071678"/>
            <a:ext cx="4789487" cy="3500462"/>
          </a:xfrm>
        </p:spPr>
      </p:pic>
      <p:sp>
        <p:nvSpPr>
          <p:cNvPr id="4" name="3 CuadroTexto"/>
          <p:cNvSpPr txBox="1"/>
          <p:nvPr/>
        </p:nvSpPr>
        <p:spPr>
          <a:xfrm>
            <a:off x="1738282" y="2571744"/>
            <a:ext cx="23574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Existen alteraciones morfológicas que no correlacionan con el origen glomerular de los GR y que ocurren por causas mayoritariamente analíticas, o pos glomerulares, por lo cual están consideradas como </a:t>
            </a:r>
            <a:r>
              <a:rPr lang="es-ES" u="sng" dirty="0"/>
              <a:t>isomorfas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810644" y="2285993"/>
            <a:ext cx="18573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Las formas de los GR considerados </a:t>
            </a:r>
            <a:r>
              <a:rPr lang="es-ES" u="sng" dirty="0" err="1"/>
              <a:t>dismórficos</a:t>
            </a:r>
            <a:r>
              <a:rPr lang="es-ES" dirty="0"/>
              <a:t> tienen una sensibilidad del 95% y una especificidad del 99 % para </a:t>
            </a:r>
            <a:r>
              <a:rPr lang="es-ES" u="sng" dirty="0"/>
              <a:t>indicar hematurias de origen glomerular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095736" y="5786454"/>
            <a:ext cx="4429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</a:rPr>
              <a:t>“Novedad en sedimento urinario” Fernando </a:t>
            </a:r>
            <a:r>
              <a:rPr lang="es-ES" sz="1100" dirty="0" err="1">
                <a:solidFill>
                  <a:schemeClr val="bg1"/>
                </a:solidFill>
              </a:rPr>
              <a:t>Dalet</a:t>
            </a:r>
            <a:r>
              <a:rPr lang="es-ES" sz="1100" dirty="0">
                <a:solidFill>
                  <a:schemeClr val="bg1"/>
                </a:solidFill>
              </a:rPr>
              <a:t> - Revista electrónica DIAGNÓSTICO IN VITRO</a:t>
            </a:r>
          </a:p>
          <a:p>
            <a:endParaRPr lang="es-ES" dirty="0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BIOQ. MARCELA VIVIANA TOURN</a:t>
            </a:r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2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66"/>
    </mc:Choice>
    <mc:Fallback>
      <p:transition spd="slow" advTm="8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Grp="1" noChangeAspect="1"/>
          </p:cNvGraphicFramePr>
          <p:nvPr>
            <p:ph/>
          </p:nvPr>
        </p:nvGraphicFramePr>
        <p:xfrm>
          <a:off x="3381357" y="642919"/>
          <a:ext cx="4854575" cy="389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Fotografía de Photo Editor" r:id="rId5" imgW="2095793" imgH="1486107" progId="">
                  <p:embed/>
                </p:oleObj>
              </mc:Choice>
              <mc:Fallback>
                <p:oleObj name="Fotografía de Photo Editor" r:id="rId5" imgW="2095793" imgH="1486107" progId="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1357" y="642919"/>
                        <a:ext cx="4854575" cy="3894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3809984" y="5000637"/>
            <a:ext cx="6572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ACANTOCITO: </a:t>
            </a:r>
            <a:r>
              <a:rPr lang="es-ES" dirty="0" err="1"/>
              <a:t>Dismorfismo</a:t>
            </a:r>
            <a:r>
              <a:rPr lang="es-ES" dirty="0"/>
              <a:t> de GR específico de origen glomerular.</a:t>
            </a:r>
          </a:p>
          <a:p>
            <a:r>
              <a:rPr lang="es-ES" dirty="0"/>
              <a:t>&gt; 5% de  </a:t>
            </a:r>
            <a:r>
              <a:rPr lang="es-ES" dirty="0" err="1"/>
              <a:t>acantocitos</a:t>
            </a:r>
            <a:r>
              <a:rPr lang="es-ES" dirty="0"/>
              <a:t> del total de GR observados, indica origen glomerular de la hematuria.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BIOQ. MARCELA VIVIANA TOURN</a:t>
            </a:r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7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22"/>
    </mc:Choice>
    <mc:Fallback>
      <p:transition spd="slow" advTm="39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ESTUDIO DE LA HEMATURIA</a:t>
            </a:r>
            <a:br>
              <a:rPr lang="es-AR" dirty="0"/>
            </a:br>
            <a:r>
              <a:rPr lang="es-AR" dirty="0"/>
              <a:t>   </a:t>
            </a:r>
            <a:r>
              <a:rPr lang="es-AR" sz="2800" dirty="0" err="1"/>
              <a:t>HEMATURIA</a:t>
            </a:r>
            <a:r>
              <a:rPr lang="es-AR" sz="2800" dirty="0"/>
              <a:t> DE ORIGEN RENAL</a:t>
            </a:r>
            <a:br>
              <a:rPr lang="es-AR" sz="2800" dirty="0"/>
            </a:br>
            <a:r>
              <a:rPr lang="es-AR" sz="2000" dirty="0"/>
              <a:t>PATOLOGIAS MAS FRECUENTES</a:t>
            </a:r>
            <a:endParaRPr lang="es-AR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47135" y="2336873"/>
            <a:ext cx="4613256" cy="69207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algn="ctr"/>
            <a:endParaRPr lang="es-ES" dirty="0" smtClean="0">
              <a:solidFill>
                <a:schemeClr val="bg1"/>
              </a:solidFill>
            </a:endParaRPr>
          </a:p>
          <a:p>
            <a:pPr algn="ctr"/>
            <a:endParaRPr lang="es-ES" dirty="0">
              <a:solidFill>
                <a:schemeClr val="bg1"/>
              </a:solidFill>
            </a:endParaRPr>
          </a:p>
          <a:p>
            <a:pPr algn="ctr"/>
            <a:r>
              <a:rPr lang="es-ES" sz="7400" dirty="0" smtClean="0">
                <a:solidFill>
                  <a:schemeClr val="bg1"/>
                </a:solidFill>
              </a:rPr>
              <a:t>TUBULO </a:t>
            </a:r>
            <a:r>
              <a:rPr lang="es-ES" sz="7400" dirty="0">
                <a:solidFill>
                  <a:schemeClr val="bg1"/>
                </a:solidFill>
              </a:rPr>
              <a:t>INTERSTICIAL</a:t>
            </a:r>
          </a:p>
          <a:p>
            <a:pPr algn="ctr"/>
            <a:endParaRPr lang="es-AR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b="1" dirty="0" smtClean="0"/>
              <a:t>Nefritis túbulo intersticial</a:t>
            </a:r>
          </a:p>
          <a:p>
            <a:r>
              <a:rPr lang="es-ES" b="1" dirty="0" smtClean="0"/>
              <a:t>ITU alta (</a:t>
            </a:r>
            <a:r>
              <a:rPr lang="es-ES" b="1" dirty="0" err="1" smtClean="0"/>
              <a:t>Pielonefritis</a:t>
            </a:r>
            <a:r>
              <a:rPr lang="es-ES" b="1" dirty="0" smtClean="0"/>
              <a:t>)</a:t>
            </a:r>
            <a:endParaRPr lang="es-ES" b="1" dirty="0"/>
          </a:p>
          <a:p>
            <a:pPr marL="0" indent="0">
              <a:buNone/>
            </a:pPr>
            <a:r>
              <a:rPr lang="es-ES" b="1" dirty="0"/>
              <a:t>• Cálculos</a:t>
            </a:r>
          </a:p>
          <a:p>
            <a:pPr marL="0" indent="0">
              <a:buNone/>
            </a:pPr>
            <a:r>
              <a:rPr lang="es-ES" b="1" dirty="0"/>
              <a:t>• Enfermedad renal </a:t>
            </a:r>
            <a:r>
              <a:rPr lang="es-ES" b="1" dirty="0" err="1"/>
              <a:t>poliquística</a:t>
            </a:r>
            <a:endParaRPr lang="es-ES" b="1" dirty="0"/>
          </a:p>
          <a:p>
            <a:pPr marL="0" indent="0">
              <a:buNone/>
            </a:pPr>
            <a:r>
              <a:rPr lang="es-ES" b="1" dirty="0"/>
              <a:t>• Tóxica (ATB, </a:t>
            </a:r>
            <a:r>
              <a:rPr lang="es-ES" b="1" dirty="0" smtClean="0"/>
              <a:t>analgésicos, MIOGLOBINA)</a:t>
            </a:r>
            <a:endParaRPr lang="es-ES" b="1" dirty="0"/>
          </a:p>
          <a:p>
            <a:pPr marL="0" indent="0">
              <a:buNone/>
            </a:pPr>
            <a:r>
              <a:rPr lang="es-ES" b="1" dirty="0"/>
              <a:t>• Tumor de </a:t>
            </a:r>
            <a:r>
              <a:rPr lang="es-ES" b="1" dirty="0" err="1"/>
              <a:t>Wilms</a:t>
            </a:r>
            <a:r>
              <a:rPr lang="es-ES" b="1" dirty="0"/>
              <a:t> y otros</a:t>
            </a:r>
          </a:p>
          <a:p>
            <a:pPr marL="0" indent="0">
              <a:buNone/>
            </a:pPr>
            <a:r>
              <a:rPr lang="es-ES" b="1" dirty="0"/>
              <a:t>• Necrosis Tubular Aguda (Shock séptico)</a:t>
            </a:r>
          </a:p>
          <a:p>
            <a:pPr marL="0" indent="0">
              <a:buNone/>
            </a:pPr>
            <a:endParaRPr lang="es-AR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smtClean="0"/>
              <a:t>SEDIMENTO URINARIO</a:t>
            </a:r>
            <a:endParaRPr lang="es-AR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 smtClean="0"/>
              <a:t>GR normales, cilindros </a:t>
            </a:r>
            <a:endParaRPr lang="es-ES" dirty="0" smtClean="0"/>
          </a:p>
          <a:p>
            <a:r>
              <a:rPr lang="es-ES" dirty="0" smtClean="0"/>
              <a:t>PROTEINURIA LEVE</a:t>
            </a:r>
          </a:p>
          <a:p>
            <a:r>
              <a:rPr lang="es-ES" dirty="0" smtClean="0"/>
              <a:t>HEMATURIA MICROSCÓPICA</a:t>
            </a:r>
          </a:p>
          <a:p>
            <a:r>
              <a:rPr lang="es-ES" dirty="0" smtClean="0"/>
              <a:t>CILINDROS DE CELULAS TUBULARES RENALES</a:t>
            </a:r>
          </a:p>
          <a:p>
            <a:r>
              <a:rPr lang="es-ES" dirty="0" smtClean="0"/>
              <a:t>CILINDROS GRANULOSOS, CÉREOS Y ANCHOS.</a:t>
            </a:r>
            <a:endParaRPr lang="es-AR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4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881"/>
    </mc:Choice>
    <mc:Fallback>
      <p:transition spd="slow" advTm="169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sz="3500" dirty="0"/>
              <a:t>HEMATURIA  DE ORIGEN</a:t>
            </a:r>
            <a:br>
              <a:rPr lang="es-AR" sz="3500" dirty="0"/>
            </a:br>
            <a:r>
              <a:rPr lang="es-AR" sz="3500" dirty="0"/>
              <a:t> POS RENAL</a:t>
            </a:r>
            <a:endParaRPr lang="es-ES" sz="3500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AR" dirty="0" smtClean="0">
                <a:solidFill>
                  <a:schemeClr val="bg2"/>
                </a:solidFill>
              </a:rPr>
              <a:t>LITIASIS EN PELVIS, URETERES Y VEJIGA.</a:t>
            </a:r>
          </a:p>
          <a:p>
            <a:pPr eaLnBrk="1" hangingPunct="1"/>
            <a:r>
              <a:rPr lang="es-AR" dirty="0" smtClean="0">
                <a:solidFill>
                  <a:schemeClr val="bg2"/>
                </a:solidFill>
              </a:rPr>
              <a:t>POLIPOS VESICALES</a:t>
            </a:r>
          </a:p>
          <a:p>
            <a:pPr eaLnBrk="1" hangingPunct="1"/>
            <a:r>
              <a:rPr lang="es-AR" dirty="0" smtClean="0">
                <a:solidFill>
                  <a:schemeClr val="bg2"/>
                </a:solidFill>
              </a:rPr>
              <a:t>TUMORES EN VEJIGA O PRÓSTATA</a:t>
            </a:r>
          </a:p>
          <a:p>
            <a:pPr marL="0" indent="0">
              <a:buNone/>
            </a:pPr>
            <a:r>
              <a:rPr lang="es-ES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OTRAS CAUSAS</a:t>
            </a:r>
            <a:endParaRPr lang="es-AR" u="sng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None/>
            </a:pPr>
            <a:r>
              <a:rPr lang="es-AR" dirty="0" smtClean="0">
                <a:solidFill>
                  <a:schemeClr val="hlink"/>
                </a:solidFill>
              </a:rPr>
              <a:t>  </a:t>
            </a:r>
            <a:r>
              <a:rPr lang="es-AR" dirty="0"/>
              <a:t>DEFECTOS EN COAGULACION</a:t>
            </a:r>
          </a:p>
          <a:p>
            <a:pPr eaLnBrk="1" hangingPunct="1">
              <a:buNone/>
            </a:pPr>
            <a:r>
              <a:rPr lang="es-AR" dirty="0"/>
              <a:t> ANTICOAGULANTES</a:t>
            </a:r>
            <a:endParaRPr lang="es-ES" dirty="0"/>
          </a:p>
          <a:p>
            <a:pPr eaLnBrk="1" hangingPunct="1">
              <a:buFont typeface="Wingdings" pitchFamily="2" charset="2"/>
              <a:buNone/>
            </a:pPr>
            <a:endParaRPr lang="es-ES" dirty="0" smtClean="0">
              <a:solidFill>
                <a:schemeClr val="hlink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BIOQ. MARCELA VIVIANA TOURN</a:t>
            </a:r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9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71"/>
    </mc:Choice>
    <mc:Fallback>
      <p:transition spd="slow" advTm="3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0.8"/>
</p:tagLst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343</TotalTime>
  <Words>917</Words>
  <Application>Microsoft Office PowerPoint</Application>
  <PresentationFormat>Panorámica</PresentationFormat>
  <Paragraphs>120</Paragraphs>
  <Slides>14</Slides>
  <Notes>0</Notes>
  <HiddenSlides>0</HiddenSlides>
  <MMClips>14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Arial Narrow</vt:lpstr>
      <vt:lpstr>Trebuchet MS</vt:lpstr>
      <vt:lpstr>Wingdings</vt:lpstr>
      <vt:lpstr>Berlín</vt:lpstr>
      <vt:lpstr>Fotografía de Photo Editor</vt:lpstr>
      <vt:lpstr>ESTUDIO DE LA HEMATURIA  2020</vt:lpstr>
      <vt:lpstr>HEMATURIA </vt:lpstr>
      <vt:lpstr>        ESTUDIO DE LA HEMATURIA    HEMATURIA DE ORIGEN RENAL PATOLOGIAS MAS FRECUENTES</vt:lpstr>
      <vt:lpstr>HEMATURIA GLOMERULAR:  Factores que influyen en la morfologÍa de los hematíes </vt:lpstr>
      <vt:lpstr>HEMATURIA GLOMERULAR </vt:lpstr>
      <vt:lpstr>HEMATURIA DISMORFICA Diferentes formas de GR dañados</vt:lpstr>
      <vt:lpstr>Presentación de PowerPoint</vt:lpstr>
      <vt:lpstr>ESTUDIO DE LA HEMATURIA    HEMATURIA DE ORIGEN RENAL PATOLOGIAS MAS FRECUENTES</vt:lpstr>
      <vt:lpstr>HEMATURIA  DE ORIGEN  POS RENAL</vt:lpstr>
      <vt:lpstr>ROL DEL LABORATORIO</vt:lpstr>
      <vt:lpstr>LABORATORIO: Hematuria glomerular</vt:lpstr>
      <vt:lpstr>LABORATORIO  Seguimiento de microhematurias, control de tratamiento de glomerulopatías </vt:lpstr>
      <vt:lpstr>laboratorio</vt:lpstr>
      <vt:lpstr>Bibliografia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ESTUDIO DE LA HEMATURIA  2020</dc:title>
  <dc:creator>Marcela</dc:creator>
  <cp:lastModifiedBy>Marcela</cp:lastModifiedBy>
  <cp:revision>17</cp:revision>
  <dcterms:created xsi:type="dcterms:W3CDTF">2020-04-20T23:45:23Z</dcterms:created>
  <dcterms:modified xsi:type="dcterms:W3CDTF">2020-04-24T02:11:25Z</dcterms:modified>
</cp:coreProperties>
</file>