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4304" r:id="rId2"/>
  </p:sldMasterIdLst>
  <p:notesMasterIdLst>
    <p:notesMasterId r:id="rId23"/>
  </p:notesMasterIdLst>
  <p:sldIdLst>
    <p:sldId id="338" r:id="rId3"/>
    <p:sldId id="256" r:id="rId4"/>
    <p:sldId id="257" r:id="rId5"/>
    <p:sldId id="259" r:id="rId6"/>
    <p:sldId id="271" r:id="rId7"/>
    <p:sldId id="276" r:id="rId8"/>
    <p:sldId id="260" r:id="rId9"/>
    <p:sldId id="261" r:id="rId10"/>
    <p:sldId id="312" r:id="rId11"/>
    <p:sldId id="307" r:id="rId12"/>
    <p:sldId id="311" r:id="rId13"/>
    <p:sldId id="273" r:id="rId14"/>
    <p:sldId id="264" r:id="rId15"/>
    <p:sldId id="313" r:id="rId16"/>
    <p:sldId id="262" r:id="rId17"/>
    <p:sldId id="275" r:id="rId18"/>
    <p:sldId id="277" r:id="rId19"/>
    <p:sldId id="274" r:id="rId20"/>
    <p:sldId id="279" r:id="rId21"/>
    <p:sldId id="314" r:id="rId22"/>
  </p:sldIdLst>
  <p:sldSz cx="9144000" cy="6858000" type="screen4x3"/>
  <p:notesSz cx="7099300" cy="10234613"/>
  <p:defaultTextStyle>
    <a:defPPr>
      <a:defRPr lang="es-A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CC"/>
    <a:srgbClr val="FFFF66"/>
    <a:srgbClr val="FF9933"/>
    <a:srgbClr val="E7420F"/>
    <a:srgbClr val="0000FF"/>
    <a:srgbClr val="D60093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74" d="100"/>
          <a:sy n="74" d="100"/>
        </p:scale>
        <p:origin x="129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7A7E5F27-E22C-4A9E-8E2F-3621E5C312D2}" type="datetimeFigureOut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47907FA-DFFD-4B22-9B24-FE2EE538C91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376760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s-PY" smtClean="0"/>
          </a:p>
        </p:txBody>
      </p:sp>
    </p:spTree>
    <p:extLst>
      <p:ext uri="{BB962C8B-B14F-4D97-AF65-F5344CB8AC3E}">
        <p14:creationId xmlns:p14="http://schemas.microsoft.com/office/powerpoint/2010/main" val="2487787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15300-A8B4-40D9-A7E9-7C72B71A0B15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8AF5A-1468-46E8-BBED-99D8880DF560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393535065"/>
      </p:ext>
    </p:extLst>
  </p:cSld>
  <p:clrMapOvr>
    <a:masterClrMapping/>
  </p:clrMapOvr>
  <p:transition spd="med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45924-73B8-42CC-9810-B74DE24A3372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4050D-8E56-4ECC-BC01-8C0D1892E103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86123552"/>
      </p:ext>
    </p:extLst>
  </p:cSld>
  <p:clrMapOvr>
    <a:masterClrMapping/>
  </p:clrMapOvr>
  <p:transition spd="med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E013B-6B28-4C15-9C34-8DFEE406DCED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B3A69-A966-49C3-99A8-5CC664A44ED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679346810"/>
      </p:ext>
    </p:extLst>
  </p:cSld>
  <p:clrMapOvr>
    <a:masterClrMapping/>
  </p:clrMapOvr>
  <p:transition spd="med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E8366-7760-4C1B-B04D-2DCDFDE72F14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8FACC-3358-4395-9D15-DAA0D214DD1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60642823"/>
      </p:ext>
    </p:extLst>
  </p:cSld>
  <p:clrMapOvr>
    <a:masterClrMapping/>
  </p:clrMapOvr>
  <p:transition spd="med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1DC55-A06D-4F1A-9A9E-5C63F1205E90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7A23-5F0B-47ED-8610-53A34E859C7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302947557"/>
      </p:ext>
    </p:extLst>
  </p:cSld>
  <p:clrMapOvr>
    <a:masterClrMapping/>
  </p:clrMapOvr>
  <p:transition spd="med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86C9B1-AE18-4484-8139-8FBF9F0198BF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63656-D92F-4634-8005-F4E7EDB667C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092390514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8C9A6-17E0-4BBA-BFBA-CC0FD21B6149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B8C07-89AE-4D00-A0E0-FA3B73DB097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2554154"/>
      </p:ext>
    </p:extLst>
  </p:cSld>
  <p:clrMapOvr>
    <a:masterClrMapping/>
  </p:clrMapOvr>
  <p:transition spd="med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0E6BE-6BA0-414C-BDF2-8F57B50421BA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BA606-89A0-4761-9150-08FC6A98C1C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905390436"/>
      </p:ext>
    </p:extLst>
  </p:cSld>
  <p:clrMapOvr>
    <a:masterClrMapping/>
  </p:clrMapOvr>
  <p:transition spd="med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DA3CC-D5E7-42D5-81E3-79D1BC07718F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AB489-36C1-4D8F-A56E-EF0F2A3B195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028614596"/>
      </p:ext>
    </p:extLst>
  </p:cSld>
  <p:clrMapOvr>
    <a:masterClrMapping/>
  </p:clrMapOvr>
  <p:transition spd="med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FBCC6-D6F6-4034-B0EC-99F3B0E9B908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C271E-6478-41FD-826C-74B402CDC4F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115460377"/>
      </p:ext>
    </p:extLst>
  </p:cSld>
  <p:clrMapOvr>
    <a:masterClrMapping/>
  </p:clrMapOvr>
  <p:transition spd="med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8FB64-1537-4520-811E-1FEB1C4742CB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01407-C5CD-4F6B-8B99-534EE5D883D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91002582"/>
      </p:ext>
    </p:extLst>
  </p:cSld>
  <p:clrMapOvr>
    <a:masterClrMapping/>
  </p:clrMapOvr>
  <p:transition spd="med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18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1763713" y="6524625"/>
            <a:ext cx="5329237" cy="333375"/>
          </a:xfrm>
          <a:prstGeom prst="rect">
            <a:avLst/>
          </a:prstGeom>
        </p:spPr>
        <p:txBody>
          <a:bodyPr/>
          <a:lstStyle>
            <a:lvl1pPr algn="ctr" eaLnBrk="1" hangingPunct="1">
              <a:defRPr sz="900" b="0" i="0">
                <a:solidFill>
                  <a:prstClr val="white"/>
                </a:solidFill>
                <a:latin typeface="Bookman Old Style" pitchFamily="18" charset="0"/>
                <a:ea typeface="Batang" pitchFamily="18" charset="-127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6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820150" y="6597650"/>
            <a:ext cx="301625" cy="260350"/>
          </a:xfrm>
        </p:spPr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6E3ECE99-6679-4CF1-9A2B-D5257763B09A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914773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795114"/>
          </a:xfrm>
        </p:spPr>
        <p:txBody>
          <a:bodyPr/>
          <a:lstStyle>
            <a:lvl1pPr>
              <a:defRPr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3672408"/>
          </a:xfrm>
        </p:spPr>
        <p:txBody>
          <a:bodyPr/>
          <a:lstStyle>
            <a:lvl1pPr>
              <a:defRPr baseline="0"/>
            </a:lvl1pPr>
          </a:lstStyle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2"/>
            <a:endParaRPr lang="es-ES" dirty="0" smtClean="0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52678-FA11-4342-9045-927AEC661D59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2537112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whit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E3E1D7"/>
                </a:solidFill>
              </a:defRPr>
            </a:lvl1pPr>
          </a:lstStyle>
          <a:p>
            <a:pPr>
              <a:defRPr/>
            </a:pPr>
            <a:fld id="{0810AFAD-241E-4A35-8E44-86562DFB2654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876239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1916832"/>
            <a:ext cx="8229600" cy="1143000"/>
          </a:xfrm>
        </p:spPr>
        <p:txBody>
          <a:bodyPr/>
          <a:lstStyle/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0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EBC1F-D5C5-47C1-BA32-7C347AADDDF1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499762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7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31717-B074-4F31-BF17-42DDE34C2797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0389579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8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DE71D-C1F6-4189-8571-A9248A2068FC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5198045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6EEF0-A04B-4289-9FB4-4FAD84ABFBF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16887318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47264-574A-4555-A16D-FE973D56743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8980403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EE31F-1997-4120-B8DA-075013B30E16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077029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6 Recortar y redondear rectángulo de esquina sencilla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18 Triángulo rectángulo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8748713" y="6503988"/>
            <a:ext cx="2984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E2C27-C11C-451E-809C-7FD51380A0E2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37108908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9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2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20975" y="6424613"/>
            <a:ext cx="3321050" cy="411162"/>
          </a:xfrm>
          <a:prstGeom prst="rect">
            <a:avLst/>
          </a:prstGeom>
        </p:spPr>
        <p:txBody>
          <a:bodyPr/>
          <a:lstStyle>
            <a:lvl1pPr algn="l" eaLnBrk="1" hangingPunct="1">
              <a:defRPr b="0" i="0"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75FBB-A45F-4865-AC0D-89537A3BA05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  <p:extLst>
      <p:ext uri="{BB962C8B-B14F-4D97-AF65-F5344CB8AC3E}">
        <p14:creationId xmlns:p14="http://schemas.microsoft.com/office/powerpoint/2010/main" val="2627805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" Target="../slides/slid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  <a:endParaRPr lang="en-US" altLang="en-US" smtClean="0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Editar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  <a:endParaRPr lang="en-US" altLang="en-US" smtClean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DAA5901-C58F-4134-B6E1-2E7BCAA53C5E}" type="datetime1">
              <a:rPr lang="es-AR"/>
              <a:pPr>
                <a:defRPr/>
              </a:pPr>
              <a:t>12/6/2020</a:t>
            </a:fld>
            <a:endParaRPr lang="es-AR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s-AR"/>
              <a:t>Esp. Norma R. García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C3CE42C-5B5B-4521-825C-89742D0A304F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</p:sldLayoutIdLst>
  <p:transition spd="med">
    <p:wipe dir="d"/>
  </p:transition>
  <p:timing>
    <p:tnLst>
      <p:par>
        <p:cTn id="1" dur="indefinite" restart="never" nodeType="tmRoot"/>
      </p:par>
    </p:tnLst>
  </p:timing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8822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  <a:cs typeface="Arial" panose="020B0604020202020204" pitchFamily="34" charset="0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solidFill>
                <a:prstClr val="black"/>
              </a:solidFill>
              <a:latin typeface="Garamond"/>
              <a:cs typeface="Arial" panose="020B0604020202020204" pitchFamily="34" charset="0"/>
            </a:endParaRPr>
          </a:p>
        </p:txBody>
      </p:sp>
      <p:sp>
        <p:nvSpPr>
          <p:cNvPr id="20484" name="8 Marcador de título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título del patrón</a:t>
            </a:r>
            <a:endParaRPr lang="en-US" altLang="es-PY" smtClean="0"/>
          </a:p>
        </p:txBody>
      </p:sp>
      <p:sp>
        <p:nvSpPr>
          <p:cNvPr id="20485" name="29 Marcador de texto"/>
          <p:cNvSpPr>
            <a:spLocks noGrp="1"/>
          </p:cNvSpPr>
          <p:nvPr>
            <p:ph type="body" idx="1"/>
          </p:nvPr>
        </p:nvSpPr>
        <p:spPr bwMode="auto">
          <a:xfrm>
            <a:off x="558800" y="1773238"/>
            <a:ext cx="82296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PY" smtClean="0"/>
              <a:t>Haga clic para modificar el estilo de texto del patrón</a:t>
            </a:r>
          </a:p>
          <a:p>
            <a:pPr lvl="1"/>
            <a:r>
              <a:rPr lang="es-ES" altLang="es-PY" smtClean="0"/>
              <a:t>Segundo nivel</a:t>
            </a:r>
          </a:p>
          <a:p>
            <a:pPr lvl="2"/>
            <a:r>
              <a:rPr lang="es-ES" altLang="es-PY" smtClean="0"/>
              <a:t>Tercer nivel</a:t>
            </a:r>
          </a:p>
          <a:p>
            <a:pPr lvl="3"/>
            <a:r>
              <a:rPr lang="es-ES" altLang="es-PY" smtClean="0"/>
              <a:t>Cuarto nivel</a:t>
            </a:r>
          </a:p>
          <a:p>
            <a:pPr lvl="4"/>
            <a:r>
              <a:rPr lang="es-ES" altLang="es-PY" smtClean="0"/>
              <a:t>Quinto nivel</a:t>
            </a:r>
            <a:endParaRPr lang="en-US" altLang="es-PY" smtClean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820150" y="6678613"/>
            <a:ext cx="301625" cy="179387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1D4577"/>
                </a:solidFill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0DB77F3-20FB-42A1-814B-235D70665DAB}" type="slidenum">
              <a:rPr lang="es-AR" altLang="es-PY"/>
              <a:pPr>
                <a:defRPr/>
              </a:pPr>
              <a:t>‹Nº›</a:t>
            </a:fld>
            <a:endParaRPr lang="es-AR" altLang="es-PY"/>
          </a:p>
        </p:txBody>
      </p:sp>
      <p:grpSp>
        <p:nvGrpSpPr>
          <p:cNvPr id="20487" name="1 Grupo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US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3" name="2 Botón de acción: Final">
            <a:hlinkClick r:id="" action="ppaction://hlinkshowjump?jump=lastslide" highlightClick="1"/>
          </p:cNvPr>
          <p:cNvSpPr/>
          <p:nvPr userDrawn="1"/>
        </p:nvSpPr>
        <p:spPr>
          <a:xfrm>
            <a:off x="8586788" y="6694488"/>
            <a:ext cx="201612" cy="171450"/>
          </a:xfrm>
          <a:prstGeom prst="actionButtonEnd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4" name="3 Botón de acción: Hacia atrás o Anterior">
            <a:hlinkClick r:id="rId13" action="ppaction://hlinksldjump" highlightClick="1"/>
          </p:cNvPr>
          <p:cNvSpPr/>
          <p:nvPr userDrawn="1"/>
        </p:nvSpPr>
        <p:spPr>
          <a:xfrm>
            <a:off x="8058150" y="6702425"/>
            <a:ext cx="188913" cy="163513"/>
          </a:xfrm>
          <a:prstGeom prst="actionButtonBackPrevio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5" name="4 Botón de acción: Hacia delante o Siguiente">
            <a:hlinkClick r:id="" action="ppaction://hlinkshowjump?jump=nextslide" highlightClick="1"/>
          </p:cNvPr>
          <p:cNvSpPr/>
          <p:nvPr userDrawn="1"/>
        </p:nvSpPr>
        <p:spPr>
          <a:xfrm>
            <a:off x="8243888" y="6694488"/>
            <a:ext cx="182562" cy="171450"/>
          </a:xfrm>
          <a:prstGeom prst="actionButtonForwardNex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sp>
        <p:nvSpPr>
          <p:cNvPr id="6" name="5 Botón de acción: Comienzo">
            <a:hlinkClick r:id="" action="ppaction://hlinkshowjump?jump=firstslide" highlightClick="1"/>
          </p:cNvPr>
          <p:cNvSpPr/>
          <p:nvPr userDrawn="1"/>
        </p:nvSpPr>
        <p:spPr>
          <a:xfrm>
            <a:off x="8426450" y="6694488"/>
            <a:ext cx="166688" cy="163512"/>
          </a:xfrm>
          <a:prstGeom prst="actionButtonBeginning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prstClr val="white"/>
              </a:solidFill>
            </a:endParaRPr>
          </a:p>
        </p:txBody>
      </p:sp>
      <p:pic>
        <p:nvPicPr>
          <p:cNvPr id="20492" name="9 Imagen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5850" y="587375"/>
            <a:ext cx="43656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8 Imagen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8400" y="342900"/>
            <a:ext cx="3540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Botón de acción: Inicio">
            <a:hlinkClick r:id="rId13" action="ppaction://hlinksldjump" highlightClick="1"/>
          </p:cNvPr>
          <p:cNvSpPr/>
          <p:nvPr userDrawn="1"/>
        </p:nvSpPr>
        <p:spPr>
          <a:xfrm>
            <a:off x="7840663" y="6702425"/>
            <a:ext cx="215900" cy="155575"/>
          </a:xfrm>
          <a:prstGeom prst="actionButtonHom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43" r:id="rId1"/>
    <p:sldLayoutId id="2147484534" r:id="rId2"/>
    <p:sldLayoutId id="2147484544" r:id="rId3"/>
    <p:sldLayoutId id="2147484545" r:id="rId4"/>
    <p:sldLayoutId id="2147484535" r:id="rId5"/>
    <p:sldLayoutId id="2147484546" r:id="rId6"/>
    <p:sldLayoutId id="2147484547" r:id="rId7"/>
    <p:sldLayoutId id="2147484548" r:id="rId8"/>
    <p:sldLayoutId id="2147484549" r:id="rId9"/>
    <p:sldLayoutId id="2147484550" r:id="rId10"/>
    <p:sldLayoutId id="214748455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5720" y="2762652"/>
            <a:ext cx="8858280" cy="3500462"/>
          </a:xfrm>
          <a:ln>
            <a:miter lim="800000"/>
            <a:headEnd/>
            <a:tailEnd/>
          </a:ln>
          <a:extLst/>
        </p:spPr>
        <p:txBody>
          <a:bodyPr>
            <a:norm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CÁTEDRA</a:t>
            </a: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ES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METODOLOGÍA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DE  LAS</a:t>
            </a:r>
            <a:b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r>
              <a:rPr lang="es-ES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>CIENCIAS   SOCIALES</a:t>
            </a:r>
            <a: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  <a:t/>
            </a:r>
            <a:br>
              <a:rPr lang="es-AR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lgerian" pitchFamily="82" charset="0"/>
              </a:rPr>
            </a:br>
            <a:endParaRPr lang="es-ES_tradnl" sz="4000" dirty="0">
              <a:solidFill>
                <a:schemeClr val="tx1"/>
              </a:solidFill>
            </a:endParaRPr>
          </a:p>
        </p:txBody>
      </p:sp>
      <p:sp>
        <p:nvSpPr>
          <p:cNvPr id="38915" name="Rectangle 1"/>
          <p:cNvSpPr>
            <a:spLocks noChangeArrowheads="1"/>
          </p:cNvSpPr>
          <p:nvPr/>
        </p:nvSpPr>
        <p:spPr bwMode="auto">
          <a:xfrm>
            <a:off x="0" y="208438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  <a:p>
            <a:pPr algn="ctr"/>
            <a:endParaRPr lang="es-ES" altLang="es-PY" sz="2400" b="1" i="1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38916" name="3 Marcador de número de diapositiva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DFB7C4A-A9FC-47C5-A0A8-BFBA929CA544}" type="slidenum">
              <a:rPr lang="es-AR" altLang="es-PY" smtClean="0">
                <a:solidFill>
                  <a:srgbClr val="1D4577"/>
                </a:solidFill>
              </a:rPr>
              <a:pPr/>
              <a:t>1</a:t>
            </a:fld>
            <a:endParaRPr lang="es-AR" altLang="es-PY" smtClean="0">
              <a:solidFill>
                <a:srgbClr val="1D4577"/>
              </a:solidFill>
            </a:endParaRPr>
          </a:p>
        </p:txBody>
      </p:sp>
      <p:pic>
        <p:nvPicPr>
          <p:cNvPr id="3891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114300"/>
            <a:ext cx="3959225" cy="238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2 Subtítulo"/>
          <p:cNvSpPr>
            <a:spLocks noGrp="1"/>
          </p:cNvSpPr>
          <p:nvPr>
            <p:ph type="subTitle" idx="1"/>
          </p:nvPr>
        </p:nvSpPr>
        <p:spPr>
          <a:xfrm>
            <a:off x="11113" y="-23813"/>
            <a:ext cx="8501062" cy="6189663"/>
          </a:xfrm>
        </p:spPr>
        <p:txBody>
          <a:bodyPr/>
          <a:lstStyle/>
          <a:p>
            <a:pPr eaLnBrk="1" hangingPunct="1"/>
            <a:r>
              <a:rPr lang="es-AR" altLang="es-PY" dirty="0" smtClean="0"/>
              <a:t>                                                                          </a:t>
            </a:r>
            <a:endParaRPr lang="es-AR" altLang="es-PY" dirty="0" smtClean="0">
              <a:solidFill>
                <a:schemeClr val="bg1"/>
              </a:solidFill>
            </a:endParaRPr>
          </a:p>
          <a:p>
            <a:pPr eaLnBrk="1" hangingPunct="1"/>
            <a:r>
              <a:rPr lang="es-AR" altLang="es-PY" sz="2800" b="1" i="1" u="sng" dirty="0" smtClean="0"/>
              <a:t>UNIDAD </a:t>
            </a:r>
            <a:r>
              <a:rPr lang="es-AR" altLang="es-PY" sz="2800" b="1" i="1" u="sng" dirty="0" smtClean="0"/>
              <a:t>V</a:t>
            </a:r>
            <a:r>
              <a:rPr lang="es-AR" altLang="es-PY" sz="2800" b="1" i="1" u="sng" dirty="0" smtClean="0"/>
              <a:t>: </a:t>
            </a:r>
            <a:r>
              <a:rPr lang="es-AR" altLang="es-PY" sz="2800" b="1" i="1" u="sng" dirty="0" smtClean="0"/>
              <a:t>CORRIENTES ACTUALES DE LA </a:t>
            </a:r>
            <a:r>
              <a:rPr lang="es-AR" altLang="es-PY" sz="2800" b="1" i="1" u="sng" dirty="0" smtClean="0"/>
              <a:t>EPISTEMOLOGÍA</a:t>
            </a:r>
            <a:endParaRPr lang="es-AR" altLang="es-PY" sz="2800" b="1" i="1" u="sng" dirty="0" smtClean="0"/>
          </a:p>
          <a:p>
            <a:pPr eaLnBrk="1" hangingPunct="1"/>
            <a:endParaRPr lang="es-AR" altLang="es-PY" sz="2800" b="1" i="1" dirty="0" smtClean="0"/>
          </a:p>
          <a:p>
            <a:pPr eaLnBrk="1" hangingPunct="1"/>
            <a:r>
              <a:rPr lang="es-AR" altLang="es-PY" sz="2800" b="1" i="1" u="sng" dirty="0" smtClean="0"/>
              <a:t>TEMA:  </a:t>
            </a:r>
            <a:r>
              <a:rPr lang="es-ES_tradnl" altLang="es-PY" sz="2800" dirty="0" smtClean="0"/>
              <a:t>El </a:t>
            </a:r>
            <a:r>
              <a:rPr lang="es-ES_tradnl" altLang="es-PY" sz="2800" dirty="0" err="1" smtClean="0"/>
              <a:t>Falsacionismo</a:t>
            </a:r>
            <a:r>
              <a:rPr lang="es-ES_tradnl" altLang="es-PY" sz="2800" dirty="0" smtClean="0"/>
              <a:t> de Karl Popper.  </a:t>
            </a:r>
          </a:p>
          <a:p>
            <a:pPr eaLnBrk="1" hangingPunct="1"/>
            <a:endParaRPr lang="es-AR" altLang="es-PY" sz="2800" b="1" i="1" dirty="0" smtClean="0"/>
          </a:p>
          <a:p>
            <a:pPr algn="just" eaLnBrk="1" hangingPunct="1"/>
            <a:r>
              <a:rPr lang="es-AR" altLang="es-PY" sz="2800" b="1" i="1" u="sng" dirty="0" smtClean="0"/>
              <a:t>OBJETIVO:</a:t>
            </a:r>
            <a:r>
              <a:rPr lang="es-AR" altLang="es-PY" sz="2800" dirty="0" smtClean="0"/>
              <a:t> </a:t>
            </a:r>
            <a:r>
              <a:rPr lang="es-AR" altLang="es-PY" sz="2800" dirty="0" smtClean="0"/>
              <a:t>Reconocer la influencia de las actuales corrientes epistemológicas en la ciencia económica.</a:t>
            </a:r>
          </a:p>
          <a:p>
            <a:pPr algn="just" eaLnBrk="1" hangingPunct="1"/>
            <a:endParaRPr lang="es-AR" altLang="es-PY" sz="800" dirty="0" smtClean="0"/>
          </a:p>
          <a:p>
            <a:pPr algn="just" eaLnBrk="1" hangingPunct="1"/>
            <a:r>
              <a:rPr lang="es-AR" altLang="en-US" sz="2000" b="1" i="1" u="sng" dirty="0" smtClean="0"/>
              <a:t>BIBLIOGRAFIA:</a:t>
            </a:r>
          </a:p>
          <a:p>
            <a:pPr marL="0" lvl="2" algn="just" eaLnBrk="1" hangingPunct="1"/>
            <a:r>
              <a:rPr lang="es-AR" altLang="en-US" sz="2000" b="1" dirty="0" smtClean="0"/>
              <a:t> </a:t>
            </a:r>
            <a:r>
              <a:rPr lang="es-AR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Metodología de la Ciencias Sociales-</a:t>
            </a:r>
            <a:r>
              <a:rPr lang="es-ES_tradnl" altLang="en-US" sz="2000" b="1" dirty="0" smtClean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(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2014).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Unidad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V</a:t>
            </a:r>
            <a:r>
              <a:rPr lang="es-ES_tradnl" altLang="en-US" sz="2000" i="1" dirty="0" smtClean="0">
                <a:solidFill>
                  <a:srgbClr val="000000"/>
                </a:solidFill>
                <a:cs typeface="Arial" panose="020B0604020202020204" pitchFamily="34" charset="0"/>
              </a:rPr>
              <a:t>: </a:t>
            </a:r>
            <a:r>
              <a:rPr lang="es-ES_tradnl" altLang="en-US" sz="2000" i="1" dirty="0" smtClean="0">
                <a:solidFill>
                  <a:srgbClr val="000000"/>
                </a:solidFill>
                <a:cs typeface="Arial" panose="020B0604020202020204" pitchFamily="34" charset="0"/>
              </a:rPr>
              <a:t>Corrientes actuales de la epistemología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. </a:t>
            </a:r>
            <a:r>
              <a:rPr lang="es-ES_tradnl" altLang="en-US" sz="2000" dirty="0" smtClean="0">
                <a:solidFill>
                  <a:srgbClr val="000000"/>
                </a:solidFill>
                <a:cs typeface="Arial" panose="020B0604020202020204" pitchFamily="34" charset="0"/>
              </a:rPr>
              <a:t>Facultad de Ciencias  Económicas. UNNE. </a:t>
            </a:r>
            <a:endParaRPr lang="es-AR" altLang="en-US" sz="2000" dirty="0" smtClean="0">
              <a:solidFill>
                <a:srgbClr val="000000"/>
              </a:solidFill>
              <a:cs typeface="Arial" panose="020B0604020202020204" pitchFamily="34" charset="0"/>
            </a:endParaRPr>
          </a:p>
          <a:p>
            <a:pPr algn="just" eaLnBrk="1" hangingPunct="1"/>
            <a:endParaRPr lang="es-AR" altLang="es-PY" sz="2000" u="sng" dirty="0" smtClean="0"/>
          </a:p>
          <a:p>
            <a:pPr algn="just" eaLnBrk="1" hangingPunct="1"/>
            <a:endParaRPr lang="es-AR" altLang="es-PY" u="sng" dirty="0" smtClean="0">
              <a:solidFill>
                <a:schemeClr val="bg1"/>
              </a:solidFill>
            </a:endParaRPr>
          </a:p>
          <a:p>
            <a:pPr algn="just" eaLnBrk="1" hangingPunct="1"/>
            <a:endParaRPr lang="es-AR" altLang="es-PY" dirty="0" smtClean="0">
              <a:solidFill>
                <a:schemeClr val="bg1"/>
              </a:solidFill>
            </a:endParaRPr>
          </a:p>
        </p:txBody>
      </p:sp>
      <p:sp>
        <p:nvSpPr>
          <p:cNvPr id="40963" name="4 Rectángulo"/>
          <p:cNvSpPr>
            <a:spLocks noChangeArrowheads="1"/>
          </p:cNvSpPr>
          <p:nvPr/>
        </p:nvSpPr>
        <p:spPr bwMode="auto">
          <a:xfrm>
            <a:off x="1465263" y="6467475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07375" y="61960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E5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3 Marcador de contenido" descr="Sir Karl Raimund Popper"/>
          <p:cNvPicPr>
            <a:picLocks noGrp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464300" y="431800"/>
            <a:ext cx="2667000" cy="3571875"/>
          </a:xfrm>
        </p:spPr>
      </p:pic>
      <p:sp>
        <p:nvSpPr>
          <p:cNvPr id="41987" name="4 Rectángulo"/>
          <p:cNvSpPr>
            <a:spLocks noChangeArrowheads="1"/>
          </p:cNvSpPr>
          <p:nvPr/>
        </p:nvSpPr>
        <p:spPr bwMode="auto">
          <a:xfrm>
            <a:off x="0" y="428625"/>
            <a:ext cx="7019925" cy="569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s-PY" sz="3200" b="1"/>
              <a:t>Popper, Sir Karl Raimund</a:t>
            </a:r>
            <a:r>
              <a:rPr lang="en-GB" altLang="es-PY" sz="3200"/>
              <a:t>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s-PY" sz="2400"/>
              <a:t>                     (1902 – 1994)</a:t>
            </a:r>
            <a:endParaRPr lang="es-AR" altLang="es-PY" sz="2400"/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s-PY" sz="2800"/>
              <a:t>Epistemólogo austríaco. </a:t>
            </a:r>
            <a:r>
              <a:rPr lang="es-ES_tradnl" altLang="es-PY" sz="2800"/>
              <a:t>Estudió filosofía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/>
              <a:t>en la Universidad de Viena y ejerció más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/>
              <a:t>tarde la docencia en la Universidad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/>
              <a:t>de Canterbury (1937 - 1945) y en la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/>
              <a:t>London School of Economics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/>
              <a:t>de Londres (1949 - 1969).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_tradnl" altLang="es-PY" sz="2800"/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 b="1" u="sng"/>
              <a:t>Obras:</a:t>
            </a:r>
            <a:endParaRPr lang="es-ES_tradnl" altLang="es-PY" sz="2800" b="1" i="1" u="sng"/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 i="1"/>
              <a:t>La Lógica de la Investigación Científica.</a:t>
            </a:r>
            <a:r>
              <a:rPr lang="es-ES_tradnl" altLang="es-PY" sz="2800"/>
              <a:t> (1934).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 i="1"/>
              <a:t>La sociedad abierta y sus enemigos </a:t>
            </a:r>
            <a:r>
              <a:rPr lang="es-ES_tradnl" altLang="es-PY" sz="2800"/>
              <a:t>(1945)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2800"/>
              <a:t> </a:t>
            </a:r>
            <a:r>
              <a:rPr lang="es-ES_tradnl" altLang="es-PY" sz="2800" i="1"/>
              <a:t>La miseria del historicismo </a:t>
            </a:r>
            <a:r>
              <a:rPr lang="es-ES_tradnl" altLang="es-PY" sz="2800"/>
              <a:t>(1957).</a:t>
            </a:r>
            <a:endParaRPr lang="es-AR" altLang="es-PY" sz="2800"/>
          </a:p>
        </p:txBody>
      </p:sp>
      <p:sp>
        <p:nvSpPr>
          <p:cNvPr id="41988" name="4 Rectángulo"/>
          <p:cNvSpPr>
            <a:spLocks noChangeArrowheads="1"/>
          </p:cNvSpPr>
          <p:nvPr/>
        </p:nvSpPr>
        <p:spPr bwMode="auto">
          <a:xfrm>
            <a:off x="1547813" y="6507163"/>
            <a:ext cx="63563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 dirty="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 dirty="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44408" y="620236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513"/>
          </a:xfrm>
          <a:solidFill>
            <a:srgbClr val="C00000"/>
          </a:solidFill>
          <a:ln>
            <a:miter lim="800000"/>
            <a:headEnd/>
            <a:tailEnd/>
          </a:ln>
          <a:extLst/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AR" sz="3200" b="1" u="sng" dirty="0" smtClean="0">
                <a:solidFill>
                  <a:schemeClr val="bg1"/>
                </a:solidFill>
                <a:latin typeface="+mn-lt"/>
              </a:rPr>
              <a:t>RASGOS PRINCIPALES </a:t>
            </a:r>
            <a:br>
              <a:rPr lang="es-AR" sz="3200" b="1" u="sng" dirty="0" smtClean="0">
                <a:solidFill>
                  <a:schemeClr val="bg1"/>
                </a:solidFill>
                <a:latin typeface="+mn-lt"/>
              </a:rPr>
            </a:br>
            <a:r>
              <a:rPr lang="es-AR" sz="3200" b="1" u="sng" dirty="0" smtClean="0">
                <a:solidFill>
                  <a:schemeClr val="bg1"/>
                </a:solidFill>
                <a:latin typeface="+mn-lt"/>
              </a:rPr>
              <a:t>DE LA EPISTEMOLOGÍA DE POPPER</a:t>
            </a:r>
            <a:endParaRPr lang="es-AR" sz="3200" b="1" u="sng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052513"/>
            <a:ext cx="9144000" cy="5805487"/>
          </a:xfr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endParaRPr lang="es-AR" sz="3200" b="1" i="1" u="sng" dirty="0" smtClean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12800" b="1" i="1" u="sng" dirty="0" smtClean="0"/>
              <a:t>ANTIINDUCTIVISMO</a:t>
            </a:r>
            <a:r>
              <a:rPr lang="es-AR" sz="12800" b="1" i="1" dirty="0" smtClean="0"/>
              <a:t>: </a:t>
            </a:r>
            <a:r>
              <a:rPr lang="es-AR" sz="12800" i="1" dirty="0" smtClean="0"/>
              <a:t>n</a:t>
            </a:r>
            <a:r>
              <a:rPr lang="es-AR" sz="12800" dirty="0" smtClean="0"/>
              <a:t>ingún conjunto de enunciados observacionales verdaderos puede justificar a una teoría explicativa universal como verdadera.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7200" dirty="0" smtClean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12800" dirty="0" smtClean="0"/>
              <a:t> </a:t>
            </a:r>
            <a:r>
              <a:rPr lang="es-AR" sz="12800" b="1" i="1" u="sng" dirty="0" smtClean="0"/>
              <a:t>CARÁCTER HIPOTÉTICO DEL CONOCIMIENTO CIENTIFICO:</a:t>
            </a:r>
            <a:r>
              <a:rPr lang="es-AR" sz="12800" b="1" i="1" dirty="0" smtClean="0"/>
              <a:t> </a:t>
            </a:r>
            <a:r>
              <a:rPr lang="es-AR" sz="12800" dirty="0" smtClean="0"/>
              <a:t>el conocimiento científico no puede verificarse positivamente, sino siempre es provisional, hipotético, conjetural.</a:t>
            </a:r>
          </a:p>
          <a:p>
            <a:pPr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6400" dirty="0" smtClean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12800" b="1" i="1" u="sng" dirty="0" smtClean="0"/>
              <a:t>FALSACIONISMO METODOLÓGICO: </a:t>
            </a:r>
            <a:r>
              <a:rPr lang="es-AR" sz="12800" dirty="0" smtClean="0"/>
              <a:t>no se puede asegurar la verdad  de las hipótesis a partir de la verificación en la experiencia, deben sin embargo ser refutables, falsables para tener estatus de científica.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11200" b="1" i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11200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11200" b="1" i="1" dirty="0" smtClean="0">
                <a:solidFill>
                  <a:schemeClr val="bg1"/>
                </a:solidFill>
              </a:rPr>
              <a:t>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s-AR" sz="2400" dirty="0"/>
          </a:p>
        </p:txBody>
      </p:sp>
      <p:sp>
        <p:nvSpPr>
          <p:cNvPr id="43012" name="4 Rectángulo"/>
          <p:cNvSpPr>
            <a:spLocks noChangeArrowheads="1"/>
          </p:cNvSpPr>
          <p:nvPr/>
        </p:nvSpPr>
        <p:spPr bwMode="auto">
          <a:xfrm>
            <a:off x="1619250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4" name="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609639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18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2 Marcador de contenido"/>
          <p:cNvSpPr>
            <a:spLocks noGrp="1"/>
          </p:cNvSpPr>
          <p:nvPr>
            <p:ph idx="1"/>
          </p:nvPr>
        </p:nvSpPr>
        <p:spPr>
          <a:xfrm>
            <a:off x="500063" y="357188"/>
            <a:ext cx="8229600" cy="65008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mtClean="0"/>
              <a:t>                        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3200" smtClean="0"/>
              <a:t>               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mtClean="0"/>
              <a:t>            </a:t>
            </a:r>
          </a:p>
        </p:txBody>
      </p:sp>
      <p:sp>
        <p:nvSpPr>
          <p:cNvPr id="4" name="3 Elipse"/>
          <p:cNvSpPr/>
          <p:nvPr/>
        </p:nvSpPr>
        <p:spPr>
          <a:xfrm>
            <a:off x="1619102" y="107133"/>
            <a:ext cx="5761210" cy="1071570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34925">
            <a:solidFill>
              <a:srgbClr val="E7420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dirty="0">
                <a:solidFill>
                  <a:schemeClr val="tx1"/>
                </a:solidFill>
              </a:rPr>
              <a:t>HIPÓTESIS CIENTÍFICAS </a:t>
            </a:r>
          </a:p>
        </p:txBody>
      </p:sp>
      <p:sp>
        <p:nvSpPr>
          <p:cNvPr id="5" name="4 Elipse"/>
          <p:cNvSpPr/>
          <p:nvPr/>
        </p:nvSpPr>
        <p:spPr>
          <a:xfrm>
            <a:off x="3000364" y="1691100"/>
            <a:ext cx="3214710" cy="1012466"/>
          </a:xfrm>
          <a:prstGeom prst="ellipse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 w="31750">
            <a:solidFill>
              <a:srgbClr val="E7420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/>
              <a:t>   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800" dirty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b="1" dirty="0">
                <a:solidFill>
                  <a:schemeClr val="tx1"/>
                </a:solidFill>
              </a:rPr>
              <a:t>FALSABLES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3600" dirty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dirty="0"/>
              <a:t> </a:t>
            </a:r>
          </a:p>
        </p:txBody>
      </p:sp>
      <p:sp>
        <p:nvSpPr>
          <p:cNvPr id="6" name="5 Elipse"/>
          <p:cNvSpPr/>
          <p:nvPr/>
        </p:nvSpPr>
        <p:spPr>
          <a:xfrm>
            <a:off x="500062" y="3005256"/>
            <a:ext cx="8538429" cy="3495558"/>
          </a:xfrm>
          <a:prstGeom prst="ellipse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 w="38100">
            <a:solidFill>
              <a:srgbClr val="E7420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/>
              <a:t>   </a:t>
            </a:r>
            <a:r>
              <a:rPr lang="es-AR" sz="3300" b="1" dirty="0">
                <a:solidFill>
                  <a:schemeClr val="tx1"/>
                </a:solidFill>
              </a:rPr>
              <a:t>Consecuencias observacionales refutatorias,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300" b="1" dirty="0">
                <a:solidFill>
                  <a:schemeClr val="tx1"/>
                </a:solidFill>
              </a:rPr>
              <a:t>es decir casos posibles que si llegaran a producirse en la realidad probarían que la hipótesis es falsa. </a:t>
            </a:r>
          </a:p>
        </p:txBody>
      </p:sp>
      <p:sp>
        <p:nvSpPr>
          <p:cNvPr id="7" name="6 Flecha abajo"/>
          <p:cNvSpPr/>
          <p:nvPr/>
        </p:nvSpPr>
        <p:spPr>
          <a:xfrm>
            <a:off x="4284253" y="1071546"/>
            <a:ext cx="646932" cy="785818"/>
          </a:xfrm>
          <a:prstGeom prst="downArrow">
            <a:avLst/>
          </a:prstGeom>
          <a:solidFill>
            <a:srgbClr val="E7420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8" name="7 Flecha abajo"/>
          <p:cNvSpPr/>
          <p:nvPr/>
        </p:nvSpPr>
        <p:spPr>
          <a:xfrm>
            <a:off x="4230389" y="2591112"/>
            <a:ext cx="754659" cy="428628"/>
          </a:xfrm>
          <a:prstGeom prst="downArrow">
            <a:avLst/>
          </a:prstGeom>
          <a:solidFill>
            <a:srgbClr val="E7420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44050" name="4 Rectángulo"/>
          <p:cNvSpPr>
            <a:spLocks noChangeArrowheads="1"/>
          </p:cNvSpPr>
          <p:nvPr/>
        </p:nvSpPr>
        <p:spPr bwMode="auto">
          <a:xfrm>
            <a:off x="1590675" y="6542088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83305" y="627465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950" y="285750"/>
            <a:ext cx="9036050" cy="65722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3200" smtClean="0"/>
              <a:t>    Hay que probar que una hipótesis  es falsa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1400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3200" smtClean="0"/>
              <a:t>Para ello los enunciados  científicos tienen que prohibir o negar cierto estado de cosas.     EJ.: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320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b="1" i="1" smtClean="0">
              <a:solidFill>
                <a:srgbClr val="FF000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b="1" i="1" smtClean="0">
              <a:solidFill>
                <a:srgbClr val="FF0000"/>
              </a:solidFill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s-PY" sz="3200" b="1" i="1" smtClean="0"/>
              <a:t>Si se encuentra un cisne de otro color la hipótesis queda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s-AR" altLang="es-PY" sz="3200" b="1" i="1" smtClean="0"/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s-AR" altLang="es-PY" sz="3200" b="1" i="1" smtClean="0"/>
              <a:t>Es posible afirmar la falsedad de una hipótesis a partir de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s-AR" altLang="es-PY" b="1" i="1" smtClean="0"/>
          </a:p>
          <a:p>
            <a:pPr algn="just"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4" name="3 Cerrar llave"/>
          <p:cNvSpPr/>
          <p:nvPr/>
        </p:nvSpPr>
        <p:spPr>
          <a:xfrm rot="16200000" flipH="1">
            <a:off x="3781425" y="-2865437"/>
            <a:ext cx="573087" cy="7373938"/>
          </a:xfrm>
          <a:prstGeom prst="rightBrace">
            <a:avLst/>
          </a:prstGeom>
          <a:ln w="730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5" name="4 Rectángulo redondeado"/>
          <p:cNvSpPr/>
          <p:nvPr/>
        </p:nvSpPr>
        <p:spPr>
          <a:xfrm>
            <a:off x="2714612" y="3893368"/>
            <a:ext cx="2214578" cy="571504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/>
              <a:t>FALSADA</a:t>
            </a:r>
          </a:p>
        </p:txBody>
      </p:sp>
      <p:sp>
        <p:nvSpPr>
          <p:cNvPr id="6" name="5 Flecha derecha"/>
          <p:cNvSpPr/>
          <p:nvPr/>
        </p:nvSpPr>
        <p:spPr>
          <a:xfrm>
            <a:off x="1541787" y="3929087"/>
            <a:ext cx="1143008" cy="500066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7" name="6 Rectángulo redondeado"/>
          <p:cNvSpPr/>
          <p:nvPr/>
        </p:nvSpPr>
        <p:spPr>
          <a:xfrm>
            <a:off x="2829566" y="5464467"/>
            <a:ext cx="5814371" cy="571504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/>
              <a:t>UN CASO QUE LA CONTRADIGA</a:t>
            </a:r>
          </a:p>
        </p:txBody>
      </p:sp>
      <p:sp>
        <p:nvSpPr>
          <p:cNvPr id="8" name="7 Flecha derecha"/>
          <p:cNvSpPr/>
          <p:nvPr/>
        </p:nvSpPr>
        <p:spPr>
          <a:xfrm>
            <a:off x="2017663" y="5464467"/>
            <a:ext cx="714380" cy="500066"/>
          </a:xfrm>
          <a:prstGeom prst="rightArrow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9" name="8 Llamada ovalada"/>
          <p:cNvSpPr/>
          <p:nvPr/>
        </p:nvSpPr>
        <p:spPr>
          <a:xfrm>
            <a:off x="395535" y="2297291"/>
            <a:ext cx="8248401" cy="1000132"/>
          </a:xfrm>
          <a:prstGeom prst="wedgeEllipseCallout">
            <a:avLst>
              <a:gd name="adj1" fmla="val 39733"/>
              <a:gd name="adj2" fmla="val -82144"/>
            </a:avLst>
          </a:prstGeom>
          <a:solidFill>
            <a:srgbClr val="C00000"/>
          </a:solidFill>
          <a:ln w="53975"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bg1"/>
                </a:solidFill>
              </a:rPr>
              <a:t>TODOS LOS CISNES SON BLANCOS</a:t>
            </a:r>
          </a:p>
        </p:txBody>
      </p:sp>
      <p:sp>
        <p:nvSpPr>
          <p:cNvPr id="45075" name="4 Rectángulo"/>
          <p:cNvSpPr>
            <a:spLocks noChangeArrowheads="1"/>
          </p:cNvSpPr>
          <p:nvPr/>
        </p:nvSpPr>
        <p:spPr bwMode="auto">
          <a:xfrm>
            <a:off x="1447800" y="6554788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39136" y="626586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67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2 Marcador de contenido"/>
          <p:cNvSpPr>
            <a:spLocks noGrp="1"/>
          </p:cNvSpPr>
          <p:nvPr>
            <p:ph idx="1"/>
          </p:nvPr>
        </p:nvSpPr>
        <p:spPr>
          <a:xfrm>
            <a:off x="457200" y="428625"/>
            <a:ext cx="8229600" cy="5697538"/>
          </a:xfrm>
        </p:spPr>
        <p:txBody>
          <a:bodyPr/>
          <a:lstStyle/>
          <a:p>
            <a:pPr eaLnBrk="1" hangingPunct="1"/>
            <a:endParaRPr lang="es-AR" altLang="es-PY" smtClean="0"/>
          </a:p>
          <a:p>
            <a:pPr eaLnBrk="1" hangingPunct="1"/>
            <a:endParaRPr lang="es-AR" altLang="es-PY" smtClean="0"/>
          </a:p>
          <a:p>
            <a:pPr eaLnBrk="1" hangingPunct="1"/>
            <a:endParaRPr lang="es-AR" altLang="es-PY" smtClean="0"/>
          </a:p>
          <a:p>
            <a:pPr eaLnBrk="1" hangingPunct="1"/>
            <a:endParaRPr lang="es-AR" altLang="es-PY" smtClean="0"/>
          </a:p>
          <a:p>
            <a:pPr eaLnBrk="1" hangingPunct="1"/>
            <a:endParaRPr lang="es-AR" altLang="es-PY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1456182" y="-15875"/>
            <a:ext cx="6374512" cy="1017249"/>
          </a:xfrm>
          <a:prstGeom prst="roundRect">
            <a:avLst/>
          </a:prstGeom>
          <a:solidFill>
            <a:srgbClr val="FFC000"/>
          </a:solidFill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dirty="0">
                <a:solidFill>
                  <a:schemeClr val="tx1"/>
                </a:solidFill>
              </a:rPr>
              <a:t>CRITERIO DE DEMARCACIÓN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dirty="0">
                <a:solidFill>
                  <a:schemeClr val="tx1"/>
                </a:solidFill>
              </a:rPr>
              <a:t>ENTRE CIENCIA Y PSEUDOCIENCIA</a:t>
            </a:r>
          </a:p>
        </p:txBody>
      </p:sp>
      <p:sp>
        <p:nvSpPr>
          <p:cNvPr id="6" name="5 Rectángulo redondeado"/>
          <p:cNvSpPr/>
          <p:nvPr/>
        </p:nvSpPr>
        <p:spPr>
          <a:xfrm>
            <a:off x="189308" y="1312748"/>
            <a:ext cx="6758006" cy="642942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tx1"/>
                </a:solidFill>
              </a:rPr>
              <a:t>MÉTODO    llamado  FALSACIONISMO</a:t>
            </a:r>
            <a:endParaRPr lang="es-AR" sz="3200" dirty="0"/>
          </a:p>
        </p:txBody>
      </p:sp>
      <p:sp>
        <p:nvSpPr>
          <p:cNvPr id="7" name="6 Flecha abajo"/>
          <p:cNvSpPr/>
          <p:nvPr/>
        </p:nvSpPr>
        <p:spPr>
          <a:xfrm>
            <a:off x="4036215" y="931463"/>
            <a:ext cx="1071570" cy="357190"/>
          </a:xfrm>
          <a:prstGeom prst="downArrow">
            <a:avLst/>
          </a:prstGeom>
          <a:solidFill>
            <a:srgbClr val="E7420F"/>
          </a:solidFill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8" name="7 Rectángulo redondeado"/>
          <p:cNvSpPr/>
          <p:nvPr/>
        </p:nvSpPr>
        <p:spPr>
          <a:xfrm>
            <a:off x="7115848" y="1001374"/>
            <a:ext cx="1357322" cy="42862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tx1"/>
                </a:solidFill>
              </a:rPr>
              <a:t>ÚNICO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6821132" y="2007901"/>
            <a:ext cx="2314605" cy="42862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tx1"/>
                </a:solidFill>
              </a:rPr>
              <a:t>AHISTÓRICO</a:t>
            </a:r>
          </a:p>
        </p:txBody>
      </p:sp>
      <p:sp>
        <p:nvSpPr>
          <p:cNvPr id="10" name="9 Rectángulo redondeado"/>
          <p:cNvSpPr/>
          <p:nvPr/>
        </p:nvSpPr>
        <p:spPr>
          <a:xfrm>
            <a:off x="6909093" y="1520722"/>
            <a:ext cx="2170343" cy="428628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tx1"/>
                </a:solidFill>
              </a:rPr>
              <a:t>UNIVERSAL</a:t>
            </a:r>
          </a:p>
        </p:txBody>
      </p:sp>
      <p:sp>
        <p:nvSpPr>
          <p:cNvPr id="12" name="11 Flecha doblada"/>
          <p:cNvSpPr/>
          <p:nvPr/>
        </p:nvSpPr>
        <p:spPr>
          <a:xfrm flipV="1">
            <a:off x="6477732" y="1971562"/>
            <a:ext cx="428628" cy="428628"/>
          </a:xfrm>
          <a:prstGeom prst="bentArrow">
            <a:avLst/>
          </a:prstGeom>
          <a:solidFill>
            <a:srgbClr val="FFC000"/>
          </a:solidFill>
          <a:ln w="539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13" name="12 Flecha doblada"/>
          <p:cNvSpPr/>
          <p:nvPr/>
        </p:nvSpPr>
        <p:spPr>
          <a:xfrm>
            <a:off x="6526518" y="1021004"/>
            <a:ext cx="500066" cy="428628"/>
          </a:xfrm>
          <a:prstGeom prst="bentArrow">
            <a:avLst/>
          </a:prstGeom>
          <a:solidFill>
            <a:srgbClr val="FFC000"/>
          </a:solidFill>
          <a:ln w="53975"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14" name="13 Flecha derecha"/>
          <p:cNvSpPr/>
          <p:nvPr/>
        </p:nvSpPr>
        <p:spPr>
          <a:xfrm>
            <a:off x="6597650" y="1704975"/>
            <a:ext cx="357188" cy="142875"/>
          </a:xfrm>
          <a:prstGeom prst="rightArrow">
            <a:avLst/>
          </a:prstGeom>
          <a:solidFill>
            <a:srgbClr val="FFC000"/>
          </a:solidFill>
          <a:ln w="444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15" name="14 Rectángulo redondeado"/>
          <p:cNvSpPr/>
          <p:nvPr/>
        </p:nvSpPr>
        <p:spPr>
          <a:xfrm>
            <a:off x="1658856" y="2456434"/>
            <a:ext cx="5482823" cy="863335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114300">
              <a:prstClr val="black"/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bg1"/>
                </a:solidFill>
              </a:rPr>
              <a:t>CONTRASTAR UNA HIPÓTESIS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bg1"/>
                </a:solidFill>
              </a:rPr>
              <a:t> ES TRATAR DE REFUTARLA </a:t>
            </a:r>
            <a:endParaRPr lang="es-AR" sz="3200" dirty="0">
              <a:solidFill>
                <a:schemeClr val="bg1"/>
              </a:solidFill>
            </a:endParaRPr>
          </a:p>
        </p:txBody>
      </p:sp>
      <p:sp>
        <p:nvSpPr>
          <p:cNvPr id="16" name="15 Flecha abajo"/>
          <p:cNvSpPr/>
          <p:nvPr/>
        </p:nvSpPr>
        <p:spPr>
          <a:xfrm>
            <a:off x="4076463" y="1881733"/>
            <a:ext cx="857256" cy="518457"/>
          </a:xfrm>
          <a:prstGeom prst="downArrow">
            <a:avLst/>
          </a:prstGeom>
          <a:solidFill>
            <a:srgbClr val="E7420F"/>
          </a:solidFill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17" name="16 Elipse"/>
          <p:cNvSpPr/>
          <p:nvPr/>
        </p:nvSpPr>
        <p:spPr>
          <a:xfrm>
            <a:off x="142844" y="3694419"/>
            <a:ext cx="3421044" cy="2234911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b="1" dirty="0">
                <a:solidFill>
                  <a:schemeClr val="tx1"/>
                </a:solidFill>
              </a:rPr>
              <a:t>Refutar una hipótesis es:</a:t>
            </a:r>
          </a:p>
        </p:txBody>
      </p:sp>
      <p:sp>
        <p:nvSpPr>
          <p:cNvPr id="19" name="18 Elipse"/>
          <p:cNvSpPr/>
          <p:nvPr/>
        </p:nvSpPr>
        <p:spPr>
          <a:xfrm>
            <a:off x="4730530" y="4992776"/>
            <a:ext cx="3591975" cy="1630195"/>
          </a:xfrm>
          <a:prstGeom prst="ellipse">
            <a:avLst/>
          </a:prstGeom>
          <a:gradFill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 w="63500">
            <a:solidFill>
              <a:srgbClr val="FF9933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000" b="1" dirty="0">
                <a:solidFill>
                  <a:schemeClr val="tx1"/>
                </a:solidFill>
              </a:rPr>
              <a:t> </a:t>
            </a:r>
            <a:r>
              <a:rPr lang="es-AR" sz="3300" b="1" dirty="0">
                <a:solidFill>
                  <a:schemeClr val="tx1"/>
                </a:solidFill>
              </a:rPr>
              <a:t>encontrar un caso que  la  contradiga</a:t>
            </a:r>
          </a:p>
        </p:txBody>
      </p:sp>
      <p:sp>
        <p:nvSpPr>
          <p:cNvPr id="20" name="19 Elipse"/>
          <p:cNvSpPr/>
          <p:nvPr/>
        </p:nvSpPr>
        <p:spPr>
          <a:xfrm>
            <a:off x="4643438" y="3277394"/>
            <a:ext cx="3474718" cy="1633274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63500">
            <a:solidFill>
              <a:srgbClr val="FF9933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dirty="0">
                <a:solidFill>
                  <a:schemeClr val="tx1"/>
                </a:solidFill>
              </a:rPr>
              <a:t>probar que una hipótesis es falsa </a:t>
            </a:r>
          </a:p>
        </p:txBody>
      </p:sp>
      <p:sp>
        <p:nvSpPr>
          <p:cNvPr id="21" name="20 Flecha a la derecha con bandas"/>
          <p:cNvSpPr/>
          <p:nvPr/>
        </p:nvSpPr>
        <p:spPr>
          <a:xfrm rot="20687034">
            <a:off x="3542916" y="4145544"/>
            <a:ext cx="1056209" cy="502316"/>
          </a:xfrm>
          <a:prstGeom prst="stripedRightArrow">
            <a:avLst/>
          </a:prstGeom>
          <a:solidFill>
            <a:srgbClr val="E7420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23" name="22 Flecha a la derecha con bandas"/>
          <p:cNvSpPr/>
          <p:nvPr/>
        </p:nvSpPr>
        <p:spPr>
          <a:xfrm rot="850222">
            <a:off x="3391675" y="5257361"/>
            <a:ext cx="1183915" cy="535197"/>
          </a:xfrm>
          <a:prstGeom prst="stripedRightArrow">
            <a:avLst/>
          </a:prstGeom>
          <a:solidFill>
            <a:srgbClr val="E7420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46129" name="4 Rectángulo"/>
          <p:cNvSpPr>
            <a:spLocks noChangeArrowheads="1"/>
          </p:cNvSpPr>
          <p:nvPr/>
        </p:nvSpPr>
        <p:spPr bwMode="auto">
          <a:xfrm>
            <a:off x="1444625" y="6554788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21426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4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 rtlCol="0">
            <a:normAutofit fontScale="850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900" b="1" i="1" dirty="0"/>
              <a:t>P</a:t>
            </a:r>
            <a:r>
              <a:rPr lang="es-AR" sz="3900" b="1" i="1" dirty="0" smtClean="0"/>
              <a:t>ara que una contrastación sea un intento real de refutación hay que elegir las hipótesis más </a:t>
            </a:r>
            <a:r>
              <a:rPr lang="es-AR" sz="3900" b="1" i="1" dirty="0" err="1" smtClean="0"/>
              <a:t>falsab</a:t>
            </a:r>
            <a:r>
              <a:rPr lang="es-AR" sz="3500" b="1" i="1" dirty="0" err="1" smtClean="0"/>
              <a:t>les</a:t>
            </a:r>
            <a:endParaRPr lang="es-AR" sz="35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32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32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3200" b="1" i="1" dirty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800" b="1" i="1" dirty="0" smtClean="0"/>
              <a:t>Ej. No es lo mismo decir:</a:t>
            </a: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800" b="1" i="1" dirty="0" smtClean="0">
                <a:solidFill>
                  <a:srgbClr val="E7420F"/>
                </a:solidFill>
              </a:rPr>
              <a:t>Todos los planetas giran en órbitas elípticas</a:t>
            </a: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200" b="1" i="1" dirty="0" smtClean="0"/>
              <a:t>que decir:</a:t>
            </a: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800" b="1" i="1" dirty="0" smtClean="0">
                <a:solidFill>
                  <a:srgbClr val="E7420F"/>
                </a:solidFill>
              </a:rPr>
              <a:t>Mercurio gira en órbita elíptica</a:t>
            </a:r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2800" b="1" i="1" dirty="0"/>
          </a:p>
        </p:txBody>
      </p:sp>
      <p:sp>
        <p:nvSpPr>
          <p:cNvPr id="4" name="3 Rectángulo redondeado"/>
          <p:cNvSpPr/>
          <p:nvPr/>
        </p:nvSpPr>
        <p:spPr>
          <a:xfrm>
            <a:off x="1071563" y="1340768"/>
            <a:ext cx="7488832" cy="3081524"/>
          </a:xfrm>
          <a:prstGeom prst="round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  <a:ln w="120650">
            <a:solidFill>
              <a:srgbClr val="FF9933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u="sng" dirty="0">
                <a:solidFill>
                  <a:schemeClr val="tx1"/>
                </a:solidFill>
              </a:rPr>
              <a:t>HIPÓTESIS FALSABLES: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2800" dirty="0">
                <a:solidFill>
                  <a:schemeClr val="tx1"/>
                </a:solidFill>
              </a:rPr>
              <a:t> </a:t>
            </a:r>
            <a:r>
              <a:rPr lang="es-AR" sz="3200" b="1" dirty="0">
                <a:solidFill>
                  <a:schemeClr val="tx1"/>
                </a:solidFill>
                <a:latin typeface="Bahnschrift Light" panose="020B0502040204020203" pitchFamily="34" charset="0"/>
              </a:rPr>
              <a:t>informan más.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200" b="1" dirty="0">
                <a:solidFill>
                  <a:schemeClr val="tx1"/>
                </a:solidFill>
                <a:latin typeface="Bahnschrift Light" panose="020B0502040204020203" pitchFamily="34" charset="0"/>
              </a:rPr>
              <a:t> son más audaces.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200" b="1" dirty="0">
                <a:solidFill>
                  <a:schemeClr val="tx1"/>
                </a:solidFill>
                <a:latin typeface="Bahnschrift Light" panose="020B0502040204020203" pitchFamily="34" charset="0"/>
              </a:rPr>
              <a:t> arriesgan más información.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200" b="1" dirty="0">
                <a:solidFill>
                  <a:schemeClr val="tx1"/>
                </a:solidFill>
                <a:latin typeface="Bahnschrift Light" panose="020B0502040204020203" pitchFamily="34" charset="0"/>
              </a:rPr>
              <a:t> ofrecen más oportunidades de ser refutadas.</a:t>
            </a:r>
          </a:p>
        </p:txBody>
      </p:sp>
      <p:sp>
        <p:nvSpPr>
          <p:cNvPr id="47110" name="4 Rectángulo"/>
          <p:cNvSpPr>
            <a:spLocks noChangeArrowheads="1"/>
          </p:cNvSpPr>
          <p:nvPr/>
        </p:nvSpPr>
        <p:spPr bwMode="auto">
          <a:xfrm>
            <a:off x="1393825" y="6554788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07104" y="611425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1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8229600" cy="5840413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3600" smtClean="0"/>
              <a:t>Para Popper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mtClean="0"/>
              <a:t>                                                                        </a:t>
            </a:r>
            <a:endParaRPr lang="es-AR" altLang="es-PY" b="1" i="1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b="1" i="1" smtClean="0"/>
              <a:t>                                                              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1071563" y="3939220"/>
            <a:ext cx="8000367" cy="212338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89000"/>
                </a:schemeClr>
              </a:gs>
              <a:gs pos="23000">
                <a:schemeClr val="accent2">
                  <a:lumMod val="89000"/>
                </a:schemeClr>
              </a:gs>
              <a:gs pos="69000">
                <a:schemeClr val="accent2">
                  <a:lumMod val="75000"/>
                </a:schemeClr>
              </a:gs>
              <a:gs pos="97000">
                <a:schemeClr val="accent2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2800" b="1" i="1" dirty="0"/>
              <a:t> </a:t>
            </a:r>
            <a:r>
              <a:rPr lang="es-AR" sz="3600" b="1" i="1" dirty="0"/>
              <a:t>Es posible afirmar  concluyentemente la falsedad de una hipótesis a partir de un caso que la contradiga.</a:t>
            </a:r>
          </a:p>
        </p:txBody>
      </p:sp>
      <p:sp>
        <p:nvSpPr>
          <p:cNvPr id="7" name="3 Rectángulo redondeado"/>
          <p:cNvSpPr/>
          <p:nvPr/>
        </p:nvSpPr>
        <p:spPr>
          <a:xfrm>
            <a:off x="2624044" y="622627"/>
            <a:ext cx="6519956" cy="287838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path path="circle">
              <a:fillToRect l="50000" t="-80000" r="50000" b="180000"/>
            </a:path>
            <a:tileRect/>
          </a:gradFill>
          <a:ln w="57150">
            <a:solidFill>
              <a:srgbClr val="FFC000"/>
            </a:solidFill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s-AR" sz="3600" b="1" i="1" dirty="0">
                <a:solidFill>
                  <a:schemeClr val="tx1"/>
                </a:solidFill>
              </a:rPr>
              <a:t>No es posible la confirmación concluyente de una hipótesis a partir de casos singulares, dado que se apoya en una falacia. (Afirmación del consecuente).</a:t>
            </a:r>
          </a:p>
        </p:txBody>
      </p:sp>
      <p:sp>
        <p:nvSpPr>
          <p:cNvPr id="6" name="5 Flecha curvada hacia la izquierda"/>
          <p:cNvSpPr/>
          <p:nvPr/>
        </p:nvSpPr>
        <p:spPr>
          <a:xfrm rot="16806372">
            <a:off x="2790031" y="-267493"/>
            <a:ext cx="598487" cy="1270000"/>
          </a:xfrm>
          <a:prstGeom prst="curvedLeftArrow">
            <a:avLst/>
          </a:prstGeom>
          <a:solidFill>
            <a:srgbClr val="E7420F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8" name="5 Flecha curvada hacia la izquierda"/>
          <p:cNvSpPr/>
          <p:nvPr/>
        </p:nvSpPr>
        <p:spPr>
          <a:xfrm flipH="1">
            <a:off x="284163" y="476250"/>
            <a:ext cx="1111250" cy="4241800"/>
          </a:xfrm>
          <a:prstGeom prst="curvedLeftArrow">
            <a:avLst/>
          </a:prstGeom>
          <a:solidFill>
            <a:srgbClr val="E7420F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48139" name="4 Rectángulo"/>
          <p:cNvSpPr>
            <a:spLocks noChangeArrowheads="1"/>
          </p:cNvSpPr>
          <p:nvPr/>
        </p:nvSpPr>
        <p:spPr bwMode="auto">
          <a:xfrm>
            <a:off x="1692275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95735" y="634791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6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/>
            <a:endParaRPr lang="es-AR" altLang="es-PY" smtClean="0"/>
          </a:p>
          <a:p>
            <a:pPr eaLnBrk="1" hangingPunct="1"/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mtClean="0"/>
              <a:t>                                                     </a:t>
            </a:r>
            <a:endParaRPr lang="es-AR" altLang="es-PY" sz="2400" smtClean="0"/>
          </a:p>
          <a:p>
            <a:pPr eaLnBrk="1" hangingPunct="1"/>
            <a:endParaRPr lang="es-AR" altLang="es-PY" smtClean="0"/>
          </a:p>
          <a:p>
            <a:pPr eaLnBrk="1" hangingPunct="1"/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i="1" smtClean="0"/>
              <a:t>   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4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4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4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4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400" b="1" i="1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400" b="1" i="1" smtClean="0"/>
              <a:t>    </a:t>
            </a:r>
            <a:r>
              <a:rPr lang="es-AR" altLang="es-PY" sz="2800" b="1" i="1" smtClean="0"/>
              <a:t>                       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49155" name="15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EFCDC84-D6A5-4D31-9BFA-C63117B5464F}" type="slidenum">
              <a:rPr lang="es-AR" altLang="es-PY" sz="1200" smtClean="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es-AR" altLang="es-PY" sz="1200" smtClean="0">
              <a:solidFill>
                <a:srgbClr val="898989"/>
              </a:solidFill>
            </a:endParaRPr>
          </a:p>
        </p:txBody>
      </p:sp>
      <p:sp>
        <p:nvSpPr>
          <p:cNvPr id="4" name="3 Rectángulo redondeado"/>
          <p:cNvSpPr/>
          <p:nvPr/>
        </p:nvSpPr>
        <p:spPr>
          <a:xfrm>
            <a:off x="1227763" y="129806"/>
            <a:ext cx="6923964" cy="71438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5000"/>
                  <a:lumOff val="95000"/>
                </a:schemeClr>
              </a:gs>
              <a:gs pos="74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  <a:tileRect/>
          </a:gradFill>
          <a:ln w="38100">
            <a:solidFill>
              <a:srgbClr val="FF9933"/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tx1"/>
                </a:solidFill>
              </a:rPr>
              <a:t>LA CONFIRMACIÓN DE UNA HIPÓTESIS   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1037408" y="1448786"/>
            <a:ext cx="7477942" cy="71438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2">
                  <a:lumMod val="40000"/>
                  <a:lumOff val="6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b="1" i="1" dirty="0">
                <a:solidFill>
                  <a:schemeClr val="tx1"/>
                </a:solidFill>
              </a:rPr>
              <a:t>Razonamiento deductivo inválido   </a:t>
            </a:r>
          </a:p>
        </p:txBody>
      </p:sp>
      <p:sp>
        <p:nvSpPr>
          <p:cNvPr id="6" name="5 Llamada de flecha hacia abajo"/>
          <p:cNvSpPr/>
          <p:nvPr/>
        </p:nvSpPr>
        <p:spPr>
          <a:xfrm>
            <a:off x="1474788" y="2608263"/>
            <a:ext cx="6429375" cy="355600"/>
          </a:xfrm>
          <a:prstGeom prst="downArrowCallou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7" name="6 Rectángulo redondeado"/>
          <p:cNvSpPr/>
          <p:nvPr/>
        </p:nvSpPr>
        <p:spPr>
          <a:xfrm>
            <a:off x="1037408" y="2475561"/>
            <a:ext cx="7501114" cy="568908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4">
                  <a:lumMod val="40000"/>
                  <a:lumOff val="6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600" b="1" i="1" dirty="0">
                <a:solidFill>
                  <a:schemeClr val="tx1"/>
                </a:solidFill>
              </a:rPr>
              <a:t>Falacia de afirmación del consecuente</a:t>
            </a:r>
          </a:p>
        </p:txBody>
      </p:sp>
      <p:sp>
        <p:nvSpPr>
          <p:cNvPr id="11" name="10 Flecha abajo"/>
          <p:cNvSpPr/>
          <p:nvPr/>
        </p:nvSpPr>
        <p:spPr>
          <a:xfrm>
            <a:off x="2997986" y="724624"/>
            <a:ext cx="3519842" cy="785818"/>
          </a:xfrm>
          <a:prstGeom prst="downArrow">
            <a:avLst/>
          </a:prstGeom>
          <a:gradFill flip="none" rotWithShape="1">
            <a:gsLst>
              <a:gs pos="0">
                <a:schemeClr val="accent4">
                  <a:lumMod val="89000"/>
                </a:schemeClr>
              </a:gs>
              <a:gs pos="23000">
                <a:schemeClr val="accent4">
                  <a:lumMod val="89000"/>
                </a:schemeClr>
              </a:gs>
              <a:gs pos="69000">
                <a:schemeClr val="accent4">
                  <a:lumMod val="75000"/>
                </a:schemeClr>
              </a:gs>
              <a:gs pos="97000">
                <a:schemeClr val="accent4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dirty="0"/>
              <a:t>Se basa en</a:t>
            </a:r>
          </a:p>
        </p:txBody>
      </p:sp>
      <p:sp>
        <p:nvSpPr>
          <p:cNvPr id="13" name="10 Flecha abajo"/>
          <p:cNvSpPr/>
          <p:nvPr/>
        </p:nvSpPr>
        <p:spPr>
          <a:xfrm>
            <a:off x="4148446" y="2054219"/>
            <a:ext cx="1255865" cy="446473"/>
          </a:xfrm>
          <a:prstGeom prst="downArrow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800" b="1" dirty="0"/>
          </a:p>
        </p:txBody>
      </p:sp>
      <p:sp>
        <p:nvSpPr>
          <p:cNvPr id="18" name="7 Rectángulo redondeado"/>
          <p:cNvSpPr/>
          <p:nvPr/>
        </p:nvSpPr>
        <p:spPr>
          <a:xfrm>
            <a:off x="0" y="3426026"/>
            <a:ext cx="9144000" cy="2884676"/>
          </a:xfrm>
          <a:prstGeom prst="roundRect">
            <a:avLst/>
          </a:prstGeom>
          <a:gradFill>
            <a:gsLst>
              <a:gs pos="0">
                <a:schemeClr val="accent2">
                  <a:lumMod val="50000"/>
                </a:schemeClr>
              </a:gs>
              <a:gs pos="46000">
                <a:schemeClr val="accent2">
                  <a:lumMod val="7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</a:gradFill>
          <a:ln w="603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s-AR" altLang="es-PY" sz="3200" b="1" i="1" dirty="0"/>
              <a:t>Si la hipótesis  es verdadera, se deberá  producir   determinada consecuencia observacional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s-AR" altLang="es-PY" sz="3200" b="1" i="1" dirty="0"/>
              <a:t>         S</a:t>
            </a:r>
            <a:r>
              <a:rPr lang="es-AR" altLang="es-PY" sz="3200" b="1" i="1" u="sng" dirty="0"/>
              <a:t>e produjo la C.O. esperada.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s-AR" altLang="es-PY" sz="3200" b="1" i="1" dirty="0"/>
              <a:t>      </a:t>
            </a:r>
            <a:r>
              <a:rPr lang="es-AR" altLang="es-PY" sz="5400" b="1" i="1" dirty="0"/>
              <a:t>.</a:t>
            </a:r>
            <a:r>
              <a:rPr lang="es-AR" altLang="es-PY" sz="3200" b="1" i="1" dirty="0">
                <a:solidFill>
                  <a:schemeClr val="bg1"/>
                </a:solidFill>
              </a:rPr>
              <a:t> </a:t>
            </a:r>
            <a:r>
              <a:rPr lang="es-AR" altLang="es-PY" sz="5400" b="1" i="1" dirty="0"/>
              <a:t>.</a:t>
            </a:r>
            <a:r>
              <a:rPr lang="es-AR" altLang="es-PY" sz="3200" b="1" i="1" dirty="0"/>
              <a:t> La hipótesis   es verdadera</a:t>
            </a:r>
            <a:endParaRPr lang="en-US" sz="3200" dirty="0"/>
          </a:p>
        </p:txBody>
      </p:sp>
      <p:sp>
        <p:nvSpPr>
          <p:cNvPr id="20" name="8 Conector"/>
          <p:cNvSpPr/>
          <p:nvPr/>
        </p:nvSpPr>
        <p:spPr>
          <a:xfrm>
            <a:off x="962025" y="5448300"/>
            <a:ext cx="71438" cy="71438"/>
          </a:xfrm>
          <a:prstGeom prst="flowChartConnector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49176" name="4 Rectángulo"/>
          <p:cNvSpPr>
            <a:spLocks noChangeArrowheads="1"/>
          </p:cNvSpPr>
          <p:nvPr/>
        </p:nvSpPr>
        <p:spPr bwMode="auto">
          <a:xfrm>
            <a:off x="1547813" y="65579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8424" y="6286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2 Marcador de contenido"/>
          <p:cNvSpPr>
            <a:spLocks noGrp="1"/>
          </p:cNvSpPr>
          <p:nvPr>
            <p:ph idx="1"/>
          </p:nvPr>
        </p:nvSpPr>
        <p:spPr>
          <a:xfrm>
            <a:off x="4763" y="7938"/>
            <a:ext cx="8229600" cy="58404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3600" smtClean="0"/>
              <a:t>Popper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mtClean="0"/>
              <a:t>                                                                        </a:t>
            </a:r>
            <a:endParaRPr lang="es-AR" altLang="es-PY" b="1" i="1" smtClean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b="1" i="1" smtClean="0"/>
              <a:t>                                                              </a:t>
            </a:r>
          </a:p>
        </p:txBody>
      </p:sp>
      <p:sp>
        <p:nvSpPr>
          <p:cNvPr id="6" name="5 Flecha curvada hacia la izquierda"/>
          <p:cNvSpPr/>
          <p:nvPr/>
        </p:nvSpPr>
        <p:spPr>
          <a:xfrm rot="20066474">
            <a:off x="1855788" y="73025"/>
            <a:ext cx="766762" cy="936625"/>
          </a:xfrm>
          <a:prstGeom prst="curvedLeftArrow">
            <a:avLst/>
          </a:prstGeom>
          <a:solidFill>
            <a:srgbClr val="E7420F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2" name="Rectángulo redondeado 1"/>
          <p:cNvSpPr/>
          <p:nvPr/>
        </p:nvSpPr>
        <p:spPr>
          <a:xfrm>
            <a:off x="899592" y="1073349"/>
            <a:ext cx="7452258" cy="1584176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  <a:ln w="60325">
            <a:gradFill flip="none" rotWithShape="1">
              <a:gsLst>
                <a:gs pos="0">
                  <a:srgbClr val="E7420F"/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rgbClr val="E7420F"/>
                </a:gs>
              </a:gsLst>
              <a:path path="circle">
                <a:fillToRect l="50000" t="130000" r="50000" b="-3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s-AR" sz="3600" dirty="0">
                <a:solidFill>
                  <a:schemeClr val="tx1"/>
                </a:solidFill>
              </a:rPr>
              <a:t> Se vale de la lógica de la refutación a través del Modo </a:t>
            </a:r>
            <a:r>
              <a:rPr lang="es-AR" sz="3600" dirty="0" err="1">
                <a:solidFill>
                  <a:schemeClr val="tx1"/>
                </a:solidFill>
              </a:rPr>
              <a:t>Tollendo</a:t>
            </a:r>
            <a:r>
              <a:rPr lang="es-AR" sz="3600" dirty="0">
                <a:solidFill>
                  <a:schemeClr val="tx1"/>
                </a:solidFill>
              </a:rPr>
              <a:t> </a:t>
            </a:r>
            <a:r>
              <a:rPr lang="es-AR" sz="3600" dirty="0" err="1">
                <a:solidFill>
                  <a:schemeClr val="tx1"/>
                </a:solidFill>
              </a:rPr>
              <a:t>Tollens</a:t>
            </a:r>
            <a:endParaRPr lang="es-AR" sz="3600" dirty="0">
              <a:solidFill>
                <a:schemeClr val="tx1"/>
              </a:solidFill>
            </a:endParaRPr>
          </a:p>
        </p:txBody>
      </p:sp>
      <p:sp>
        <p:nvSpPr>
          <p:cNvPr id="10" name="7 Rectángulo redondeado"/>
          <p:cNvSpPr/>
          <p:nvPr/>
        </p:nvSpPr>
        <p:spPr>
          <a:xfrm>
            <a:off x="323497" y="3290180"/>
            <a:ext cx="8604448" cy="2884676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48000">
                <a:schemeClr val="accent4">
                  <a:lumMod val="40000"/>
                  <a:lumOff val="60000"/>
                </a:schemeClr>
              </a:gs>
              <a:gs pos="100000">
                <a:srgbClr val="FFC000"/>
              </a:gs>
            </a:gsLst>
            <a:lin ang="16200000" scaled="1"/>
            <a:tileRect/>
          </a:gradFill>
          <a:ln w="603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s-AR" altLang="es-PY" sz="3200" b="1" i="1" dirty="0">
                <a:solidFill>
                  <a:schemeClr val="tx1"/>
                </a:solidFill>
              </a:rPr>
              <a:t>Si la hipótesis  es verdadera, se deberá  producir   determinada consecuencia observacional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s-AR" altLang="es-PY" sz="3200" b="1" i="1" dirty="0">
                <a:solidFill>
                  <a:schemeClr val="tx1"/>
                </a:solidFill>
              </a:rPr>
              <a:t>         </a:t>
            </a:r>
            <a:r>
              <a:rPr lang="es-AR" altLang="es-PY" sz="3200" b="1" i="1" u="sng" dirty="0">
                <a:solidFill>
                  <a:schemeClr val="tx1"/>
                </a:solidFill>
              </a:rPr>
              <a:t>No se produjo la C.O. esperada.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s-AR" altLang="es-PY" sz="3200" b="1" i="1" dirty="0">
                <a:solidFill>
                  <a:schemeClr val="tx1"/>
                </a:solidFill>
              </a:rPr>
              <a:t>      </a:t>
            </a:r>
            <a:r>
              <a:rPr lang="es-AR" altLang="es-PY" sz="5400" b="1" i="1" dirty="0">
                <a:solidFill>
                  <a:schemeClr val="tx1"/>
                </a:solidFill>
              </a:rPr>
              <a:t>.</a:t>
            </a:r>
            <a:r>
              <a:rPr lang="es-AR" altLang="es-PY" sz="3200" b="1" i="1" dirty="0">
                <a:solidFill>
                  <a:schemeClr val="tx1"/>
                </a:solidFill>
              </a:rPr>
              <a:t> </a:t>
            </a:r>
            <a:r>
              <a:rPr lang="es-AR" altLang="es-PY" sz="5400" b="1" i="1" dirty="0">
                <a:solidFill>
                  <a:schemeClr val="tx1"/>
                </a:solidFill>
              </a:rPr>
              <a:t>.</a:t>
            </a:r>
            <a:r>
              <a:rPr lang="es-AR" altLang="es-PY" sz="3200" b="1" i="1" dirty="0">
                <a:solidFill>
                  <a:schemeClr val="tx1"/>
                </a:solidFill>
              </a:rPr>
              <a:t> La hipótesis   no es verdadera: F.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1" name="8 Conector"/>
          <p:cNvSpPr/>
          <p:nvPr/>
        </p:nvSpPr>
        <p:spPr>
          <a:xfrm>
            <a:off x="1331913" y="5300663"/>
            <a:ext cx="71437" cy="71437"/>
          </a:xfrm>
          <a:prstGeom prst="flowChartConnector">
            <a:avLst/>
          </a:prstGeom>
          <a:solidFill>
            <a:schemeClr val="tx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50187" name="4 Rectángulo"/>
          <p:cNvSpPr>
            <a:spLocks noChangeArrowheads="1"/>
          </p:cNvSpPr>
          <p:nvPr/>
        </p:nvSpPr>
        <p:spPr bwMode="auto">
          <a:xfrm>
            <a:off x="1447800" y="6537325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3" name="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24454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70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>
          <a:xfrm>
            <a:off x="211138" y="0"/>
            <a:ext cx="8785225" cy="1325563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AR" altLang="es-PY" sz="2800" b="1" i="1" u="sng" dirty="0" smtClean="0">
                <a:latin typeface="+mn-lt"/>
              </a:rPr>
              <a:t> RAZONAMIENTO DESDE LA LÓGICA DE LA INVESTIGACIÓN DE POPPER</a:t>
            </a:r>
          </a:p>
        </p:txBody>
      </p:sp>
      <p:sp>
        <p:nvSpPr>
          <p:cNvPr id="51203" name="2 Marcador de contenido"/>
          <p:cNvSpPr>
            <a:spLocks noGrp="1"/>
          </p:cNvSpPr>
          <p:nvPr>
            <p:ph idx="1"/>
          </p:nvPr>
        </p:nvSpPr>
        <p:spPr>
          <a:xfrm>
            <a:off x="0" y="1620838"/>
            <a:ext cx="9144000" cy="523716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s-AR" altLang="es-PY" sz="2800" b="1" i="1" smtClean="0"/>
              <a:t>   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8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8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800" b="1" i="1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z="2800" b="1" i="1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179512" y="2593009"/>
            <a:ext cx="8964488" cy="3716312"/>
          </a:xfrm>
          <a:prstGeom prst="roundRect">
            <a:avLst/>
          </a:prstGeom>
          <a:gradFill flip="none" rotWithShape="1">
            <a:gsLst>
              <a:gs pos="0">
                <a:srgbClr val="E7420F"/>
              </a:gs>
              <a:gs pos="0">
                <a:srgbClr val="FF9933"/>
              </a:gs>
              <a:gs pos="69000">
                <a:srgbClr val="E7420F"/>
              </a:gs>
              <a:gs pos="97000">
                <a:srgbClr val="E7420F"/>
              </a:gs>
            </a:gsLst>
            <a:lin ang="2700000" scaled="1"/>
            <a:tileRect/>
          </a:gra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500" b="1" i="1" dirty="0"/>
              <a:t> Es un razonamiento deductivo válido.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500" b="1" i="1" dirty="0"/>
              <a:t>su conclusión se desprende necesariamente  de las premisas.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500" b="1" i="1" dirty="0"/>
              <a:t>La hipótesis analizada es falsa y queda refutada.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500" b="1" i="1" dirty="0"/>
              <a:t>Se debe proceder a la búsqueda de una nueva hipótesis.</a:t>
            </a:r>
          </a:p>
        </p:txBody>
      </p:sp>
      <p:sp>
        <p:nvSpPr>
          <p:cNvPr id="2" name="Rectángulo redondeado 1"/>
          <p:cNvSpPr/>
          <p:nvPr/>
        </p:nvSpPr>
        <p:spPr>
          <a:xfrm>
            <a:off x="2699792" y="1152786"/>
            <a:ext cx="3528392" cy="936104"/>
          </a:xfrm>
          <a:prstGeom prst="roundRect">
            <a:avLst/>
          </a:prstGeom>
          <a:gradFill>
            <a:gsLst>
              <a:gs pos="0">
                <a:schemeClr val="accent4">
                  <a:lumMod val="40000"/>
                  <a:lumOff val="60000"/>
                </a:schemeClr>
              </a:gs>
              <a:gs pos="48000">
                <a:schemeClr val="accent4">
                  <a:lumMod val="40000"/>
                  <a:lumOff val="60000"/>
                </a:schemeClr>
              </a:gs>
              <a:gs pos="100000">
                <a:srgbClr val="FFC000"/>
              </a:gs>
            </a:gsLst>
            <a:lin ang="16200000" scaled="1"/>
          </a:gradFill>
          <a:ln w="57150">
            <a:gradFill flip="none" rotWithShape="1">
              <a:gsLst>
                <a:gs pos="0">
                  <a:srgbClr val="E7420F"/>
                </a:gs>
                <a:gs pos="23000">
                  <a:schemeClr val="accent2">
                    <a:lumMod val="89000"/>
                  </a:schemeClr>
                </a:gs>
                <a:gs pos="69000">
                  <a:schemeClr val="accent2">
                    <a:lumMod val="75000"/>
                  </a:schemeClr>
                </a:gs>
                <a:gs pos="97000">
                  <a:srgbClr val="FFC000"/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AR" altLang="es-PY" sz="3200" b="1" i="1" dirty="0">
                <a:solidFill>
                  <a:schemeClr val="tx1"/>
                </a:solidFill>
              </a:rPr>
              <a:t> MODO TOLLENDO  TOLLENS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3" name="Flecha abajo 2"/>
          <p:cNvSpPr/>
          <p:nvPr/>
        </p:nvSpPr>
        <p:spPr>
          <a:xfrm>
            <a:off x="4065588" y="2114550"/>
            <a:ext cx="788987" cy="411163"/>
          </a:xfrm>
          <a:prstGeom prst="downArrow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 w="41275">
            <a:solidFill>
              <a:srgbClr val="E7420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1211" name="4 Rectángulo"/>
          <p:cNvSpPr>
            <a:spLocks noChangeArrowheads="1"/>
          </p:cNvSpPr>
          <p:nvPr/>
        </p:nvSpPr>
        <p:spPr bwMode="auto">
          <a:xfrm>
            <a:off x="1484313" y="6553200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5" name="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6763" y="6139752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9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1863323" y="124988"/>
            <a:ext cx="5879554" cy="714380"/>
          </a:xfrm>
          <a:prstGeom prst="roundRect">
            <a:avLst/>
          </a:prstGeom>
          <a:solidFill>
            <a:srgbClr val="99FF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dirty="0">
                <a:solidFill>
                  <a:schemeClr val="tx1"/>
                </a:solidFill>
              </a:rPr>
              <a:t>CONTRASTACION DE HIPÓTESIS</a:t>
            </a:r>
          </a:p>
        </p:txBody>
      </p:sp>
      <p:sp>
        <p:nvSpPr>
          <p:cNvPr id="11" name="10 Elipse"/>
          <p:cNvSpPr/>
          <p:nvPr/>
        </p:nvSpPr>
        <p:spPr>
          <a:xfrm>
            <a:off x="405194" y="971668"/>
            <a:ext cx="4143404" cy="2357454"/>
          </a:xfrm>
          <a:prstGeom prst="ellipse">
            <a:avLst/>
          </a:prstGeom>
          <a:solidFill>
            <a:srgbClr val="0000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dirty="0"/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i="1" u="sng" dirty="0">
                <a:solidFill>
                  <a:schemeClr val="bg1"/>
                </a:solidFill>
              </a:rPr>
              <a:t>CONFIRMACIÓN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bg1"/>
                </a:solidFill>
              </a:rPr>
              <a:t>       H es V.     CO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bg1"/>
                </a:solidFill>
              </a:rPr>
              <a:t>             C.O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bg1"/>
                </a:solidFill>
              </a:rPr>
              <a:t>              </a:t>
            </a:r>
            <a:r>
              <a:rPr lang="es-AR" sz="2800" dirty="0" smtClean="0">
                <a:solidFill>
                  <a:schemeClr val="bg1"/>
                </a:solidFill>
              </a:rPr>
              <a:t>H es V</a:t>
            </a:r>
            <a:endParaRPr lang="es-AR" sz="2800" dirty="0">
              <a:solidFill>
                <a:schemeClr val="bg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/>
              <a:t> </a:t>
            </a:r>
          </a:p>
        </p:txBody>
      </p:sp>
      <p:sp>
        <p:nvSpPr>
          <p:cNvPr id="14" name="13 Elipse"/>
          <p:cNvSpPr/>
          <p:nvPr/>
        </p:nvSpPr>
        <p:spPr>
          <a:xfrm>
            <a:off x="4803100" y="976379"/>
            <a:ext cx="3857652" cy="2357454"/>
          </a:xfrm>
          <a:prstGeom prst="ellipse">
            <a:avLst/>
          </a:prstGeom>
          <a:solidFill>
            <a:srgbClr val="D6009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/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b="1" i="1" u="sng" dirty="0">
                <a:solidFill>
                  <a:schemeClr val="bg1"/>
                </a:solidFill>
              </a:rPr>
              <a:t>REFUTACIÓN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bg1"/>
                </a:solidFill>
              </a:rPr>
              <a:t>H es V.      C.O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bg1"/>
                </a:solidFill>
              </a:rPr>
              <a:t>-C.O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 smtClean="0">
                <a:solidFill>
                  <a:schemeClr val="bg1"/>
                </a:solidFill>
              </a:rPr>
              <a:t>H – es v</a:t>
            </a:r>
            <a:endParaRPr lang="es-AR" sz="2800" dirty="0">
              <a:solidFill>
                <a:schemeClr val="bg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800" dirty="0">
              <a:solidFill>
                <a:schemeClr val="bg1"/>
              </a:solidFill>
            </a:endParaRPr>
          </a:p>
        </p:txBody>
      </p:sp>
      <p:cxnSp>
        <p:nvCxnSpPr>
          <p:cNvPr id="28" name="27 Conector recto"/>
          <p:cNvCxnSpPr/>
          <p:nvPr/>
        </p:nvCxnSpPr>
        <p:spPr>
          <a:xfrm>
            <a:off x="1643063" y="2619375"/>
            <a:ext cx="1643062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/>
          <p:nvPr/>
        </p:nvCxnSpPr>
        <p:spPr>
          <a:xfrm>
            <a:off x="6164263" y="2498725"/>
            <a:ext cx="1500187" cy="15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33 Flecha abajo"/>
          <p:cNvSpPr/>
          <p:nvPr/>
        </p:nvSpPr>
        <p:spPr>
          <a:xfrm rot="1928334">
            <a:off x="3453616" y="699537"/>
            <a:ext cx="428628" cy="695258"/>
          </a:xfrm>
          <a:prstGeom prst="downArrow">
            <a:avLst/>
          </a:prstGeom>
          <a:solidFill>
            <a:srgbClr val="99FF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36" name="35 Flecha abajo"/>
          <p:cNvSpPr/>
          <p:nvPr/>
        </p:nvSpPr>
        <p:spPr>
          <a:xfrm rot="20164269">
            <a:off x="5331371" y="697542"/>
            <a:ext cx="428628" cy="655767"/>
          </a:xfrm>
          <a:prstGeom prst="downArrow">
            <a:avLst/>
          </a:prstGeom>
          <a:solidFill>
            <a:srgbClr val="99FF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37" name="36 Flecha abajo"/>
          <p:cNvSpPr/>
          <p:nvPr/>
        </p:nvSpPr>
        <p:spPr>
          <a:xfrm>
            <a:off x="2250281" y="3098586"/>
            <a:ext cx="428628" cy="571504"/>
          </a:xfrm>
          <a:prstGeom prst="downArrow">
            <a:avLst/>
          </a:prstGeom>
          <a:solidFill>
            <a:srgbClr val="99FF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38" name="37 Flecha abajo"/>
          <p:cNvSpPr/>
          <p:nvPr/>
        </p:nvSpPr>
        <p:spPr>
          <a:xfrm>
            <a:off x="6517612" y="3113423"/>
            <a:ext cx="428628" cy="571504"/>
          </a:xfrm>
          <a:prstGeom prst="downArrow">
            <a:avLst/>
          </a:prstGeom>
          <a:solidFill>
            <a:srgbClr val="99FF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39" name="38 Rectángulo redondeado"/>
          <p:cNvSpPr/>
          <p:nvPr/>
        </p:nvSpPr>
        <p:spPr>
          <a:xfrm>
            <a:off x="71889" y="3603303"/>
            <a:ext cx="4356784" cy="2815887"/>
          </a:xfrm>
          <a:prstGeom prst="roundRect">
            <a:avLst/>
          </a:prstGeom>
          <a:gradFill>
            <a:gsLst>
              <a:gs pos="0">
                <a:srgbClr val="66CCFF"/>
              </a:gs>
              <a:gs pos="74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400" dirty="0">
              <a:solidFill>
                <a:schemeClr val="tx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tx1"/>
                </a:solidFill>
              </a:rPr>
              <a:t>Se apoya en una falacia por lo que las hipótesis no pueden asegurarse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tx1"/>
                </a:solidFill>
              </a:rPr>
              <a:t>concluyentemente, dando carácter de provisoriedad al conocimiento científico.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 sz="2400" dirty="0"/>
          </a:p>
        </p:txBody>
      </p:sp>
      <p:sp>
        <p:nvSpPr>
          <p:cNvPr id="40" name="39 Rectángulo redondeado"/>
          <p:cNvSpPr/>
          <p:nvPr/>
        </p:nvSpPr>
        <p:spPr>
          <a:xfrm>
            <a:off x="4509193" y="3655254"/>
            <a:ext cx="4595402" cy="2683586"/>
          </a:xfrm>
          <a:prstGeom prst="roundRect">
            <a:avLst/>
          </a:prstGeom>
          <a:gradFill flip="none" rotWithShape="1">
            <a:gsLst>
              <a:gs pos="0">
                <a:srgbClr val="FF99CC"/>
              </a:gs>
              <a:gs pos="74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2800" dirty="0">
                <a:solidFill>
                  <a:schemeClr val="tx1"/>
                </a:solidFill>
              </a:rPr>
              <a:t>Se apoya en un razonamiento deductivo válido que permite asegurar la falsedad de las hipótesis a partir de ciertas C.O. que la refuten</a:t>
            </a:r>
          </a:p>
        </p:txBody>
      </p:sp>
      <p:sp>
        <p:nvSpPr>
          <p:cNvPr id="13" name="12 Cerrar corchete"/>
          <p:cNvSpPr/>
          <p:nvPr/>
        </p:nvSpPr>
        <p:spPr>
          <a:xfrm>
            <a:off x="2720975" y="1914525"/>
            <a:ext cx="214313" cy="214313"/>
          </a:xfrm>
          <a:prstGeom prst="rightBracket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15" name="14 Cerrar corchete"/>
          <p:cNvSpPr/>
          <p:nvPr/>
        </p:nvSpPr>
        <p:spPr>
          <a:xfrm>
            <a:off x="6807200" y="1755775"/>
            <a:ext cx="214313" cy="214313"/>
          </a:xfrm>
          <a:prstGeom prst="rightBracket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bg1"/>
              </a:solidFill>
            </a:endParaRPr>
          </a:p>
        </p:txBody>
      </p:sp>
      <p:sp>
        <p:nvSpPr>
          <p:cNvPr id="52257" name="4 Rectángulo"/>
          <p:cNvSpPr>
            <a:spLocks noChangeArrowheads="1"/>
          </p:cNvSpPr>
          <p:nvPr/>
        </p:nvSpPr>
        <p:spPr bwMode="auto">
          <a:xfrm>
            <a:off x="1414463" y="6572250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952" y="6247468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9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CF2"/>
            </a:gs>
            <a:gs pos="74001">
              <a:srgbClr val="DAE3F3"/>
            </a:gs>
            <a:gs pos="83000">
              <a:srgbClr val="DAE3F3"/>
            </a:gs>
            <a:gs pos="100000">
              <a:srgbClr val="DAE3F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1 Título"/>
          <p:cNvSpPr>
            <a:spLocks noGrp="1"/>
          </p:cNvSpPr>
          <p:nvPr>
            <p:ph type="title"/>
          </p:nvPr>
        </p:nvSpPr>
        <p:spPr>
          <a:xfrm>
            <a:off x="684213" y="0"/>
            <a:ext cx="8002587" cy="571500"/>
          </a:xfrm>
        </p:spPr>
        <p:txBody>
          <a:bodyPr/>
          <a:lstStyle/>
          <a:p>
            <a:pPr eaLnBrk="1" hangingPunct="1"/>
            <a:r>
              <a:rPr lang="es-AR" altLang="es-PY" sz="4000" b="1" i="1" u="sng" smtClean="0">
                <a:solidFill>
                  <a:srgbClr val="0000FF"/>
                </a:solidFill>
              </a:rPr>
              <a:t>Falacia de afirmación del consecuente</a:t>
            </a:r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>
          <a:xfrm>
            <a:off x="42863" y="571500"/>
            <a:ext cx="9101137" cy="5929313"/>
          </a:xfrm>
          <a:gradFill>
            <a:gsLst>
              <a:gs pos="0">
                <a:schemeClr val="accent4">
                  <a:lumMod val="5000"/>
                  <a:lumOff val="95000"/>
                </a:schemeClr>
              </a:gs>
              <a:gs pos="74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5400000" scaled="1"/>
          </a:gradFill>
        </p:spPr>
        <p:txBody>
          <a:bodyPr rtlCol="0">
            <a:normAutofit lnSpcReduction="10000"/>
          </a:bodyPr>
          <a:lstStyle/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s-AR" altLang="es-PY" sz="3200" dirty="0" smtClean="0"/>
              <a:t>La verdad de las premisas no garantiza la verdad  de la conclusión.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s-AR" altLang="es-PY" sz="3200" dirty="0" smtClean="0"/>
              <a:t>Es posible tener premisas verdaderas y conclusión falsa.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s-AR" altLang="es-PY" sz="3200" dirty="0" smtClean="0"/>
              <a:t>La verificación de la consecuencia observacional no asegura la verdad de la hipótesis, solo se limita a proporcionarle grados de probabilidad.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s-AR" altLang="es-PY" sz="3200" dirty="0" smtClean="0"/>
              <a:t>No hay una comprobación concluyente y definitiva de las explicaciones científicas.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s-AR" altLang="es-PY" sz="3200" dirty="0" smtClean="0"/>
              <a:t>Las teorías que no han sido refutadas  a través de varios intentos, han sido corroboradas, es decir confirmadas provisoriamente.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s-AR" altLang="es-PY" sz="3200" dirty="0" smtClean="0"/>
              <a:t>Las teorías son siempre hipotéticas.</a:t>
            </a:r>
          </a:p>
          <a:p>
            <a:pPr algn="just" eaLnBrk="1" fontAlgn="auto" hangingPunct="1"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endParaRPr lang="es-AR" altLang="es-PY" sz="3200" dirty="0" smtClean="0"/>
          </a:p>
        </p:txBody>
      </p:sp>
      <p:sp>
        <p:nvSpPr>
          <p:cNvPr id="53252" name="4 Marcador de número de diapositiva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0048E1AC-850A-46D2-B9F9-EC283DE99F69}" type="slidenum">
              <a:rPr lang="es-AR" altLang="es-PY" sz="1200" smtClean="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s-AR" altLang="es-PY" sz="1200" smtClean="0">
              <a:solidFill>
                <a:srgbClr val="898989"/>
              </a:solidFill>
            </a:endParaRPr>
          </a:p>
        </p:txBody>
      </p:sp>
      <p:sp>
        <p:nvSpPr>
          <p:cNvPr id="53253" name="4 Rectángulo"/>
          <p:cNvSpPr>
            <a:spLocks noChangeArrowheads="1"/>
          </p:cNvSpPr>
          <p:nvPr/>
        </p:nvSpPr>
        <p:spPr bwMode="auto">
          <a:xfrm>
            <a:off x="1414463" y="6586538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15350" y="61960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4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FF"/>
            </a:gs>
            <a:gs pos="69000">
              <a:srgbClr val="FFE38C"/>
            </a:gs>
            <a:gs pos="83000">
              <a:srgbClr val="FFE38C"/>
            </a:gs>
            <a:gs pos="100000">
              <a:srgbClr val="FFECB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14313" y="285750"/>
            <a:ext cx="8786812" cy="6572250"/>
          </a:xfrm>
          <a:gradFill>
            <a:gsLst>
              <a:gs pos="0">
                <a:srgbClr val="FFCCFF"/>
              </a:gs>
              <a:gs pos="74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s-AR" sz="3200" b="1" u="sng" dirty="0" smtClean="0"/>
              <a:t>Método </a:t>
            </a:r>
            <a:r>
              <a:rPr lang="es-AR" sz="3200" b="1" u="sng" dirty="0" err="1" smtClean="0"/>
              <a:t>falsacionista</a:t>
            </a:r>
            <a:endParaRPr lang="es-AR" sz="3200" b="1" u="sng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s-AR" sz="800" dirty="0" smtClean="0"/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sz="3200" dirty="0" smtClean="0"/>
              <a:t>Se vale de la lógica de la refutación (Modo </a:t>
            </a:r>
            <a:r>
              <a:rPr lang="es-AR" sz="3200" dirty="0" err="1" smtClean="0"/>
              <a:t>Tollendo</a:t>
            </a:r>
            <a:r>
              <a:rPr lang="es-AR" sz="3200" dirty="0" smtClean="0"/>
              <a:t> </a:t>
            </a:r>
            <a:r>
              <a:rPr lang="es-AR" sz="3200" dirty="0" err="1" smtClean="0"/>
              <a:t>Tollens</a:t>
            </a:r>
            <a:r>
              <a:rPr lang="es-AR" sz="3200" dirty="0" smtClean="0"/>
              <a:t>).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sz="3200" dirty="0" smtClean="0"/>
              <a:t>Es posible justificar que una teoría explicativa universal es falsa.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sz="3200" dirty="0" smtClean="0"/>
              <a:t>En caso de tener éxito en el intento de refutación se habrá eliminado una explicación equivocada.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sz="3200" dirty="0" smtClean="0"/>
              <a:t>Si fracasa la refutación, la 	H. queda corroborada.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sz="3200" dirty="0" smtClean="0"/>
              <a:t>A medida que la ley o teoría soporte las contrastaciones irá mostrando su temple y así será aceptada provisoriamente.</a:t>
            </a: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s-AR" sz="3200" dirty="0" smtClean="0"/>
              <a:t>La hipótesis se mantendrá como la mejor explicación con la que se cuenta en ese momento, pero su aceptación es provisoria.</a:t>
            </a:r>
          </a:p>
        </p:txBody>
      </p:sp>
      <p:sp>
        <p:nvSpPr>
          <p:cNvPr id="54275" name="5 Rectángulo"/>
          <p:cNvSpPr>
            <a:spLocks noChangeArrowheads="1"/>
          </p:cNvSpPr>
          <p:nvPr/>
        </p:nvSpPr>
        <p:spPr bwMode="auto">
          <a:xfrm>
            <a:off x="928688" y="4429125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1800"/>
              <a:t>.</a:t>
            </a:r>
          </a:p>
        </p:txBody>
      </p:sp>
      <p:sp>
        <p:nvSpPr>
          <p:cNvPr id="54276" name="4 Rectángulo"/>
          <p:cNvSpPr>
            <a:spLocks noChangeArrowheads="1"/>
          </p:cNvSpPr>
          <p:nvPr/>
        </p:nvSpPr>
        <p:spPr bwMode="auto">
          <a:xfrm>
            <a:off x="1430338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99636" y="621506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CF2"/>
            </a:gs>
            <a:gs pos="74001">
              <a:srgbClr val="FFE38C"/>
            </a:gs>
            <a:gs pos="83000">
              <a:srgbClr val="FFE38C"/>
            </a:gs>
            <a:gs pos="100000">
              <a:srgbClr val="FFECB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AR" altLang="es-PY" sz="3200" b="1" i="1" u="sng" dirty="0" smtClean="0">
                <a:solidFill>
                  <a:srgbClr val="C00000"/>
                </a:solidFill>
                <a:latin typeface="+mn-lt"/>
              </a:rPr>
              <a:t>IDEA DE PROGRESO CIENTÍFICO</a:t>
            </a:r>
          </a:p>
        </p:txBody>
      </p:sp>
      <p:sp>
        <p:nvSpPr>
          <p:cNvPr id="55299" name="2 Marcador de contenido"/>
          <p:cNvSpPr>
            <a:spLocks noGrp="1"/>
          </p:cNvSpPr>
          <p:nvPr>
            <p:ph idx="1"/>
          </p:nvPr>
        </p:nvSpPr>
        <p:spPr>
          <a:xfrm>
            <a:off x="428625" y="857250"/>
            <a:ext cx="8715375" cy="6000750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s-AR" altLang="en-US" sz="3200" smtClean="0"/>
              <a:t>La ciencia comienza con problemas relacionados con el intento de explicación de determinados hechos.</a:t>
            </a:r>
          </a:p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s-AR" altLang="en-US" sz="3200" smtClean="0"/>
              <a:t>Los científicos proponen las hipótesis más falsables posibles, que expliquen los hechos.</a:t>
            </a:r>
          </a:p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s-AR" altLang="en-US" sz="3200" smtClean="0"/>
              <a:t>Se intenta, mediante pruebas rigurosas comprobar que dichas hipótesis son falsas.</a:t>
            </a:r>
          </a:p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s-AR" altLang="en-US" sz="3200" smtClean="0"/>
              <a:t>Si no se consiguen falsarlas se consideran hipótesis corroboradas.</a:t>
            </a:r>
          </a:p>
          <a:p>
            <a:pPr algn="just" eaLnBrk="1" hangingPunct="1">
              <a:buFont typeface="Wingdings" panose="05000000000000000000" pitchFamily="2" charset="2"/>
              <a:buChar char="q"/>
            </a:pPr>
            <a:r>
              <a:rPr lang="es-AR" altLang="en-US" sz="3200" smtClean="0"/>
              <a:t>Si se consigue falsarlas corren el riesgo de ser eliminadas dando lugar a la invención de nuevas hipótesis.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n-US" sz="3200" smtClean="0"/>
          </a:p>
        </p:txBody>
      </p:sp>
      <p:sp>
        <p:nvSpPr>
          <p:cNvPr id="55300" name="4 Rectángulo"/>
          <p:cNvSpPr>
            <a:spLocks noChangeArrowheads="1"/>
          </p:cNvSpPr>
          <p:nvPr/>
        </p:nvSpPr>
        <p:spPr bwMode="auto">
          <a:xfrm>
            <a:off x="1393825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21506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2 Marcador de contenido"/>
          <p:cNvSpPr>
            <a:spLocks noGrp="1"/>
          </p:cNvSpPr>
          <p:nvPr>
            <p:ph idx="1"/>
          </p:nvPr>
        </p:nvSpPr>
        <p:spPr>
          <a:xfrm>
            <a:off x="214313" y="428625"/>
            <a:ext cx="8715375" cy="64293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4" name="3 Rectángulo redondeado"/>
          <p:cNvSpPr/>
          <p:nvPr/>
        </p:nvSpPr>
        <p:spPr>
          <a:xfrm>
            <a:off x="214313" y="1726502"/>
            <a:ext cx="8715375" cy="3488448"/>
          </a:xfrm>
          <a:prstGeom prst="roundRect">
            <a:avLst/>
          </a:prstGeom>
          <a:gradFill>
            <a:gsLst>
              <a:gs pos="0">
                <a:srgbClr val="FF99CC"/>
              </a:gs>
              <a:gs pos="69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dirty="0">
                <a:solidFill>
                  <a:schemeClr val="tx1"/>
                </a:solidFill>
              </a:rPr>
              <a:t>Pasaje de teorías que suministran explicaciones satisfactorias y de un cierto grado de verosimilitud que permiten nuevos </a:t>
            </a:r>
            <a:r>
              <a:rPr lang="es-AR" sz="3600" dirty="0">
                <a:solidFill>
                  <a:schemeClr val="tx1"/>
                </a:solidFill>
              </a:rPr>
              <a:t>descubrimientos</a:t>
            </a:r>
            <a:r>
              <a:rPr lang="es-AR" sz="3200" dirty="0">
                <a:solidFill>
                  <a:schemeClr val="tx1"/>
                </a:solidFill>
              </a:rPr>
              <a:t> y que resultan exitosas en sus predicciones, a </a:t>
            </a:r>
            <a:r>
              <a:rPr lang="es-AR" sz="3200" dirty="0" smtClean="0">
                <a:solidFill>
                  <a:schemeClr val="tx1"/>
                </a:solidFill>
              </a:rPr>
              <a:t>teorías </a:t>
            </a:r>
            <a:r>
              <a:rPr lang="es-AR" sz="3200" dirty="0">
                <a:solidFill>
                  <a:schemeClr val="tx1"/>
                </a:solidFill>
              </a:rPr>
              <a:t>que proporcionan explicaciones aún más satisfactorias y de mayor grado de verosimilitud.</a:t>
            </a:r>
          </a:p>
        </p:txBody>
      </p:sp>
      <p:sp>
        <p:nvSpPr>
          <p:cNvPr id="5" name="4 Rectángulo redondeado"/>
          <p:cNvSpPr/>
          <p:nvPr/>
        </p:nvSpPr>
        <p:spPr>
          <a:xfrm>
            <a:off x="2843807" y="242110"/>
            <a:ext cx="4121365" cy="714380"/>
          </a:xfrm>
          <a:prstGeom prst="roundRect">
            <a:avLst/>
          </a:prstGeom>
          <a:gradFill>
            <a:gsLst>
              <a:gs pos="0">
                <a:srgbClr val="FF99CC"/>
              </a:gs>
              <a:gs pos="69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>
                <a:solidFill>
                  <a:schemeClr val="tx1"/>
                </a:solidFill>
              </a:rPr>
              <a:t>PROGRESO CIENTÍFICO</a:t>
            </a:r>
          </a:p>
        </p:txBody>
      </p:sp>
      <p:sp>
        <p:nvSpPr>
          <p:cNvPr id="6" name="5 Flecha abajo"/>
          <p:cNvSpPr/>
          <p:nvPr/>
        </p:nvSpPr>
        <p:spPr>
          <a:xfrm>
            <a:off x="4536831" y="869246"/>
            <a:ext cx="714380" cy="857256"/>
          </a:xfrm>
          <a:prstGeom prst="downArrow">
            <a:avLst/>
          </a:prstGeom>
          <a:gradFill>
            <a:gsLst>
              <a:gs pos="0">
                <a:srgbClr val="FF99CC"/>
              </a:gs>
              <a:gs pos="69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</a:gradFill>
          <a:ln w="66675">
            <a:solidFill>
              <a:srgbClr val="FF99CC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/>
          </a:p>
        </p:txBody>
      </p:sp>
      <p:sp>
        <p:nvSpPr>
          <p:cNvPr id="7" name="6 Rectángulo redondeado"/>
          <p:cNvSpPr/>
          <p:nvPr/>
        </p:nvSpPr>
        <p:spPr>
          <a:xfrm>
            <a:off x="1446963" y="5573920"/>
            <a:ext cx="2392452" cy="714380"/>
          </a:xfrm>
          <a:prstGeom prst="roundRect">
            <a:avLst/>
          </a:prstGeom>
          <a:solidFill>
            <a:srgbClr val="D60093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4000" b="1" i="1" dirty="0"/>
              <a:t>LINEAL</a:t>
            </a:r>
          </a:p>
        </p:txBody>
      </p:sp>
      <p:sp>
        <p:nvSpPr>
          <p:cNvPr id="9" name="8 Rectángulo redondeado"/>
          <p:cNvSpPr/>
          <p:nvPr/>
        </p:nvSpPr>
        <p:spPr>
          <a:xfrm>
            <a:off x="5940152" y="5170703"/>
            <a:ext cx="3392723" cy="1465666"/>
          </a:xfrm>
          <a:prstGeom prst="roundRect">
            <a:avLst/>
          </a:prstGeom>
          <a:solidFill>
            <a:srgbClr val="D60093"/>
          </a:soli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/>
              <a:t>MAYOR ACERCAMIENTO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3200" b="1" i="1" dirty="0"/>
              <a:t>A LA VERDAD</a:t>
            </a:r>
          </a:p>
        </p:txBody>
      </p:sp>
      <p:sp>
        <p:nvSpPr>
          <p:cNvPr id="10" name="9 Flecha curvada hacia la derecha"/>
          <p:cNvSpPr/>
          <p:nvPr/>
        </p:nvSpPr>
        <p:spPr>
          <a:xfrm rot="711020">
            <a:off x="6388697" y="4861418"/>
            <a:ext cx="642942" cy="928694"/>
          </a:xfrm>
          <a:prstGeom prst="curvedRightArrow">
            <a:avLst/>
          </a:prstGeom>
          <a:gradFill>
            <a:gsLst>
              <a:gs pos="0">
                <a:srgbClr val="FF99CC"/>
              </a:gs>
              <a:gs pos="69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</a:gradFill>
          <a:ln w="47625">
            <a:solidFill>
              <a:srgbClr val="D60093"/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11" name="9 Flecha curvada hacia la derecha"/>
          <p:cNvSpPr/>
          <p:nvPr/>
        </p:nvSpPr>
        <p:spPr>
          <a:xfrm rot="711020">
            <a:off x="1312469" y="5071260"/>
            <a:ext cx="642942" cy="928694"/>
          </a:xfrm>
          <a:prstGeom prst="curvedRightArrow">
            <a:avLst/>
          </a:prstGeom>
          <a:gradFill>
            <a:gsLst>
              <a:gs pos="0">
                <a:srgbClr val="FF99CC"/>
              </a:gs>
              <a:gs pos="69000">
                <a:schemeClr val="accent4">
                  <a:lumMod val="45000"/>
                  <a:lumOff val="55000"/>
                </a:schemeClr>
              </a:gs>
              <a:gs pos="83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30000"/>
                  <a:lumOff val="70000"/>
                </a:schemeClr>
              </a:gs>
            </a:gsLst>
            <a:lin ang="5400000" scaled="1"/>
          </a:gradFill>
          <a:ln w="47625">
            <a:solidFill>
              <a:srgbClr val="D60093"/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solidFill>
                <a:schemeClr val="tx1"/>
              </a:solidFill>
            </a:endParaRPr>
          </a:p>
        </p:txBody>
      </p:sp>
      <p:sp>
        <p:nvSpPr>
          <p:cNvPr id="56336" name="4 Rectángulo"/>
          <p:cNvSpPr>
            <a:spLocks noChangeArrowheads="1"/>
          </p:cNvSpPr>
          <p:nvPr/>
        </p:nvSpPr>
        <p:spPr bwMode="auto">
          <a:xfrm>
            <a:off x="1476375" y="6578600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3" name="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43087" y="621415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7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EF8F5"/>
            </a:gs>
            <a:gs pos="74001">
              <a:srgbClr val="F7C4A2"/>
            </a:gs>
            <a:gs pos="83000">
              <a:srgbClr val="F7C4A2"/>
            </a:gs>
            <a:gs pos="100000">
              <a:srgbClr val="FAD8C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>
          <a:xfrm>
            <a:off x="214313" y="823913"/>
            <a:ext cx="8715375" cy="143986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AR" altLang="es-PY" sz="3600" b="1" i="1" dirty="0" smtClean="0">
                <a:solidFill>
                  <a:schemeClr val="bg1"/>
                </a:solidFill>
              </a:rPr>
              <a:t/>
            </a:r>
            <a:br>
              <a:rPr lang="es-AR" altLang="es-PY" sz="3600" b="1" i="1" dirty="0" smtClean="0">
                <a:solidFill>
                  <a:schemeClr val="bg1"/>
                </a:solidFill>
              </a:rPr>
            </a:br>
            <a:r>
              <a:rPr lang="es-AR" altLang="es-PY" sz="4400" b="1" i="1" dirty="0" smtClean="0">
                <a:solidFill>
                  <a:srgbClr val="E7420F"/>
                </a:solidFill>
                <a:latin typeface="Bahnschrift Light" panose="020B0502040204020203" pitchFamily="34" charset="0"/>
              </a:rPr>
              <a:t>¿Qué es lo que determina el abandono de una teoría?</a:t>
            </a:r>
            <a:br>
              <a:rPr lang="es-AR" altLang="es-PY" sz="4400" b="1" i="1" dirty="0" smtClean="0">
                <a:solidFill>
                  <a:srgbClr val="E7420F"/>
                </a:solidFill>
                <a:latin typeface="Bahnschrift Light" panose="020B0502040204020203" pitchFamily="34" charset="0"/>
              </a:rPr>
            </a:br>
            <a:endParaRPr lang="es-AR" altLang="es-PY" sz="4400" b="1" i="1" dirty="0" smtClean="0">
              <a:solidFill>
                <a:srgbClr val="E7420F"/>
              </a:solidFill>
              <a:latin typeface="Bahnschrift Light" panose="020B0502040204020203" pitchFamily="34" charset="0"/>
            </a:endParaRPr>
          </a:p>
        </p:txBody>
      </p:sp>
      <p:sp>
        <p:nvSpPr>
          <p:cNvPr id="57347" name="2 Marcador de contenido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572000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Char char="v"/>
            </a:pPr>
            <a:r>
              <a:rPr lang="es-AR" altLang="es-PY" sz="3600" smtClean="0"/>
              <a:t>El incumplimiento de las predicciones realizadas por una teoría resulta en la falsación de la misma y por lo tanto su abandono, reemplazándola por otra de mayor grado de verosimilitud.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es-AR" altLang="es-PY" smtClean="0"/>
          </a:p>
        </p:txBody>
      </p:sp>
      <p:sp>
        <p:nvSpPr>
          <p:cNvPr id="57348" name="4 Rectángulo"/>
          <p:cNvSpPr>
            <a:spLocks noChangeArrowheads="1"/>
          </p:cNvSpPr>
          <p:nvPr/>
        </p:nvSpPr>
        <p:spPr bwMode="auto">
          <a:xfrm>
            <a:off x="1393825" y="6519863"/>
            <a:ext cx="63563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45512" y="6270625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EF8F5"/>
            </a:gs>
            <a:gs pos="74001">
              <a:srgbClr val="F7C4A2"/>
            </a:gs>
            <a:gs pos="83000">
              <a:srgbClr val="F7C4A2"/>
            </a:gs>
            <a:gs pos="100000">
              <a:srgbClr val="FAD8C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71500"/>
          </a:xfrm>
          <a:gradFill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AR" altLang="es-PY" sz="2800" b="1" u="sng" dirty="0" smtClean="0">
                <a:latin typeface="Bahnschrift Light" panose="020B0502040204020203" pitchFamily="34" charset="0"/>
              </a:rPr>
              <a:t>CRÍTICAS    AL    FALSACIONISMO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765175"/>
            <a:ext cx="9144000" cy="5878513"/>
          </a:xfr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rtlCol="0">
            <a:normAutofit/>
          </a:bodyPr>
          <a:lstStyle/>
          <a:p>
            <a:pPr marL="514350" indent="-514350" algn="just"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es-AR" sz="3000" dirty="0" smtClean="0"/>
              <a:t>Si bien las teorías pueden ser refutadas de manera concluyente a la luz de las observaciones, estas están teñidas de hipótesis previas.</a:t>
            </a:r>
          </a:p>
          <a:p>
            <a:pPr marL="514350" indent="-514350" algn="just"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es-AR" sz="3000" dirty="0" smtClean="0"/>
              <a:t>No se puede falsar concluyentemente una teoría, porque no puede afirmarse, sin lugar a dudas que la responsable de la predicción errónea sea la teoría.</a:t>
            </a:r>
          </a:p>
          <a:p>
            <a:pPr marL="514350" indent="-514350" algn="just"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es-AR" sz="3000" dirty="0" smtClean="0"/>
              <a:t> La historia de la ciencia revela que muchas teorías exitosas tuvieron que enfrentarse a hechos falsadores. </a:t>
            </a:r>
          </a:p>
          <a:p>
            <a:pPr marL="514350" indent="-514350" algn="just" eaLnBrk="1" fontAlgn="auto" hangingPunct="1">
              <a:spcAft>
                <a:spcPts val="0"/>
              </a:spcAft>
              <a:buFont typeface="Arial" panose="020B0604020202020204" pitchFamily="34" charset="0"/>
              <a:buAutoNum type="arabicParenR"/>
              <a:defRPr/>
            </a:pPr>
            <a:r>
              <a:rPr lang="es-AR" sz="3000" dirty="0" smtClean="0"/>
              <a:t>La ciencia como cadena de conjeturas y refutaciones ha dado lugar a la expulsión del ámbito de la ciencia a algunas ciencias sociales que no alcanzan el grado de predicción de la física.</a:t>
            </a:r>
            <a:endParaRPr lang="es-AR" sz="3000" dirty="0"/>
          </a:p>
        </p:txBody>
      </p:sp>
      <p:sp>
        <p:nvSpPr>
          <p:cNvPr id="58372" name="4 Rectángulo"/>
          <p:cNvSpPr>
            <a:spLocks noChangeArrowheads="1"/>
          </p:cNvSpPr>
          <p:nvPr/>
        </p:nvSpPr>
        <p:spPr bwMode="auto">
          <a:xfrm>
            <a:off x="1619250" y="6502400"/>
            <a:ext cx="63563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_tradnl" altLang="es-PY" sz="800">
                <a:latin typeface="Brush Script MT" panose="03060802040406070304" pitchFamily="66" charset="0"/>
              </a:rPr>
              <a:t>Metodología de las Ciencias Sociales - Facultad de Ciencias Económicas- UNNE –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AR" altLang="es-PY" sz="800">
                <a:latin typeface="Brush Script MT" panose="03060802040406070304" pitchFamily="66" charset="0"/>
              </a:rPr>
              <a:t>Esp./ Prof.  Norma R. García</a:t>
            </a:r>
          </a:p>
        </p:txBody>
      </p:sp>
      <p:pic>
        <p:nvPicPr>
          <p:cNvPr id="2" name="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82000" y="61325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8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luj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tique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2431</TotalTime>
  <Words>1455</Words>
  <Application>Microsoft Office PowerPoint</Application>
  <PresentationFormat>Presentación en pantalla (4:3)</PresentationFormat>
  <Paragraphs>227</Paragraphs>
  <Slides>20</Slides>
  <Notes>1</Notes>
  <HiddenSlides>0</HiddenSlides>
  <MMClips>18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34" baseType="lpstr">
      <vt:lpstr>Algerian</vt:lpstr>
      <vt:lpstr>Arial</vt:lpstr>
      <vt:lpstr>Bahnschrift Light</vt:lpstr>
      <vt:lpstr>Batang</vt:lpstr>
      <vt:lpstr>Bookman Old Style</vt:lpstr>
      <vt:lpstr>Brush Script MT</vt:lpstr>
      <vt:lpstr>Calibri</vt:lpstr>
      <vt:lpstr>Calibri Light</vt:lpstr>
      <vt:lpstr>Garamond</vt:lpstr>
      <vt:lpstr>Times New Roman</vt:lpstr>
      <vt:lpstr>Wingdings</vt:lpstr>
      <vt:lpstr>Wingdings 2</vt:lpstr>
      <vt:lpstr>Tema de Office</vt:lpstr>
      <vt:lpstr>Flujo</vt:lpstr>
      <vt:lpstr>CÁTEDRA  METODOLOGÍA DE  LAS CIENCIAS   SOCIALES </vt:lpstr>
      <vt:lpstr>Presentación de PowerPoint</vt:lpstr>
      <vt:lpstr>Presentación de PowerPoint</vt:lpstr>
      <vt:lpstr>RASGOS PRINCIPALES  DE LA EPISTEMOLOGÍA DE POPPER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RAZONAMIENTO DESDE LA LÓGICA DE LA INVESTIGACIÓN DE POPPER</vt:lpstr>
      <vt:lpstr>Presentación de PowerPoint</vt:lpstr>
      <vt:lpstr>Falacia de afirmación del consecuente</vt:lpstr>
      <vt:lpstr>Presentación de PowerPoint</vt:lpstr>
      <vt:lpstr>IDEA DE PROGRESO CIENTÍFICO</vt:lpstr>
      <vt:lpstr>Presentación de PowerPoint</vt:lpstr>
      <vt:lpstr> ¿Qué es lo que determina el abandono de una teoría? </vt:lpstr>
      <vt:lpstr>CRÍTICAS    AL    FALSACIONISMO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NORMA GARCIA</dc:creator>
  <cp:lastModifiedBy>pc</cp:lastModifiedBy>
  <cp:revision>247</cp:revision>
  <dcterms:created xsi:type="dcterms:W3CDTF">2009-10-26T19:07:07Z</dcterms:created>
  <dcterms:modified xsi:type="dcterms:W3CDTF">2020-06-12T13:43:00Z</dcterms:modified>
</cp:coreProperties>
</file>