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  <p:sldMasterId id="2147483708" r:id="rId3"/>
    <p:sldMasterId id="2147483732" r:id="rId4"/>
    <p:sldMasterId id="2147483744" r:id="rId5"/>
    <p:sldMasterId id="2147484304" r:id="rId6"/>
    <p:sldMasterId id="2147484552" r:id="rId7"/>
  </p:sldMasterIdLst>
  <p:notesMasterIdLst>
    <p:notesMasterId r:id="rId19"/>
  </p:notesMasterIdLst>
  <p:sldIdLst>
    <p:sldId id="338" r:id="rId8"/>
    <p:sldId id="256" r:id="rId9"/>
    <p:sldId id="315" r:id="rId10"/>
    <p:sldId id="316" r:id="rId11"/>
    <p:sldId id="318" r:id="rId12"/>
    <p:sldId id="319" r:id="rId13"/>
    <p:sldId id="321" r:id="rId14"/>
    <p:sldId id="326" r:id="rId15"/>
    <p:sldId id="322" r:id="rId16"/>
    <p:sldId id="339" r:id="rId17"/>
    <p:sldId id="314" r:id="rId18"/>
  </p:sldIdLst>
  <p:sldSz cx="9144000" cy="6858000" type="screen4x3"/>
  <p:notesSz cx="7099300" cy="10234613"/>
  <p:defaultTextStyle>
    <a:defPPr>
      <a:defRPr lang="es-A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9933"/>
    <a:srgbClr val="FFCCFF"/>
    <a:srgbClr val="E7420F"/>
    <a:srgbClr val="0000FF"/>
    <a:srgbClr val="D60093"/>
    <a:srgbClr val="FF99CC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516" y="-12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fld id="{7A7E5F27-E22C-4A9E-8E2F-3621E5C312D2}" type="datetimeFigureOut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pPr lvl="0"/>
            <a:endParaRPr lang="es-AR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0075" cy="4605338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AR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47907FA-DFFD-4B22-9B24-FE2EE538C917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3376760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s-PY" smtClean="0"/>
          </a:p>
        </p:txBody>
      </p:sp>
    </p:spTree>
    <p:extLst>
      <p:ext uri="{BB962C8B-B14F-4D97-AF65-F5344CB8AC3E}">
        <p14:creationId xmlns:p14="http://schemas.microsoft.com/office/powerpoint/2010/main" val="24877870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PY" smtClean="0"/>
          </a:p>
        </p:txBody>
      </p:sp>
      <p:sp>
        <p:nvSpPr>
          <p:cNvPr id="634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E06C4F0-4938-42CE-842A-8333029C6165}" type="slidenum">
              <a:rPr lang="es-AR" altLang="es-PY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6</a:t>
            </a:fld>
            <a:endParaRPr lang="es-AR" altLang="es-PY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4342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PY" smtClean="0"/>
          </a:p>
        </p:txBody>
      </p:sp>
      <p:sp>
        <p:nvSpPr>
          <p:cNvPr id="286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F8C5F79-64F8-4B63-AAB8-FC039F5F9AD4}" type="slidenum">
              <a:rPr kumimoji="0" lang="es-AR" altLang="es-PY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AR" altLang="es-PY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441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themeOverride" Target="../theme/themeOverride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6.xml"/><Relationship Id="rId1" Type="http://schemas.openxmlformats.org/officeDocument/2006/relationships/themeOverride" Target="../theme/themeOverride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15300-A8B4-40D9-A7E9-7C72B71A0B15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C8AF5A-1468-46E8-BBED-99D8880DF560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393535065"/>
      </p:ext>
    </p:extLst>
  </p:cSld>
  <p:clrMapOvr>
    <a:masterClrMapping/>
  </p:clrMapOvr>
  <p:transition spd="med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345924-73B8-42CC-9810-B74DE24A3372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4050D-8E56-4ECC-BC01-8C0D1892E103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86123552"/>
      </p:ext>
    </p:extLst>
  </p:cSld>
  <p:clrMapOvr>
    <a:masterClrMapping/>
  </p:clrMapOvr>
  <p:transition spd="med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AE013B-6B28-4C15-9C34-8DFEE406DCED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B3A69-A966-49C3-99A8-5CC664A44EDB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679346810"/>
      </p:ext>
    </p:extLst>
  </p:cSld>
  <p:clrMapOvr>
    <a:masterClrMapping/>
  </p:clrMapOvr>
  <p:transition spd="med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DE8366-7760-4C1B-B04D-2DCDFDE72F14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8FACC-3358-4395-9D15-DAA0D214DD19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560642823"/>
      </p:ext>
    </p:extLst>
  </p:cSld>
  <p:clrMapOvr>
    <a:masterClrMapping/>
  </p:clrMapOvr>
  <p:transition spd="med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51DC55-A06D-4F1A-9A9E-5C63F1205E90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F7A23-5F0B-47ED-8610-53A34E859C7C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302947557"/>
      </p:ext>
    </p:extLst>
  </p:cSld>
  <p:clrMapOvr>
    <a:masterClrMapping/>
  </p:clrMapOvr>
  <p:transition spd="med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6C9B1-AE18-4484-8139-8FBF9F0198BF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63656-D92F-4634-8005-F4E7EDB667C1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092390514"/>
      </p:ext>
    </p:extLst>
  </p:cSld>
  <p:clrMapOvr>
    <a:masterClrMapping/>
  </p:clrMapOvr>
  <p:hf sldNum="0"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8C9A6-17E0-4BBA-BFBA-CC0FD21B6149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B8C07-89AE-4D00-A0E0-FA3B73DB097A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52554154"/>
      </p:ext>
    </p:extLst>
  </p:cSld>
  <p:clrMapOvr>
    <a:masterClrMapping/>
  </p:clrMapOvr>
  <p:transition spd="med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0E6BE-6BA0-414C-BDF2-8F57B50421BA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BA606-89A0-4761-9150-08FC6A98C1CC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905390436"/>
      </p:ext>
    </p:extLst>
  </p:cSld>
  <p:clrMapOvr>
    <a:masterClrMapping/>
  </p:clrMapOvr>
  <p:transition spd="med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DA3CC-D5E7-42D5-81E3-79D1BC07718F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AB489-36C1-4D8F-A56E-EF0F2A3B195F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028614596"/>
      </p:ext>
    </p:extLst>
  </p:cSld>
  <p:clrMapOvr>
    <a:masterClrMapping/>
  </p:clrMapOvr>
  <p:transition spd="med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EFBCC6-D6F6-4034-B0EC-99F3B0E9B908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C271E-6478-41FD-826C-74B402CDC4FA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115460377"/>
      </p:ext>
    </p:extLst>
  </p:cSld>
  <p:clrMapOvr>
    <a:masterClrMapping/>
  </p:clrMapOvr>
  <p:transition spd="med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8FB64-1537-4520-811E-1FEB1C4742CB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01407-C5CD-4F6B-8B99-534EE5D883D6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091002582"/>
      </p:ext>
    </p:extLst>
  </p:cSld>
  <p:clrMapOvr>
    <a:masterClrMapping/>
  </p:clrMapOvr>
  <p:transition spd="med"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grpSp>
        <p:nvGrpSpPr>
          <p:cNvPr id="5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solidFill>
                  <a:srgbClr val="4D5B6B"/>
                </a:solidFill>
                <a:latin typeface="Arial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solidFill>
                  <a:srgbClr val="4D5B6B"/>
                </a:solidFill>
                <a:latin typeface="Arial" charset="0"/>
              </a:endParaRPr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solidFill>
                  <a:srgbClr val="4D5B6B"/>
                </a:solidFill>
                <a:latin typeface="Arial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D3C92-748A-4A7B-84E5-124878FADF14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225" y="236538"/>
            <a:ext cx="785813" cy="365125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fld id="{7EA88C12-5EB1-4480-B098-F035CFF306BE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4220029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/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409BA-8B18-4574-9870-BDB3032D868A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07098-BBED-4036-8688-B376E152C724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622413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/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D737D-9B1B-4022-8CD2-50F515B2C3A3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DF1D2B-9BB1-42DB-AA30-C3B1472C135E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7121710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3FBF38-0F6D-4C34-B63E-C9CB091BDAA3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4A9E45-2777-4807-8370-7FC0C31B0791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243237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60CE8-50E4-4862-8D5E-64C8E6BA3915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D595BE-F429-4F85-B444-8BF3B51EA3FF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13386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10860-C666-4E6B-84EA-501B9FE8DB09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6F7562-816C-4DAF-A3DA-AC9C8D5EA6D6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911226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6C442-A012-4C39-8226-B3EB99600863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A40393-0CFE-44AE-A55F-9DECD2C8F7DA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287302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FC5BEF-7629-4824-B8C7-48C33068FA06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FA226-D43C-40F0-86AF-B84266AC0AD5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57732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D14977-05FB-410B-B589-218C14BE46DE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548EBD-8186-485C-8E58-A76CB6999600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166200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A2ED8-6015-4CFD-BA9E-F5D909A4FBC9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BD75B-B493-4F2E-94AE-C5391342E6EF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936312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56AEB-CACA-4620-8B35-228E70F84E9F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1F737A-6205-4140-AF70-8A948F1E7CA4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1806656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grpSp>
        <p:nvGrpSpPr>
          <p:cNvPr id="5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solidFill>
                  <a:srgbClr val="4D5B6B"/>
                </a:solidFill>
                <a:latin typeface="Arial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solidFill>
                  <a:srgbClr val="4D5B6B"/>
                </a:solidFill>
                <a:latin typeface="Arial" charset="0"/>
              </a:endParaRPr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solidFill>
                  <a:srgbClr val="4D5B6B"/>
                </a:solidFill>
                <a:latin typeface="Arial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12B26-5C7B-4F55-9904-97B2571D045A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225" y="236538"/>
            <a:ext cx="785813" cy="365125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fld id="{18A056B2-2640-446E-9AC4-8AEF4D0C03CF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655647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/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F9E52-0529-4D23-9A20-6F9085E0B662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5696D5-BE3D-416E-8BD6-98750438E893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42584776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/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E2414E-5890-4419-B29A-DDA7CBFB6EEE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3A9E7-AB6E-4C60-9FA8-1374293A8B24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8584702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9F451-3C3F-467F-AED8-55F84A3C59A5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DDCEC-A10D-4F22-80CC-F8D840ED60D9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76252715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746C3-E6B9-498C-A100-AF04FE1D0114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0C9D8-C83B-4FA5-B4B7-5FE21F0054B3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136454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BC3E3-FDA3-40EA-A1BB-FF71DCD44DD8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0F9AD-BB73-41AF-8EA3-9027BE783DE3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952809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096E4-7C5B-49A2-8B5F-9E5B357A9F30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6BBED2-CF2A-445C-A243-D715AD83C9E7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6726755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2AA40-33F9-4B96-A060-D84C13B3C3E2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CE1E65-21D5-477C-BA30-732FCFAEF6F0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6936097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344DDA-F481-4456-B286-D87D60A0E533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140138-F4C8-4BC0-967E-406D7A6CA4C4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1457730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1D8BC1-F3A0-4D7E-89A1-E1F19652201F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92CF6-0DB2-4EB9-9E95-A28F7D832F92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6595347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32728-E8BF-4726-800B-E5C339BF8D16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62ACB-406B-46BD-9747-708EC36F8759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6122730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grpSp>
        <p:nvGrpSpPr>
          <p:cNvPr id="5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solidFill>
                  <a:srgbClr val="4D5B6B"/>
                </a:solidFill>
                <a:latin typeface="Arial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solidFill>
                  <a:srgbClr val="4D5B6B"/>
                </a:solidFill>
                <a:latin typeface="Arial" charset="0"/>
              </a:endParaRPr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solidFill>
                  <a:srgbClr val="4D5B6B"/>
                </a:solidFill>
                <a:latin typeface="Arial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A7A604-E814-4F73-8CEB-A061B26C8ECE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225" y="236538"/>
            <a:ext cx="785813" cy="365125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fld id="{5F0ECDE9-ADF3-49A2-BFDC-7E3FEB95CF72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731328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/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4DE5C-716D-49D8-929E-EC958F9C4F49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E15306-C264-4491-93FA-E36AD0B4E18B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1231047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/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D6DE8-E718-4E76-B25E-E7C458B71980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EAA8D-00B1-4BEC-AA0C-EB063D3739A9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12943026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DC3237-573C-4510-AB7C-6DD94A514C73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9CA90-F5CD-4B95-A111-303AA8127858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3301240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8A194-72E0-48E9-A4A5-B037CF4FDF2F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0F92F-DE82-4A70-83AB-D140633F4DA5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5322074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C2E95-033C-4A2D-9791-80CDE1A61C05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D074BB-125E-43DA-AEB2-963D780CB117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7629270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09DD2E-D316-4805-AC1D-3D8E12122D60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D885E-5A43-432F-A636-686831B70741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6966790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7C27E-CC60-4EBB-9747-019956F4BFC0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064CB0-88C8-43DC-8D00-913D5226F3B7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1002549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724188-4AE9-4E2E-88D9-D923A7017EED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23F58-66AB-42F5-A3CC-4118BA7045D9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617102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84EED-29DF-4911-A8C8-74E7E084093B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37AB2-9A94-4B16-A6A3-DFE80297B957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6756434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C1083-5476-49E8-81E0-1A48C3918C31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9E402D-BE32-4040-9C61-5D10F522BAC6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5320982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grpSp>
        <p:nvGrpSpPr>
          <p:cNvPr id="5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solidFill>
                  <a:srgbClr val="4D5B6B"/>
                </a:solidFill>
                <a:latin typeface="Arial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solidFill>
                  <a:srgbClr val="4D5B6B"/>
                </a:solidFill>
                <a:latin typeface="Arial" charset="0"/>
              </a:endParaRPr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solidFill>
                  <a:srgbClr val="4D5B6B"/>
                </a:solidFill>
                <a:latin typeface="Arial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056866-AE9B-4061-97AF-CB8CC7DF1245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225" y="236538"/>
            <a:ext cx="785813" cy="365125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fld id="{5C6C6533-46ED-4207-9E58-4AA4F0F21AA6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4161051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/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9F2233-9653-41CF-B33F-5030100FAA38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07D6C-FB22-47E6-821A-FC7BE41A04EA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61591171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/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308AD6-BEAC-48AD-9B59-620DA4403A3B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D1AEE-31E0-48B6-B454-9223A4D0CC1A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9768778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1ECD0-FC09-4115-8133-64BDD913150B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F8916-6320-4562-B917-D6C6C6E8F9D3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76884757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D779D-FCC7-49B8-9675-63C225268563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BB583-C89A-4351-8190-BB7E71B0C697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2863721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074DB-6D4D-408D-9480-B0EF892DD2D4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BFEC23-0D2E-45BF-AD5A-CFE247A4CD6A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4797622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3E2A9B-2462-44D1-B840-6AE030618714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07EFE4-09BA-403A-9DEE-C5A6B5B1C0AE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8511508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9B4DF-583D-4251-A3FC-3EA7BC7FEAE8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36CC1-2FD1-4316-9825-FE3FC3DB409F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22124593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E2972-2A68-4FA3-B66A-0469073B2112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E5A57-753B-4BAE-95A5-A9B31D58872C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68119670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CC2059-D65F-432C-8997-3275BF0999BD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A0897-8D23-4663-BD5C-50769FFD286D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9842697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0DF81D-64C7-4ECF-8C01-12C06F7B50E8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883EE-5ECB-40B9-98C8-016E6528E8C4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8085611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en-US" dirty="0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18 Marcador de pie de página"/>
          <p:cNvSpPr>
            <a:spLocks noGrp="1"/>
          </p:cNvSpPr>
          <p:nvPr>
            <p:ph type="ftr" sz="quarter" idx="10"/>
          </p:nvPr>
        </p:nvSpPr>
        <p:spPr>
          <a:xfrm>
            <a:off x="1763713" y="6524625"/>
            <a:ext cx="5329237" cy="333375"/>
          </a:xfrm>
          <a:prstGeom prst="rect">
            <a:avLst/>
          </a:prstGeom>
        </p:spPr>
        <p:txBody>
          <a:bodyPr/>
          <a:lstStyle>
            <a:lvl1pPr algn="ctr" eaLnBrk="1" hangingPunct="1">
              <a:defRPr sz="900" b="0" i="0">
                <a:solidFill>
                  <a:prstClr val="white"/>
                </a:solidFill>
                <a:latin typeface="Bookman Old Style" pitchFamily="18" charset="0"/>
                <a:ea typeface="Batang" pitchFamily="18" charset="-127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26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820150" y="6597650"/>
            <a:ext cx="301625" cy="260350"/>
          </a:xfrm>
        </p:spPr>
        <p:txBody>
          <a:bodyPr/>
          <a:lstStyle>
            <a:lvl1pPr>
              <a:defRPr>
                <a:solidFill>
                  <a:srgbClr val="E3E1D7"/>
                </a:solidFill>
              </a:defRPr>
            </a:lvl1pPr>
          </a:lstStyle>
          <a:p>
            <a:pPr>
              <a:defRPr/>
            </a:pPr>
            <a:fld id="{6E3ECE99-6679-4CF1-9A2B-D5257763B09A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6914773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772816"/>
            <a:ext cx="8229600" cy="795114"/>
          </a:xfrm>
        </p:spPr>
        <p:txBody>
          <a:bodyPr/>
          <a:lstStyle>
            <a:lvl1pPr>
              <a:defRPr/>
            </a:lvl1pPr>
          </a:lstStyle>
          <a:p>
            <a:r>
              <a:rPr lang="es-ES" dirty="0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3672408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2"/>
            <a:endParaRPr lang="es-ES" dirty="0" smtClean="0"/>
          </a:p>
        </p:txBody>
      </p:sp>
      <p:sp>
        <p:nvSpPr>
          <p:cNvPr id="4" name="17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52678-FA11-4342-9045-927AEC661D59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25371125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white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white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E3E1D7"/>
                </a:solidFill>
              </a:defRPr>
            </a:lvl1pPr>
          </a:lstStyle>
          <a:p>
            <a:pPr>
              <a:defRPr/>
            </a:pPr>
            <a:fld id="{0810AFAD-241E-4A35-8E44-86562DFB2654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8762394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528" y="1916832"/>
            <a:ext cx="8229600" cy="1143000"/>
          </a:xfrm>
        </p:spPr>
        <p:txBody>
          <a:bodyPr/>
          <a:lstStyle/>
          <a:p>
            <a:r>
              <a:rPr lang="es-ES" dirty="0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0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EBC1F-D5C5-47C1-BA32-7C347AADDDF1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64997629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17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31717-B074-4F31-BF17-42DDE34C2797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03895796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9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8" name="2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FDE71D-C1F6-4189-8571-A9248A2068FC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51980458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9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2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6EEF0-A04B-4289-9FB4-4FAD84ABFBF2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68873185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147264-574A-4555-A16D-FE973D56743F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89804037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9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2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EE31F-1997-4120-B8DA-075013B30E16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60770290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6 Recortar y redondear rectángulo de esquina sencilla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18 Triángulo rectángulo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0"/>
          </p:nvPr>
        </p:nvSpPr>
        <p:spPr>
          <a:xfrm>
            <a:off x="8748713" y="6503988"/>
            <a:ext cx="2984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0E2C27-C11C-451E-809C-7FD51380A0E2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71089085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75FBB-A45F-4865-AC0D-89537A3BA05B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62780503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FE802-606E-46F1-A13E-D469D27448EC}" type="datetime1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12/6/2020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7D5F116-59E2-401F-AB16-4488346FDAE1}" type="slidenum">
              <a:rPr kumimoji="0" lang="es-AR" altLang="es-PY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altLang="es-PY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688432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40D122-BE36-4659-B29F-DA4A7A0E0846}" type="datetime1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12/6/2020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B193DEB-BC5A-4CFC-A307-C4518935E3BA}" type="slidenum">
              <a:rPr kumimoji="0" lang="es-AR" altLang="es-PY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altLang="es-PY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030425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FF61683-3E2B-4311-9BAC-ABA6027ADDA5}" type="datetime1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12/6/2020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C645D2F-5D57-4E39-9868-059C6C6CF015}" type="slidenum">
              <a:rPr kumimoji="0" lang="es-AR" altLang="es-PY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altLang="es-PY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600604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CB723CB-2912-4598-95C9-86D2DC96F2D2}" type="datetime1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12/6/2020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0F898B5-412A-4930-9711-B4B253CD0C41}" type="slidenum">
              <a:rPr kumimoji="0" lang="es-AR" altLang="es-PY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altLang="es-PY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438139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3C7E8B-B71E-494F-A251-155A28E4F237}" type="datetime1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12/6/2020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Esp. Norma R. García</a:t>
            </a: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BD43084-66EB-4323-9706-C00EB9FDFC70}" type="slidenum">
              <a:rPr kumimoji="0" lang="es-AR" altLang="es-PY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altLang="es-PY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277852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BD94FF-3416-4813-BC1D-DFEAA6B089E9}" type="datetime1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12/6/2020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Esp. Norma R. García</a:t>
            </a: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12F933-7F21-4B1D-ACC2-9256318C9506}" type="slidenum">
              <a:rPr kumimoji="0" lang="es-AR" altLang="es-PY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altLang="es-PY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891079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2EC52B-AED7-41AF-B41D-FB29A9427247}" type="datetime1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12/6/2020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Esp. Norma R. García</a:t>
            </a: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D167F27-05B7-4AC5-B04C-6BDDD81483F6}" type="slidenum">
              <a:rPr kumimoji="0" lang="es-AR" altLang="es-PY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altLang="es-PY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4466833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9D31F-F66A-4061-A94C-35DD901BB761}" type="datetime1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12/6/2020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57584B5-ABFC-42EA-B3DB-77E5D94F3496}" type="slidenum">
              <a:rPr kumimoji="0" lang="es-AR" altLang="es-PY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altLang="es-PY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920876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7D7E47-C480-4D1F-860A-8CC9DCBB4AAD}" type="datetime1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12/6/2020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381D71-F64D-4BEC-A469-1BAA1CD15E95}" type="slidenum">
              <a:rPr kumimoji="0" lang="es-AR" altLang="es-PY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altLang="es-PY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219452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2395FF-E0FF-4DED-B8EA-7E3C17D7D504}" type="datetime1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12/6/2020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9F24CE-1885-4A97-86EF-E302B5C247DB}" type="slidenum">
              <a:rPr kumimoji="0" lang="es-AR" altLang="es-PY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altLang="es-PY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60424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2FE336-6FA4-497B-B0F9-D5726CB5E8CA}" type="datetime1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12/6/2020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6D0E07F-1AC7-4A19-93DA-8B7C3AEF095E}" type="slidenum">
              <a:rPr kumimoji="0" lang="es-AR" altLang="es-PY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altLang="es-PY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409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slide" Target="../slides/slide2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image" Target="../media/image4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  <a:endParaRPr lang="en-US" altLang="en-US" smtClean="0"/>
          </a:p>
        </p:txBody>
      </p:sp>
      <p:sp>
        <p:nvSpPr>
          <p:cNvPr id="102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Editar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  <a:endParaRPr lang="en-US" altLang="en-US" smtClean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DAA5901-C58F-4134-B6E1-2E7BCAA53C5E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C3CE42C-5B5B-4521-825C-89742D0A304F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2" r:id="rId1"/>
    <p:sldLayoutId id="2147484333" r:id="rId2"/>
    <p:sldLayoutId id="2147484334" r:id="rId3"/>
    <p:sldLayoutId id="2147484335" r:id="rId4"/>
    <p:sldLayoutId id="2147484336" r:id="rId5"/>
    <p:sldLayoutId id="2147484337" r:id="rId6"/>
    <p:sldLayoutId id="2147484338" r:id="rId7"/>
    <p:sldLayoutId id="2147484339" r:id="rId8"/>
    <p:sldLayoutId id="2147484340" r:id="rId9"/>
    <p:sldLayoutId id="2147484341" r:id="rId10"/>
    <p:sldLayoutId id="2147484342" r:id="rId11"/>
  </p:sldLayoutIdLst>
  <p:transition spd="med">
    <p:wipe dir="d"/>
  </p:transition>
  <p:timing>
    <p:tnLst>
      <p:par>
        <p:cTn id="1" dur="indefinite" restart="never" nodeType="tmRoot"/>
      </p:par>
    </p:tnLst>
  </p:timing>
  <p:hf sldNum="0" hd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205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19200" y="838200"/>
            <a:ext cx="74676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texto del patrón</a:t>
            </a:r>
          </a:p>
          <a:p>
            <a:pPr lvl="1"/>
            <a:r>
              <a:rPr lang="es-ES" altLang="es-PY" smtClean="0"/>
              <a:t>Segundo nivel</a:t>
            </a:r>
          </a:p>
          <a:p>
            <a:pPr lvl="2"/>
            <a:r>
              <a:rPr lang="es-ES" altLang="es-PY" smtClean="0"/>
              <a:t>Tercer nivel</a:t>
            </a:r>
          </a:p>
          <a:p>
            <a:pPr lvl="3"/>
            <a:r>
              <a:rPr lang="es-ES" altLang="es-PY" smtClean="0"/>
              <a:t>Cuarto nivel</a:t>
            </a:r>
          </a:p>
          <a:p>
            <a:pPr lvl="4"/>
            <a:r>
              <a:rPr lang="es-ES" altLang="es-PY" smtClean="0"/>
              <a:t>Quinto nivel</a:t>
            </a:r>
            <a:endParaRPr lang="en-US" altLang="es-PY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8888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rgbClr val="4D5B6B">
                    <a:lumMod val="60000"/>
                    <a:lumOff val="40000"/>
                  </a:srgbClr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A79D99"/>
                </a:solidFill>
              </a:defRPr>
            </a:lvl1pPr>
          </a:lstStyle>
          <a:p>
            <a:pPr>
              <a:defRPr/>
            </a:pPr>
            <a:fld id="{D518CE7D-E35B-4240-A2F0-97C51F37A33D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en-US">
              <a:solidFill>
                <a:srgbClr val="4D5B6B"/>
              </a:solidFill>
              <a:latin typeface="Arial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563" y="4821238"/>
            <a:ext cx="262572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rgbClr val="FFFFFF"/>
                </a:solidFill>
                <a:latin typeface="Arial" charset="0"/>
              </a:defRPr>
            </a:lvl1pPr>
          </a:lstStyle>
          <a:p>
            <a:pPr>
              <a:defRPr/>
            </a:pPr>
            <a:fld id="{FFCFCDFB-85A7-4503-A08E-06428E23CE1D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36" r:id="rId1"/>
    <p:sldLayoutId id="2147484343" r:id="rId2"/>
    <p:sldLayoutId id="2147484344" r:id="rId3"/>
    <p:sldLayoutId id="2147484345" r:id="rId4"/>
    <p:sldLayoutId id="2147484346" r:id="rId5"/>
    <p:sldLayoutId id="2147484347" r:id="rId6"/>
    <p:sldLayoutId id="2147484348" r:id="rId7"/>
    <p:sldLayoutId id="2147484349" r:id="rId8"/>
    <p:sldLayoutId id="2147484350" r:id="rId9"/>
    <p:sldLayoutId id="2147484351" r:id="rId10"/>
    <p:sldLayoutId id="2147484352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˃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Calibri" panose="020F0502020204030204" pitchFamily="34" charset="0"/>
        <a:buChar char="+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08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19200" y="838200"/>
            <a:ext cx="74676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texto del patrón</a:t>
            </a:r>
          </a:p>
          <a:p>
            <a:pPr lvl="1"/>
            <a:r>
              <a:rPr lang="es-ES" altLang="es-PY" smtClean="0"/>
              <a:t>Segundo nivel</a:t>
            </a:r>
          </a:p>
          <a:p>
            <a:pPr lvl="2"/>
            <a:r>
              <a:rPr lang="es-ES" altLang="es-PY" smtClean="0"/>
              <a:t>Tercer nivel</a:t>
            </a:r>
          </a:p>
          <a:p>
            <a:pPr lvl="3"/>
            <a:r>
              <a:rPr lang="es-ES" altLang="es-PY" smtClean="0"/>
              <a:t>Cuarto nivel</a:t>
            </a:r>
          </a:p>
          <a:p>
            <a:pPr lvl="4"/>
            <a:r>
              <a:rPr lang="es-ES" altLang="es-PY" smtClean="0"/>
              <a:t>Quinto nivel</a:t>
            </a:r>
            <a:endParaRPr lang="en-US" altLang="es-PY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8888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rgbClr val="4D5B6B">
                    <a:lumMod val="60000"/>
                    <a:lumOff val="40000"/>
                  </a:srgbClr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A79D99"/>
                </a:solidFill>
              </a:defRPr>
            </a:lvl1pPr>
          </a:lstStyle>
          <a:p>
            <a:pPr>
              <a:defRPr/>
            </a:pPr>
            <a:fld id="{D3C8EE12-90BF-4AE7-BAAE-AD41837235BD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en-US">
              <a:solidFill>
                <a:srgbClr val="4D5B6B"/>
              </a:solidFill>
              <a:latin typeface="Arial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563" y="4821238"/>
            <a:ext cx="262572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rgbClr val="FFFFFF"/>
                </a:solidFill>
                <a:latin typeface="Arial" charset="0"/>
              </a:defRPr>
            </a:lvl1pPr>
          </a:lstStyle>
          <a:p>
            <a:pPr>
              <a:defRPr/>
            </a:pPr>
            <a:fld id="{4AE0515B-F3A1-40D0-B5F5-209766DCBD71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37" r:id="rId1"/>
    <p:sldLayoutId id="2147484353" r:id="rId2"/>
    <p:sldLayoutId id="2147484354" r:id="rId3"/>
    <p:sldLayoutId id="2147484355" r:id="rId4"/>
    <p:sldLayoutId id="2147484356" r:id="rId5"/>
    <p:sldLayoutId id="2147484357" r:id="rId6"/>
    <p:sldLayoutId id="2147484358" r:id="rId7"/>
    <p:sldLayoutId id="2147484359" r:id="rId8"/>
    <p:sldLayoutId id="2147484360" r:id="rId9"/>
    <p:sldLayoutId id="2147484361" r:id="rId10"/>
    <p:sldLayoutId id="2147484362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˃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Calibri" panose="020F0502020204030204" pitchFamily="34" charset="0"/>
        <a:buChar char="+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410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19200" y="838200"/>
            <a:ext cx="74676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texto del patrón</a:t>
            </a:r>
          </a:p>
          <a:p>
            <a:pPr lvl="1"/>
            <a:r>
              <a:rPr lang="es-ES" altLang="es-PY" smtClean="0"/>
              <a:t>Segundo nivel</a:t>
            </a:r>
          </a:p>
          <a:p>
            <a:pPr lvl="2"/>
            <a:r>
              <a:rPr lang="es-ES" altLang="es-PY" smtClean="0"/>
              <a:t>Tercer nivel</a:t>
            </a:r>
          </a:p>
          <a:p>
            <a:pPr lvl="3"/>
            <a:r>
              <a:rPr lang="es-ES" altLang="es-PY" smtClean="0"/>
              <a:t>Cuarto nivel</a:t>
            </a:r>
          </a:p>
          <a:p>
            <a:pPr lvl="4"/>
            <a:r>
              <a:rPr lang="es-ES" altLang="es-PY" smtClean="0"/>
              <a:t>Quinto nivel</a:t>
            </a:r>
            <a:endParaRPr lang="en-US" altLang="es-PY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8888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rgbClr val="4D5B6B">
                    <a:lumMod val="60000"/>
                    <a:lumOff val="40000"/>
                  </a:srgbClr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A79D99"/>
                </a:solidFill>
              </a:defRPr>
            </a:lvl1pPr>
          </a:lstStyle>
          <a:p>
            <a:pPr>
              <a:defRPr/>
            </a:pPr>
            <a:fld id="{1C6C11DA-CD57-4D8F-A4B6-05A6ABDB5E0E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en-US">
              <a:solidFill>
                <a:srgbClr val="4D5B6B"/>
              </a:solidFill>
              <a:latin typeface="Arial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563" y="4821238"/>
            <a:ext cx="262572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rgbClr val="FFFFFF"/>
                </a:solidFill>
                <a:latin typeface="Arial" charset="0"/>
              </a:defRPr>
            </a:lvl1pPr>
          </a:lstStyle>
          <a:p>
            <a:pPr>
              <a:defRPr/>
            </a:pPr>
            <a:fld id="{836939C9-D642-4ED0-8828-D545A4D2A71E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38" r:id="rId1"/>
    <p:sldLayoutId id="2147484363" r:id="rId2"/>
    <p:sldLayoutId id="2147484364" r:id="rId3"/>
    <p:sldLayoutId id="2147484365" r:id="rId4"/>
    <p:sldLayoutId id="2147484366" r:id="rId5"/>
    <p:sldLayoutId id="2147484367" r:id="rId6"/>
    <p:sldLayoutId id="2147484368" r:id="rId7"/>
    <p:sldLayoutId id="2147484369" r:id="rId8"/>
    <p:sldLayoutId id="2147484370" r:id="rId9"/>
    <p:sldLayoutId id="2147484371" r:id="rId10"/>
    <p:sldLayoutId id="2147484372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˃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Calibri" panose="020F0502020204030204" pitchFamily="34" charset="0"/>
        <a:buChar char="+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51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19200" y="838200"/>
            <a:ext cx="74676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texto del patrón</a:t>
            </a:r>
          </a:p>
          <a:p>
            <a:pPr lvl="1"/>
            <a:r>
              <a:rPr lang="es-ES" altLang="es-PY" smtClean="0"/>
              <a:t>Segundo nivel</a:t>
            </a:r>
          </a:p>
          <a:p>
            <a:pPr lvl="2"/>
            <a:r>
              <a:rPr lang="es-ES" altLang="es-PY" smtClean="0"/>
              <a:t>Tercer nivel</a:t>
            </a:r>
          </a:p>
          <a:p>
            <a:pPr lvl="3"/>
            <a:r>
              <a:rPr lang="es-ES" altLang="es-PY" smtClean="0"/>
              <a:t>Cuarto nivel</a:t>
            </a:r>
          </a:p>
          <a:p>
            <a:pPr lvl="4"/>
            <a:r>
              <a:rPr lang="es-ES" altLang="es-PY" smtClean="0"/>
              <a:t>Quinto nivel</a:t>
            </a:r>
            <a:endParaRPr lang="en-US" altLang="es-PY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8888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rgbClr val="4D5B6B">
                    <a:lumMod val="60000"/>
                    <a:lumOff val="40000"/>
                  </a:srgbClr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A79D99"/>
                </a:solidFill>
              </a:defRPr>
            </a:lvl1pPr>
          </a:lstStyle>
          <a:p>
            <a:pPr>
              <a:defRPr/>
            </a:pPr>
            <a:fld id="{D70F31F1-2518-408C-B103-BBF0F244BB41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endParaRPr lang="en-US">
              <a:solidFill>
                <a:srgbClr val="4D5B6B"/>
              </a:solidFill>
              <a:latin typeface="Arial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563" y="4821238"/>
            <a:ext cx="262572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rgbClr val="FFFFFF"/>
                </a:solidFill>
                <a:latin typeface="Arial" charset="0"/>
              </a:defRPr>
            </a:lvl1pPr>
          </a:lstStyle>
          <a:p>
            <a:pPr>
              <a:defRPr/>
            </a:pPr>
            <a:fld id="{F28E5880-E2B5-4053-8F80-32033EC407AA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39" r:id="rId1"/>
    <p:sldLayoutId id="2147484373" r:id="rId2"/>
    <p:sldLayoutId id="2147484374" r:id="rId3"/>
    <p:sldLayoutId id="2147484375" r:id="rId4"/>
    <p:sldLayoutId id="2147484376" r:id="rId5"/>
    <p:sldLayoutId id="2147484377" r:id="rId6"/>
    <p:sldLayoutId id="2147484378" r:id="rId7"/>
    <p:sldLayoutId id="2147484379" r:id="rId8"/>
    <p:sldLayoutId id="2147484380" r:id="rId9"/>
    <p:sldLayoutId id="2147484381" r:id="rId10"/>
    <p:sldLayoutId id="2147484382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7200" b="1">
          <a:solidFill>
            <a:schemeClr val="bg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˃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Calibri" panose="020F0502020204030204" pitchFamily="34" charset="0"/>
        <a:buChar char="+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78822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solidFill>
                <a:prstClr val="black"/>
              </a:solidFill>
              <a:latin typeface="Garamond"/>
              <a:cs typeface="Arial" panose="020B0604020202020204" pitchFamily="34" charset="0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solidFill>
                <a:prstClr val="black"/>
              </a:solidFill>
              <a:latin typeface="Garamond"/>
              <a:cs typeface="Arial" panose="020B0604020202020204" pitchFamily="34" charset="0"/>
            </a:endParaRPr>
          </a:p>
        </p:txBody>
      </p:sp>
      <p:sp>
        <p:nvSpPr>
          <p:cNvPr id="20484" name="8 Marcador de título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título del patrón</a:t>
            </a:r>
            <a:endParaRPr lang="en-US" altLang="es-PY" smtClean="0"/>
          </a:p>
        </p:txBody>
      </p:sp>
      <p:sp>
        <p:nvSpPr>
          <p:cNvPr id="20485" name="29 Marcador de texto"/>
          <p:cNvSpPr>
            <a:spLocks noGrp="1"/>
          </p:cNvSpPr>
          <p:nvPr>
            <p:ph type="body" idx="1"/>
          </p:nvPr>
        </p:nvSpPr>
        <p:spPr bwMode="auto">
          <a:xfrm>
            <a:off x="558800" y="1773238"/>
            <a:ext cx="8229600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texto del patrón</a:t>
            </a:r>
          </a:p>
          <a:p>
            <a:pPr lvl="1"/>
            <a:r>
              <a:rPr lang="es-ES" altLang="es-PY" smtClean="0"/>
              <a:t>Segundo nivel</a:t>
            </a:r>
          </a:p>
          <a:p>
            <a:pPr lvl="2"/>
            <a:r>
              <a:rPr lang="es-ES" altLang="es-PY" smtClean="0"/>
              <a:t>Tercer nivel</a:t>
            </a:r>
          </a:p>
          <a:p>
            <a:pPr lvl="3"/>
            <a:r>
              <a:rPr lang="es-ES" altLang="es-PY" smtClean="0"/>
              <a:t>Cuarto nivel</a:t>
            </a:r>
          </a:p>
          <a:p>
            <a:pPr lvl="4"/>
            <a:r>
              <a:rPr lang="es-ES" altLang="es-PY" smtClean="0"/>
              <a:t>Quinto nivel</a:t>
            </a:r>
            <a:endParaRPr lang="en-US" altLang="es-PY" smtClean="0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820150" y="6678613"/>
            <a:ext cx="301625" cy="179387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1D4577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50DB77F3-20FB-42A1-814B-235D70665DAB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grpSp>
        <p:nvGrpSpPr>
          <p:cNvPr id="20487" name="1 Grupo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solidFill>
                  <a:prstClr val="black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solidFill>
                  <a:prstClr val="black"/>
                </a:solidFill>
                <a:cs typeface="Arial" panose="020B0604020202020204" pitchFamily="34" charset="0"/>
              </a:endParaRPr>
            </a:p>
          </p:txBody>
        </p:sp>
      </p:grpSp>
      <p:sp>
        <p:nvSpPr>
          <p:cNvPr id="3" name="2 Botón de acción: Final">
            <a:hlinkClick r:id="" action="ppaction://hlinkshowjump?jump=lastslide" highlightClick="1"/>
          </p:cNvPr>
          <p:cNvSpPr/>
          <p:nvPr userDrawn="1"/>
        </p:nvSpPr>
        <p:spPr>
          <a:xfrm>
            <a:off x="8586788" y="6694488"/>
            <a:ext cx="201612" cy="171450"/>
          </a:xfrm>
          <a:prstGeom prst="actionButtonEnd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4" name="3 Botón de acción: Hacia atrás o Anterior">
            <a:hlinkClick r:id="rId13" action="ppaction://hlinksldjump" highlightClick="1"/>
          </p:cNvPr>
          <p:cNvSpPr/>
          <p:nvPr userDrawn="1"/>
        </p:nvSpPr>
        <p:spPr>
          <a:xfrm>
            <a:off x="8058150" y="6702425"/>
            <a:ext cx="188913" cy="163513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5" name="4 Botón de acción: Hacia delante o Siguiente">
            <a:hlinkClick r:id="" action="ppaction://hlinkshowjump?jump=nextslide" highlightClick="1"/>
          </p:cNvPr>
          <p:cNvSpPr/>
          <p:nvPr userDrawn="1"/>
        </p:nvSpPr>
        <p:spPr>
          <a:xfrm>
            <a:off x="8243888" y="6694488"/>
            <a:ext cx="182562" cy="171450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6" name="5 Botón de acción: Comienzo">
            <a:hlinkClick r:id="" action="ppaction://hlinkshowjump?jump=firstslide" highlightClick="1"/>
          </p:cNvPr>
          <p:cNvSpPr/>
          <p:nvPr userDrawn="1"/>
        </p:nvSpPr>
        <p:spPr>
          <a:xfrm>
            <a:off x="8426450" y="6694488"/>
            <a:ext cx="166688" cy="163512"/>
          </a:xfrm>
          <a:prstGeom prst="actionButtonBeginning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pic>
        <p:nvPicPr>
          <p:cNvPr id="20492" name="9 Imagen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5850" y="587375"/>
            <a:ext cx="43656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3" name="8 Imagen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8400" y="342900"/>
            <a:ext cx="3540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Botón de acción: Inicio">
            <a:hlinkClick r:id="rId13" action="ppaction://hlinksldjump" highlightClick="1"/>
          </p:cNvPr>
          <p:cNvSpPr/>
          <p:nvPr userDrawn="1"/>
        </p:nvSpPr>
        <p:spPr>
          <a:xfrm>
            <a:off x="7840663" y="6702425"/>
            <a:ext cx="215900" cy="155575"/>
          </a:xfrm>
          <a:prstGeom prst="actionButtonHom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3" r:id="rId1"/>
    <p:sldLayoutId id="2147484534" r:id="rId2"/>
    <p:sldLayoutId id="2147484544" r:id="rId3"/>
    <p:sldLayoutId id="2147484545" r:id="rId4"/>
    <p:sldLayoutId id="2147484535" r:id="rId5"/>
    <p:sldLayoutId id="2147484546" r:id="rId6"/>
    <p:sldLayoutId id="2147484547" r:id="rId7"/>
    <p:sldLayoutId id="2147484548" r:id="rId8"/>
    <p:sldLayoutId id="2147484549" r:id="rId9"/>
    <p:sldLayoutId id="2147484550" r:id="rId10"/>
    <p:sldLayoutId id="2147484551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Garamond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Garamond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Garamond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Garamond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título del patrón</a:t>
            </a:r>
            <a:endParaRPr lang="es-AR" altLang="es-PY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texto del patrón</a:t>
            </a:r>
          </a:p>
          <a:p>
            <a:pPr lvl="1"/>
            <a:r>
              <a:rPr lang="es-ES" altLang="es-PY" smtClean="0"/>
              <a:t>Segundo nivel</a:t>
            </a:r>
          </a:p>
          <a:p>
            <a:pPr lvl="2"/>
            <a:r>
              <a:rPr lang="es-ES" altLang="es-PY" smtClean="0"/>
              <a:t>Tercer nivel</a:t>
            </a:r>
          </a:p>
          <a:p>
            <a:pPr lvl="3"/>
            <a:r>
              <a:rPr lang="es-ES" altLang="es-PY" smtClean="0"/>
              <a:t>Cuarto nivel</a:t>
            </a:r>
          </a:p>
          <a:p>
            <a:pPr lvl="4"/>
            <a:r>
              <a:rPr lang="es-ES" altLang="es-PY" smtClean="0"/>
              <a:t>Quinto nivel</a:t>
            </a:r>
            <a:endParaRPr lang="es-AR" altLang="es-P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5243D3-C156-46D4-9508-1F1124592B54}" type="datetime1"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12/6/2020</a:t>
            </a:fld>
            <a:endParaRPr kumimoji="0" lang="es-A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DB5C69-2E0D-4C22-9D1A-0DA4255F92D1}" type="slidenum">
              <a:rPr kumimoji="0" lang="es-AR" altLang="es-PY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AR" altLang="es-PY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920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53" r:id="rId1"/>
    <p:sldLayoutId id="2147484554" r:id="rId2"/>
    <p:sldLayoutId id="2147484555" r:id="rId3"/>
    <p:sldLayoutId id="2147484556" r:id="rId4"/>
    <p:sldLayoutId id="2147484557" r:id="rId5"/>
    <p:sldLayoutId id="2147484558" r:id="rId6"/>
    <p:sldLayoutId id="2147484559" r:id="rId7"/>
    <p:sldLayoutId id="2147484560" r:id="rId8"/>
    <p:sldLayoutId id="2147484561" r:id="rId9"/>
    <p:sldLayoutId id="2147484562" r:id="rId10"/>
    <p:sldLayoutId id="2147484563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7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8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5720" y="2762652"/>
            <a:ext cx="8858280" cy="3500462"/>
          </a:xfrm>
          <a:ln>
            <a:miter lim="800000"/>
            <a:headEnd/>
            <a:tailEnd/>
          </a:ln>
          <a:extLst/>
        </p:spPr>
        <p:txBody>
          <a:bodyPr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>CÁTEDRA</a:t>
            </a:r>
            <a: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/>
            </a:r>
            <a:b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</a:br>
            <a: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/>
            </a:r>
            <a:b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</a:br>
            <a:r>
              <a:rPr lang="es-E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>METODOLOGÍA</a:t>
            </a:r>
            <a:br>
              <a:rPr lang="es-E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</a:br>
            <a:r>
              <a:rPr lang="es-E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>DE  LAS</a:t>
            </a:r>
            <a:br>
              <a:rPr lang="es-E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</a:br>
            <a:r>
              <a:rPr lang="es-E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>CIENCIAS   SOCIALES</a:t>
            </a:r>
            <a:r>
              <a:rPr lang="es-AR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/>
            </a:r>
            <a:br>
              <a:rPr lang="es-AR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</a:br>
            <a:endParaRPr lang="es-ES_tradnl" sz="4000" dirty="0">
              <a:solidFill>
                <a:schemeClr val="tx1"/>
              </a:solidFill>
            </a:endParaRPr>
          </a:p>
        </p:txBody>
      </p:sp>
      <p:sp>
        <p:nvSpPr>
          <p:cNvPr id="38915" name="Rectangle 1"/>
          <p:cNvSpPr>
            <a:spLocks noChangeArrowheads="1"/>
          </p:cNvSpPr>
          <p:nvPr/>
        </p:nvSpPr>
        <p:spPr bwMode="auto">
          <a:xfrm>
            <a:off x="0" y="2084388"/>
            <a:ext cx="91440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s-ES" altLang="es-PY" sz="2400" b="1" i="1">
              <a:solidFill>
                <a:srgbClr val="000000"/>
              </a:solidFill>
              <a:cs typeface="Times New Roman" panose="02020603050405020304" pitchFamily="18" charset="0"/>
            </a:endParaRPr>
          </a:p>
          <a:p>
            <a:pPr algn="ctr"/>
            <a:endParaRPr lang="es-ES" altLang="es-PY" sz="2400" b="1" i="1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38916" name="3 Marcador de número de diapositiva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DFB7C4A-A9FC-47C5-A0A8-BFBA929CA544}" type="slidenum">
              <a:rPr lang="es-AR" altLang="es-PY" smtClean="0">
                <a:solidFill>
                  <a:srgbClr val="1D4577"/>
                </a:solidFill>
              </a:rPr>
              <a:pPr/>
              <a:t>1</a:t>
            </a:fld>
            <a:endParaRPr lang="es-AR" altLang="es-PY" smtClean="0">
              <a:solidFill>
                <a:srgbClr val="1D4577"/>
              </a:solidFill>
            </a:endParaRPr>
          </a:p>
        </p:txBody>
      </p:sp>
      <p:pic>
        <p:nvPicPr>
          <p:cNvPr id="38917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388" y="114300"/>
            <a:ext cx="3959225" cy="238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2 Subtítulo"/>
          <p:cNvSpPr>
            <a:spLocks noGrp="1"/>
          </p:cNvSpPr>
          <p:nvPr>
            <p:ph type="subTitle" idx="1"/>
          </p:nvPr>
        </p:nvSpPr>
        <p:spPr>
          <a:xfrm>
            <a:off x="11113" y="-23813"/>
            <a:ext cx="8501062" cy="6189663"/>
          </a:xfrm>
        </p:spPr>
        <p:txBody>
          <a:bodyPr/>
          <a:lstStyle/>
          <a:p>
            <a:pPr eaLnBrk="1" hangingPunct="1"/>
            <a:r>
              <a:rPr lang="es-AR" altLang="es-PY" dirty="0" smtClean="0"/>
              <a:t>                                                                          </a:t>
            </a:r>
            <a:endParaRPr lang="es-AR" altLang="es-PY" dirty="0" smtClean="0">
              <a:solidFill>
                <a:schemeClr val="bg1"/>
              </a:solidFill>
            </a:endParaRPr>
          </a:p>
          <a:p>
            <a:pPr eaLnBrk="1" hangingPunct="1"/>
            <a:r>
              <a:rPr lang="es-AR" altLang="es-PY" sz="2800" b="1" i="1" u="sng" dirty="0" smtClean="0"/>
              <a:t>UNIDAD </a:t>
            </a:r>
            <a:r>
              <a:rPr lang="es-AR" altLang="es-PY" sz="2800" b="1" i="1" u="sng" dirty="0" smtClean="0"/>
              <a:t>V</a:t>
            </a:r>
            <a:r>
              <a:rPr lang="es-AR" altLang="es-PY" sz="2800" b="1" i="1" u="sng" dirty="0" smtClean="0"/>
              <a:t>: </a:t>
            </a:r>
            <a:r>
              <a:rPr lang="es-AR" altLang="es-PY" sz="2800" b="1" i="1" u="sng" dirty="0" smtClean="0"/>
              <a:t>CORRIENTES ACTUALES DE LA EPISTEMOLOGÍA</a:t>
            </a:r>
            <a:endParaRPr lang="es-AR" altLang="es-PY" sz="2800" b="1" i="1" u="sng" dirty="0" smtClean="0"/>
          </a:p>
          <a:p>
            <a:pPr eaLnBrk="1" hangingPunct="1"/>
            <a:endParaRPr lang="es-AR" altLang="es-PY" sz="2800" b="1" i="1" dirty="0" smtClean="0"/>
          </a:p>
          <a:p>
            <a:pPr eaLnBrk="1" hangingPunct="1"/>
            <a:r>
              <a:rPr lang="es-AR" altLang="es-PY" sz="2800" b="1" i="1" u="sng" dirty="0" smtClean="0"/>
              <a:t>TEMA:  </a:t>
            </a:r>
            <a:r>
              <a:rPr lang="es-AR" altLang="es-PY" sz="2800" i="1" dirty="0" smtClean="0"/>
              <a:t>Conceptos fundamentales de </a:t>
            </a:r>
            <a:r>
              <a:rPr lang="es-ES_tradnl" altLang="es-PY" sz="2800" i="1" dirty="0" smtClean="0"/>
              <a:t>Thomas Kuhn. </a:t>
            </a:r>
            <a:endParaRPr lang="es-ES_tradnl" altLang="es-PY" sz="2800" i="1" dirty="0" smtClean="0"/>
          </a:p>
          <a:p>
            <a:pPr eaLnBrk="1" hangingPunct="1"/>
            <a:endParaRPr lang="es-AR" altLang="es-PY" sz="2800" b="1" i="1" dirty="0" smtClean="0"/>
          </a:p>
          <a:p>
            <a:pPr algn="just" eaLnBrk="1" hangingPunct="1"/>
            <a:r>
              <a:rPr lang="es-AR" altLang="es-PY" sz="2800" b="1" i="1" u="sng" dirty="0" smtClean="0"/>
              <a:t>OBJETIVO:</a:t>
            </a:r>
            <a:r>
              <a:rPr lang="es-AR" altLang="es-PY" sz="2800" dirty="0" smtClean="0"/>
              <a:t> </a:t>
            </a:r>
            <a:r>
              <a:rPr lang="es-AR" altLang="es-PY" sz="2800" dirty="0" smtClean="0"/>
              <a:t>Reconocer la influencia de las actuales corrientes epistemológicas en la ciencia económica.</a:t>
            </a:r>
          </a:p>
          <a:p>
            <a:pPr algn="just" eaLnBrk="1" hangingPunct="1"/>
            <a:endParaRPr lang="es-AR" altLang="es-PY" sz="800" dirty="0" smtClean="0"/>
          </a:p>
          <a:p>
            <a:pPr algn="just" eaLnBrk="1" hangingPunct="1"/>
            <a:endParaRPr lang="es-AR" altLang="es-PY" sz="800" dirty="0"/>
          </a:p>
          <a:p>
            <a:pPr algn="just" eaLnBrk="1" hangingPunct="1"/>
            <a:endParaRPr lang="es-AR" altLang="es-PY" sz="800" dirty="0" smtClean="0"/>
          </a:p>
          <a:p>
            <a:pPr algn="just" eaLnBrk="1" hangingPunct="1"/>
            <a:r>
              <a:rPr lang="es-AR" altLang="en-US" sz="2000" b="1" i="1" u="sng" dirty="0" smtClean="0"/>
              <a:t>BIBLIOGRAFIA:</a:t>
            </a:r>
          </a:p>
          <a:p>
            <a:pPr marL="0" lvl="2" algn="just" eaLnBrk="1" hangingPunct="1"/>
            <a:r>
              <a:rPr lang="es-AR" altLang="en-US" sz="2000" b="1" dirty="0" smtClean="0"/>
              <a:t> </a:t>
            </a:r>
            <a:r>
              <a:rPr lang="es-AR" altLang="en-US" sz="2000" b="1" dirty="0" smtClean="0">
                <a:solidFill>
                  <a:srgbClr val="000000"/>
                </a:solidFill>
                <a:cs typeface="Arial" panose="020B0604020202020204" pitchFamily="34" charset="0"/>
              </a:rPr>
              <a:t>Metodología de la Ciencias Sociales-</a:t>
            </a:r>
            <a:r>
              <a:rPr lang="es-ES_tradnl" altLang="en-US" sz="2000" b="1" dirty="0" smtClean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es-ES_tradnl" altLang="en-US" sz="2000" dirty="0" smtClean="0">
                <a:solidFill>
                  <a:srgbClr val="000000"/>
                </a:solidFill>
                <a:cs typeface="Arial" panose="020B0604020202020204" pitchFamily="34" charset="0"/>
              </a:rPr>
              <a:t>(</a:t>
            </a:r>
            <a:r>
              <a:rPr lang="es-ES_tradnl" altLang="en-US" sz="2000" dirty="0" smtClean="0">
                <a:solidFill>
                  <a:srgbClr val="000000"/>
                </a:solidFill>
                <a:cs typeface="Arial" panose="020B0604020202020204" pitchFamily="34" charset="0"/>
              </a:rPr>
              <a:t>2014). </a:t>
            </a:r>
            <a:r>
              <a:rPr lang="es-ES_tradnl" altLang="en-US" sz="2000" b="1" dirty="0" smtClean="0">
                <a:solidFill>
                  <a:srgbClr val="000000"/>
                </a:solidFill>
                <a:cs typeface="Arial" panose="020B0604020202020204" pitchFamily="34" charset="0"/>
              </a:rPr>
              <a:t>Unidad </a:t>
            </a:r>
            <a:r>
              <a:rPr lang="es-ES_tradnl" altLang="en-US" sz="2000" b="1" dirty="0" smtClean="0">
                <a:solidFill>
                  <a:srgbClr val="000000"/>
                </a:solidFill>
                <a:cs typeface="Arial" panose="020B0604020202020204" pitchFamily="34" charset="0"/>
              </a:rPr>
              <a:t>V</a:t>
            </a:r>
            <a:r>
              <a:rPr lang="es-ES_tradnl" altLang="en-US" sz="2000" b="1" dirty="0" smtClean="0">
                <a:solidFill>
                  <a:srgbClr val="000000"/>
                </a:solidFill>
                <a:cs typeface="Arial" panose="020B0604020202020204" pitchFamily="34" charset="0"/>
              </a:rPr>
              <a:t>:</a:t>
            </a:r>
            <a:r>
              <a:rPr lang="es-ES_tradnl" altLang="en-US" sz="2000" dirty="0" smtClean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es-ES_tradnl" altLang="en-US" sz="2000" dirty="0" smtClean="0">
                <a:solidFill>
                  <a:srgbClr val="000000"/>
                </a:solidFill>
                <a:cs typeface="Arial" panose="020B0604020202020204" pitchFamily="34" charset="0"/>
              </a:rPr>
              <a:t>Corrientes actuales de la epistemología. </a:t>
            </a:r>
            <a:r>
              <a:rPr lang="es-ES_tradnl" altLang="en-US" sz="2000" dirty="0" smtClean="0">
                <a:solidFill>
                  <a:srgbClr val="000000"/>
                </a:solidFill>
                <a:cs typeface="Arial" panose="020B0604020202020204" pitchFamily="34" charset="0"/>
              </a:rPr>
              <a:t>Facultad de Ciencias  Económicas. UNNE. </a:t>
            </a:r>
            <a:endParaRPr lang="es-AR" altLang="en-US" sz="2000" dirty="0" smtClean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algn="just" eaLnBrk="1" hangingPunct="1"/>
            <a:endParaRPr lang="es-AR" altLang="es-PY" sz="2000" u="sng" dirty="0" smtClean="0"/>
          </a:p>
          <a:p>
            <a:pPr algn="just" eaLnBrk="1" hangingPunct="1"/>
            <a:endParaRPr lang="es-AR" altLang="es-PY" u="sng" dirty="0" smtClean="0">
              <a:solidFill>
                <a:schemeClr val="bg1"/>
              </a:solidFill>
            </a:endParaRPr>
          </a:p>
          <a:p>
            <a:pPr algn="just" eaLnBrk="1" hangingPunct="1"/>
            <a:endParaRPr lang="es-AR" altLang="es-PY" dirty="0" smtClean="0">
              <a:solidFill>
                <a:schemeClr val="bg1"/>
              </a:solidFill>
            </a:endParaRPr>
          </a:p>
        </p:txBody>
      </p:sp>
      <p:sp>
        <p:nvSpPr>
          <p:cNvPr id="40963" name="4 Rectángulo"/>
          <p:cNvSpPr>
            <a:spLocks noChangeArrowheads="1"/>
          </p:cNvSpPr>
          <p:nvPr/>
        </p:nvSpPr>
        <p:spPr bwMode="auto">
          <a:xfrm>
            <a:off x="1465263" y="6467475"/>
            <a:ext cx="63563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800"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AR" altLang="es-PY" sz="800"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2" name="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08406" y="61768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23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CF2"/>
            </a:gs>
            <a:gs pos="58386">
              <a:srgbClr val="FFFF66"/>
            </a:gs>
            <a:gs pos="74001">
              <a:srgbClr val="FFE38C"/>
            </a:gs>
            <a:gs pos="83000">
              <a:srgbClr val="FFE38C"/>
            </a:gs>
            <a:gs pos="100000">
              <a:srgbClr val="FFECB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2 Marcador de contenido"/>
          <p:cNvSpPr>
            <a:spLocks noGrp="1"/>
          </p:cNvSpPr>
          <p:nvPr>
            <p:ph idx="1"/>
          </p:nvPr>
        </p:nvSpPr>
        <p:spPr>
          <a:xfrm>
            <a:off x="0" y="1214438"/>
            <a:ext cx="5000625" cy="5643562"/>
          </a:xfrm>
        </p:spPr>
        <p:txBody>
          <a:bodyPr/>
          <a:lstStyle/>
          <a:p>
            <a:pPr algn="just" eaLnBrk="1" hangingPunct="1">
              <a:buFont typeface="Arial" panose="020B0604020202020204" pitchFamily="34" charset="0"/>
              <a:buNone/>
            </a:pPr>
            <a:r>
              <a:rPr lang="es-ES" altLang="es-PY" sz="2800" dirty="0" smtClean="0"/>
              <a:t>Físico y filósofo norteamericano nació el 18 de julio de 1922 en Cincinnati – Ohio. Murió a los 73 años en Cambridge, Massachusetts, el 17 de junio de 1996.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s-ES" altLang="es-PY" sz="2800" b="1" i="1" u="sng" dirty="0" smtClean="0"/>
              <a:t>OBRAS:</a:t>
            </a:r>
            <a:endParaRPr lang="es-AR" altLang="es-PY" sz="2800" b="1" i="1" u="sng" dirty="0" smtClean="0"/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s-ES" altLang="es-PY" sz="2800" dirty="0" smtClean="0"/>
              <a:t>1957 </a:t>
            </a:r>
            <a:r>
              <a:rPr lang="es-ES" altLang="es-PY" sz="2800" i="1" dirty="0" smtClean="0"/>
              <a:t>La Revolución Copernicana</a:t>
            </a:r>
            <a:r>
              <a:rPr lang="es-ES" altLang="es-PY" sz="2800" dirty="0" smtClean="0"/>
              <a:t>.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s-ES" altLang="es-PY" sz="2800" dirty="0" smtClean="0"/>
              <a:t>1962 </a:t>
            </a:r>
            <a:r>
              <a:rPr lang="es-ES" altLang="es-PY" sz="2800" i="1" dirty="0" smtClean="0"/>
              <a:t>La Estructura de las revoluciones Científicas 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s-ES" altLang="es-PY" sz="2800" dirty="0" smtClean="0"/>
              <a:t>1974 </a:t>
            </a:r>
            <a:r>
              <a:rPr lang="es-ES" altLang="es-PY" sz="2800" i="1" dirty="0" smtClean="0"/>
              <a:t>Segundos Pensamientos </a:t>
            </a:r>
            <a:r>
              <a:rPr lang="es-ES" altLang="es-PY" sz="2800" i="1" dirty="0" smtClean="0"/>
              <a:t>sobre Paradigmas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endParaRPr lang="es-AR" altLang="es-PY" sz="2800" dirty="0" smtClean="0"/>
          </a:p>
        </p:txBody>
      </p:sp>
      <p:sp>
        <p:nvSpPr>
          <p:cNvPr id="59395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3028950" y="6356350"/>
            <a:ext cx="30861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fld id="{F81ED839-E776-4C39-8EE5-FD86FA9B00E2}" type="slidenum">
              <a:rPr lang="es-AR" altLang="es-PY" sz="1200" smtClean="0">
                <a:solidFill>
                  <a:srgbClr val="A79D99"/>
                </a:solidFill>
                <a:latin typeface="Arial" panose="020B0604020202020204" pitchFamily="34" charset="0"/>
              </a:rPr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</a:t>
            </a:fld>
            <a:endParaRPr lang="es-AR" altLang="es-PY" sz="1200" smtClean="0">
              <a:solidFill>
                <a:srgbClr val="A79D99"/>
              </a:solidFill>
              <a:latin typeface="Arial" panose="020B0604020202020204" pitchFamily="34" charset="0"/>
            </a:endParaRPr>
          </a:p>
        </p:txBody>
      </p:sp>
      <p:pic>
        <p:nvPicPr>
          <p:cNvPr id="59396" name="3 Imagen" descr="Thomas S. Kuh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571500"/>
            <a:ext cx="3571875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7" name="5 Rectángulo"/>
          <p:cNvSpPr>
            <a:spLocks noChangeArrowheads="1"/>
          </p:cNvSpPr>
          <p:nvPr/>
        </p:nvSpPr>
        <p:spPr bwMode="auto">
          <a:xfrm>
            <a:off x="357188" y="357188"/>
            <a:ext cx="46434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PY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Thomas Samuel Kuhn</a:t>
            </a:r>
            <a:endParaRPr lang="es-ES_tradnl" altLang="es-PY" sz="36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398" name="4 Rectángulo"/>
          <p:cNvSpPr>
            <a:spLocks noChangeArrowheads="1"/>
          </p:cNvSpPr>
          <p:nvPr/>
        </p:nvSpPr>
        <p:spPr bwMode="auto">
          <a:xfrm>
            <a:off x="1619250" y="6519863"/>
            <a:ext cx="63563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800"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AR" altLang="es-PY" sz="800"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2" name="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75260" y="6275338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40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2875" y="285750"/>
            <a:ext cx="8858250" cy="6572250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s-AR" altLang="es-PY" sz="3200" b="1" u="sng" dirty="0" smtClean="0"/>
              <a:t>Concepción de Thomas Kuhn 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endParaRPr lang="es-AR" altLang="es-PY" sz="900" b="1" u="sng" dirty="0" smtClean="0"/>
          </a:p>
          <a:p>
            <a:pPr algn="just" eaLnBrk="1" hangingPunct="1">
              <a:buFont typeface="Wingdings" panose="05000000000000000000" pitchFamily="2" charset="2"/>
              <a:buChar char="q"/>
              <a:defRPr/>
            </a:pPr>
            <a:r>
              <a:rPr lang="es-AR" altLang="es-PY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Proporciona una visión revolucionaria del progreso científico y del cambio conceptual.</a:t>
            </a: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endParaRPr lang="es-AR" altLang="es-PY" sz="105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buFont typeface="Wingdings" panose="05000000000000000000" pitchFamily="2" charset="2"/>
              <a:buChar char="q"/>
              <a:defRPr/>
            </a:pPr>
            <a:r>
              <a:rPr lang="es-AR" altLang="es-PY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Da prioridad a la historia de la ciencia.</a:t>
            </a: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endParaRPr lang="es-AR" altLang="es-PY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buFont typeface="Wingdings" panose="05000000000000000000" pitchFamily="2" charset="2"/>
              <a:buChar char="q"/>
              <a:defRPr/>
            </a:pPr>
            <a:r>
              <a:rPr lang="es-AR" altLang="es-PY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La historia de la ciencia permite entender a las teorías científicas como totalidades estructurales complejas llamadas paradigmas.</a:t>
            </a:r>
          </a:p>
          <a:p>
            <a:pPr marL="0" indent="0" algn="just" eaLnBrk="1" hangingPunct="1">
              <a:buFont typeface="Arial" panose="020B0604020202020204" pitchFamily="34" charset="0"/>
              <a:buNone/>
              <a:defRPr/>
            </a:pPr>
            <a:endParaRPr lang="es-AR" altLang="es-PY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buFont typeface="Wingdings" panose="05000000000000000000" pitchFamily="2" charset="2"/>
              <a:buChar char="q"/>
              <a:defRPr/>
            </a:pPr>
            <a:r>
              <a:rPr lang="es-AR" altLang="es-PY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Una ciencia se constituye como tal cuando se da entre los científicos un acuerdo fundamental.</a:t>
            </a:r>
          </a:p>
          <a:p>
            <a:pPr marL="0" indent="0" algn="just" eaLnBrk="1" hangingPunct="1">
              <a:buFont typeface="Arial" panose="020B0604020202020204" pitchFamily="34" charset="0"/>
              <a:buNone/>
              <a:defRPr/>
            </a:pPr>
            <a:endParaRPr lang="es-AR" altLang="es-PY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buFont typeface="Wingdings" panose="05000000000000000000" pitchFamily="2" charset="2"/>
              <a:buChar char="q"/>
              <a:defRPr/>
            </a:pPr>
            <a:r>
              <a:rPr lang="es-AR" altLang="es-PY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Este acuerdo se da cuando los investigadores aceptan un paradigma.</a:t>
            </a:r>
          </a:p>
        </p:txBody>
      </p:sp>
      <p:sp>
        <p:nvSpPr>
          <p:cNvPr id="60419" name="3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3028950" y="6356350"/>
            <a:ext cx="30861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fld id="{ACAD4429-6A7F-4BA9-8D84-C7EAEA761B29}" type="slidenum">
              <a:rPr lang="es-AR" altLang="es-PY" sz="1200" smtClean="0">
                <a:solidFill>
                  <a:srgbClr val="A79D99"/>
                </a:solidFill>
                <a:latin typeface="Arial" panose="020B0604020202020204" pitchFamily="34" charset="0"/>
              </a:rPr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</a:t>
            </a:fld>
            <a:endParaRPr lang="es-AR" altLang="es-PY" sz="1200" smtClean="0">
              <a:solidFill>
                <a:srgbClr val="A79D99"/>
              </a:solidFill>
              <a:latin typeface="Arial" panose="020B0604020202020204" pitchFamily="34" charset="0"/>
            </a:endParaRPr>
          </a:p>
        </p:txBody>
      </p:sp>
      <p:sp>
        <p:nvSpPr>
          <p:cNvPr id="60420" name="4 Rectángulo"/>
          <p:cNvSpPr>
            <a:spLocks noChangeArrowheads="1"/>
          </p:cNvSpPr>
          <p:nvPr/>
        </p:nvSpPr>
        <p:spPr bwMode="auto">
          <a:xfrm>
            <a:off x="1619250" y="6519863"/>
            <a:ext cx="63563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800"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AR" altLang="es-PY" sz="800"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2" name="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32385" y="6275338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74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2643174" y="214290"/>
            <a:ext cx="3357586" cy="500066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600" b="1" dirty="0">
                <a:solidFill>
                  <a:srgbClr val="FFFFFF"/>
                </a:solidFill>
              </a:rPr>
              <a:t>PARADIGMA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>
          <a:xfrm>
            <a:off x="2500298" y="1000108"/>
            <a:ext cx="3543296" cy="642943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  <a:miter lim="800000"/>
            <a:headEnd/>
            <a:tailEnd/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AR" b="1" dirty="0" smtClean="0"/>
              <a:t>Base de la ciencia</a:t>
            </a:r>
            <a:endParaRPr lang="es-AR" b="1" dirty="0"/>
          </a:p>
        </p:txBody>
      </p:sp>
      <p:sp>
        <p:nvSpPr>
          <p:cNvPr id="61448" name="13 Marcador de número de diapositiva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»"/>
              <a:defRPr sz="2800">
                <a:solidFill>
                  <a:schemeClr val="tx2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˃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Calibri" panose="020F0502020204030204" pitchFamily="34" charset="0"/>
              <a:buChar char="+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7ABA91E-F061-4F48-917B-B1A907C6DE69}" type="slidenum">
              <a:rPr lang="es-AR" altLang="es-PY" sz="1200" smtClean="0">
                <a:solidFill>
                  <a:srgbClr val="A79D9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es-AR" altLang="es-PY" sz="1200" smtClean="0">
              <a:solidFill>
                <a:srgbClr val="A79D99"/>
              </a:solidFill>
              <a:latin typeface="Arial" panose="020B0604020202020204" pitchFamily="34" charset="0"/>
            </a:endParaRPr>
          </a:p>
        </p:txBody>
      </p:sp>
      <p:sp>
        <p:nvSpPr>
          <p:cNvPr id="6" name="4 Marcador de contenido"/>
          <p:cNvSpPr txBox="1">
            <a:spLocks/>
          </p:cNvSpPr>
          <p:nvPr/>
        </p:nvSpPr>
        <p:spPr>
          <a:xfrm>
            <a:off x="3059832" y="1928802"/>
            <a:ext cx="2369424" cy="642943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25400" cap="flat" cmpd="sng" algn="ctr">
            <a:noFill/>
            <a:prstDash val="solid"/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AR" sz="2800" b="1" dirty="0">
                <a:solidFill>
                  <a:srgbClr val="FFFFFF"/>
                </a:solidFill>
              </a:rPr>
              <a:t>Comprende </a:t>
            </a:r>
          </a:p>
        </p:txBody>
      </p:sp>
      <p:sp>
        <p:nvSpPr>
          <p:cNvPr id="15" name="14 Llamada ovalada"/>
          <p:cNvSpPr/>
          <p:nvPr/>
        </p:nvSpPr>
        <p:spPr>
          <a:xfrm>
            <a:off x="6228184" y="0"/>
            <a:ext cx="2915816" cy="2571744"/>
          </a:xfrm>
          <a:prstGeom prst="wedgeEllipseCallout">
            <a:avLst>
              <a:gd name="adj1" fmla="val -100984"/>
              <a:gd name="adj2" fmla="val 25155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FF9933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dirty="0">
                <a:solidFill>
                  <a:schemeClr val="tx2"/>
                </a:solidFill>
              </a:rPr>
              <a:t>Supuestos, teorías, leyes, métodos,  creencias, problemas, valoraciones</a:t>
            </a:r>
          </a:p>
        </p:txBody>
      </p:sp>
      <p:sp>
        <p:nvSpPr>
          <p:cNvPr id="16" name="4 Marcador de contenido"/>
          <p:cNvSpPr txBox="1">
            <a:spLocks/>
          </p:cNvSpPr>
          <p:nvPr/>
        </p:nvSpPr>
        <p:spPr>
          <a:xfrm>
            <a:off x="357158" y="2714620"/>
            <a:ext cx="8286808" cy="123514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25400" cap="flat" cmpd="sng" algn="ctr">
            <a:noFill/>
            <a:prstDash val="solid"/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AR" sz="2800" b="1" dirty="0">
                <a:solidFill>
                  <a:srgbClr val="FFFFFF"/>
                </a:solidFill>
              </a:rPr>
              <a:t>Logro consensualmente adoptado por una comunidad científica como guía sistemática para la realización de sus tareas.</a:t>
            </a:r>
          </a:p>
        </p:txBody>
      </p:sp>
      <p:sp>
        <p:nvSpPr>
          <p:cNvPr id="17" name="4 Marcador de contenido"/>
          <p:cNvSpPr txBox="1">
            <a:spLocks/>
          </p:cNvSpPr>
          <p:nvPr/>
        </p:nvSpPr>
        <p:spPr>
          <a:xfrm>
            <a:off x="291943" y="4171339"/>
            <a:ext cx="8572560" cy="100013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25400" cap="flat" cmpd="sng" algn="ctr">
            <a:noFill/>
            <a:prstDash val="solid"/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AR" sz="2800" b="1" dirty="0">
                <a:solidFill>
                  <a:srgbClr val="FFFFFF"/>
                </a:solidFill>
              </a:rPr>
              <a:t>Teoría general o ideas aprobadas y sostenidas por un grupo coherente de científicos.</a:t>
            </a:r>
          </a:p>
        </p:txBody>
      </p:sp>
      <p:sp>
        <p:nvSpPr>
          <p:cNvPr id="19" name="18 Pentágono"/>
          <p:cNvSpPr/>
          <p:nvPr/>
        </p:nvSpPr>
        <p:spPr>
          <a:xfrm rot="5400000">
            <a:off x="4107653" y="750075"/>
            <a:ext cx="357190" cy="285752"/>
          </a:xfrm>
          <a:prstGeom prst="homePlate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srgbClr val="FFFFFF"/>
              </a:solidFill>
            </a:endParaRPr>
          </a:p>
        </p:txBody>
      </p:sp>
      <p:sp>
        <p:nvSpPr>
          <p:cNvPr id="20" name="19 Pentágono"/>
          <p:cNvSpPr/>
          <p:nvPr/>
        </p:nvSpPr>
        <p:spPr>
          <a:xfrm rot="5400000">
            <a:off x="4107653" y="1678769"/>
            <a:ext cx="357190" cy="285752"/>
          </a:xfrm>
          <a:prstGeom prst="homePlate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srgbClr val="FFFFFF"/>
              </a:solidFill>
            </a:endParaRPr>
          </a:p>
        </p:txBody>
      </p:sp>
      <p:sp>
        <p:nvSpPr>
          <p:cNvPr id="21" name="20 Pentágono"/>
          <p:cNvSpPr/>
          <p:nvPr/>
        </p:nvSpPr>
        <p:spPr>
          <a:xfrm rot="5400000">
            <a:off x="4107653" y="2607463"/>
            <a:ext cx="357190" cy="285752"/>
          </a:xfrm>
          <a:prstGeom prst="homePlate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srgbClr val="FFFFFF"/>
              </a:solidFill>
            </a:endParaRPr>
          </a:p>
        </p:txBody>
      </p:sp>
      <p:sp>
        <p:nvSpPr>
          <p:cNvPr id="22" name="21 Pentágono"/>
          <p:cNvSpPr/>
          <p:nvPr/>
        </p:nvSpPr>
        <p:spPr>
          <a:xfrm rot="5400000">
            <a:off x="4093351" y="3985480"/>
            <a:ext cx="357190" cy="285752"/>
          </a:xfrm>
          <a:prstGeom prst="homePlate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srgbClr val="FFFFFF"/>
              </a:solidFill>
            </a:endParaRPr>
          </a:p>
        </p:txBody>
      </p:sp>
      <p:sp>
        <p:nvSpPr>
          <p:cNvPr id="23" name="4 Marcador de contenido"/>
          <p:cNvSpPr txBox="1">
            <a:spLocks/>
          </p:cNvSpPr>
          <p:nvPr/>
        </p:nvSpPr>
        <p:spPr>
          <a:xfrm>
            <a:off x="357158" y="5500702"/>
            <a:ext cx="8572560" cy="819137"/>
          </a:xfrm>
          <a:prstGeom prst="roundRect">
            <a:avLst/>
          </a:prstGeom>
          <a:solidFill>
            <a:srgbClr val="FFFF66"/>
          </a:solidFill>
          <a:ln w="25400" cap="flat" cmpd="sng" algn="ctr">
            <a:noFill/>
            <a:prstDash val="solid"/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149987" dist="250190" dir="8460000" algn="ctr">
              <a:srgbClr val="000000">
                <a:alpha val="28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2500" lnSpcReduction="20000"/>
          </a:bodyPr>
          <a:lstStyle/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AR" sz="2800" b="1" i="1" dirty="0">
                <a:solidFill>
                  <a:srgbClr val="002060"/>
                </a:solidFill>
              </a:rPr>
              <a:t>SIN PARADIGMA NO HAY ACUERDOS BÁSICOS, SIN ACUERDOS BÁSICOS NO HAY CIENCIA</a:t>
            </a:r>
          </a:p>
        </p:txBody>
      </p:sp>
      <p:sp>
        <p:nvSpPr>
          <p:cNvPr id="61474" name="4 Rectángulo"/>
          <p:cNvSpPr>
            <a:spLocks noChangeArrowheads="1"/>
          </p:cNvSpPr>
          <p:nvPr/>
        </p:nvSpPr>
        <p:spPr bwMode="auto">
          <a:xfrm>
            <a:off x="1619250" y="6519863"/>
            <a:ext cx="63563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»"/>
              <a:defRPr sz="2800">
                <a:solidFill>
                  <a:schemeClr val="tx2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˃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Calibri" panose="020F0502020204030204" pitchFamily="34" charset="0"/>
              <a:buChar char="+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800">
                <a:solidFill>
                  <a:schemeClr val="tx1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es-PY" sz="800">
                <a:solidFill>
                  <a:schemeClr val="tx1"/>
                </a:solidFill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2" name="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34400" y="6384131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17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noFill/>
          <a:ln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dirty="0" smtClean="0"/>
              <a:t>          </a:t>
            </a:r>
            <a:r>
              <a:rPr lang="es-AR" sz="3200" b="1" dirty="0" smtClean="0">
                <a:solidFill>
                  <a:schemeClr val="accent6"/>
                </a:solidFill>
              </a:rPr>
              <a:t>DESARROLLO DE LA CIENCIA SEGÚN KUHN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sz="2000" b="1" dirty="0" smtClean="0"/>
              <a:t>                                                                                                                                                              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2000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2000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2000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2000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2400" b="1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2000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sz="2000" dirty="0" smtClean="0"/>
              <a:t>                                                                    </a:t>
            </a:r>
            <a:endParaRPr lang="es-AR" sz="2400" b="1" dirty="0" smtClean="0"/>
          </a:p>
        </p:txBody>
      </p:sp>
      <p:sp>
        <p:nvSpPr>
          <p:cNvPr id="62469" name="30 Marcador de número de diapositiva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»"/>
              <a:defRPr sz="2800">
                <a:solidFill>
                  <a:schemeClr val="tx2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˃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Calibri" panose="020F0502020204030204" pitchFamily="34" charset="0"/>
              <a:buChar char="+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5A46DF-A0C0-49F2-9F23-BAF6E13E9901}" type="slidenum">
              <a:rPr lang="es-AR" altLang="es-PY" sz="1200" smtClean="0">
                <a:solidFill>
                  <a:srgbClr val="A79D9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s-AR" altLang="es-PY" sz="1200" smtClean="0">
              <a:solidFill>
                <a:srgbClr val="A79D99"/>
              </a:solidFill>
              <a:latin typeface="Arial" panose="020B0604020202020204" pitchFamily="34" charset="0"/>
            </a:endParaRPr>
          </a:p>
        </p:txBody>
      </p:sp>
      <p:sp>
        <p:nvSpPr>
          <p:cNvPr id="4" name="3 Rectángulo redondeado"/>
          <p:cNvSpPr/>
          <p:nvPr/>
        </p:nvSpPr>
        <p:spPr>
          <a:xfrm>
            <a:off x="9518" y="928670"/>
            <a:ext cx="2276466" cy="785818"/>
          </a:xfrm>
          <a:prstGeom prst="roundRect">
            <a:avLst/>
          </a:prstGeom>
          <a:solidFill>
            <a:srgbClr val="FFFF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>
                <a:solidFill>
                  <a:schemeClr val="tx1"/>
                </a:solidFill>
              </a:rPr>
              <a:t>PRESCIENCIA</a:t>
            </a:r>
          </a:p>
        </p:txBody>
      </p:sp>
      <p:sp>
        <p:nvSpPr>
          <p:cNvPr id="5" name="4 Rectángulo redondeado"/>
          <p:cNvSpPr/>
          <p:nvPr/>
        </p:nvSpPr>
        <p:spPr>
          <a:xfrm>
            <a:off x="2500298" y="928670"/>
            <a:ext cx="2357454" cy="785818"/>
          </a:xfrm>
          <a:prstGeom prst="roundRect">
            <a:avLst/>
          </a:prstGeom>
          <a:solidFill>
            <a:srgbClr val="FFFF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>
                <a:solidFill>
                  <a:srgbClr val="4D5B6B"/>
                </a:solidFill>
              </a:rPr>
              <a:t>CIENCIA NORMAL</a:t>
            </a:r>
          </a:p>
        </p:txBody>
      </p:sp>
      <p:sp>
        <p:nvSpPr>
          <p:cNvPr id="6" name="5 Rectángulo redondeado"/>
          <p:cNvSpPr/>
          <p:nvPr/>
        </p:nvSpPr>
        <p:spPr>
          <a:xfrm>
            <a:off x="5000628" y="928670"/>
            <a:ext cx="2286016" cy="785818"/>
          </a:xfrm>
          <a:prstGeom prst="roundRect">
            <a:avLst/>
          </a:prstGeom>
          <a:solidFill>
            <a:srgbClr val="FFFF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>
                <a:solidFill>
                  <a:srgbClr val="4D5B6B"/>
                </a:solidFill>
              </a:rPr>
              <a:t>ANOMALÍAS</a:t>
            </a:r>
          </a:p>
        </p:txBody>
      </p:sp>
      <p:sp>
        <p:nvSpPr>
          <p:cNvPr id="7" name="6 Rectángulo redondeado"/>
          <p:cNvSpPr/>
          <p:nvPr/>
        </p:nvSpPr>
        <p:spPr>
          <a:xfrm>
            <a:off x="7429520" y="928670"/>
            <a:ext cx="1571604" cy="785818"/>
          </a:xfrm>
          <a:prstGeom prst="roundRect">
            <a:avLst/>
          </a:prstGeom>
          <a:solidFill>
            <a:srgbClr val="FFFF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>
                <a:solidFill>
                  <a:srgbClr val="4D5B6B"/>
                </a:solidFill>
              </a:rPr>
              <a:t>CRISIS</a:t>
            </a:r>
          </a:p>
        </p:txBody>
      </p:sp>
      <p:sp>
        <p:nvSpPr>
          <p:cNvPr id="9" name="8 Flecha curvada hacia abajo"/>
          <p:cNvSpPr/>
          <p:nvPr/>
        </p:nvSpPr>
        <p:spPr>
          <a:xfrm>
            <a:off x="2000250" y="571500"/>
            <a:ext cx="1071563" cy="357188"/>
          </a:xfrm>
          <a:prstGeom prst="curvedDownArrow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63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srgbClr val="4D5B6B"/>
              </a:solidFill>
            </a:endParaRPr>
          </a:p>
        </p:txBody>
      </p:sp>
      <p:sp>
        <p:nvSpPr>
          <p:cNvPr id="15" name="14 Rectángulo redondeado"/>
          <p:cNvSpPr/>
          <p:nvPr/>
        </p:nvSpPr>
        <p:spPr>
          <a:xfrm>
            <a:off x="214281" y="3500438"/>
            <a:ext cx="2786093" cy="785818"/>
          </a:xfrm>
          <a:prstGeom prst="roundRect">
            <a:avLst/>
          </a:prstGeom>
          <a:solidFill>
            <a:srgbClr val="FFFF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>
                <a:solidFill>
                  <a:srgbClr val="4D5B6B"/>
                </a:solidFill>
              </a:rPr>
              <a:t>REVOLUCIONES CIENTÍFICAS</a:t>
            </a:r>
          </a:p>
        </p:txBody>
      </p:sp>
      <p:sp>
        <p:nvSpPr>
          <p:cNvPr id="17" name="16 Rectángulo redondeado"/>
          <p:cNvSpPr/>
          <p:nvPr/>
        </p:nvSpPr>
        <p:spPr>
          <a:xfrm>
            <a:off x="6212034" y="3571876"/>
            <a:ext cx="2646246" cy="785818"/>
          </a:xfrm>
          <a:prstGeom prst="roundRect">
            <a:avLst/>
          </a:prstGeom>
          <a:gradFill>
            <a:gsLst>
              <a:gs pos="26550">
                <a:srgbClr val="C00000"/>
              </a:gs>
              <a:gs pos="0">
                <a:srgbClr val="C00000"/>
              </a:gs>
              <a:gs pos="45000">
                <a:schemeClr val="tx2"/>
              </a:gs>
              <a:gs pos="70000">
                <a:srgbClr val="C00000"/>
              </a:gs>
              <a:gs pos="100000">
                <a:srgbClr val="C00000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>
                <a:solidFill>
                  <a:schemeClr val="bg1"/>
                </a:solidFill>
              </a:rPr>
              <a:t>NUEVA CIENCIA NORMAL</a:t>
            </a:r>
          </a:p>
        </p:txBody>
      </p:sp>
      <p:sp>
        <p:nvSpPr>
          <p:cNvPr id="18" name="17 Elipse"/>
          <p:cNvSpPr/>
          <p:nvPr/>
        </p:nvSpPr>
        <p:spPr>
          <a:xfrm>
            <a:off x="3283044" y="3143244"/>
            <a:ext cx="2928990" cy="928694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>
                <a:solidFill>
                  <a:schemeClr val="tx1"/>
                </a:solidFill>
              </a:rPr>
              <a:t>PARADIGMA </a:t>
            </a:r>
          </a:p>
        </p:txBody>
      </p:sp>
      <p:sp>
        <p:nvSpPr>
          <p:cNvPr id="19" name="18 Elipse"/>
          <p:cNvSpPr/>
          <p:nvPr/>
        </p:nvSpPr>
        <p:spPr>
          <a:xfrm>
            <a:off x="9518" y="4786322"/>
            <a:ext cx="2914656" cy="1357322"/>
          </a:xfrm>
          <a:prstGeom prst="ellipse">
            <a:avLst/>
          </a:prstGeom>
          <a:gradFill>
            <a:gsLst>
              <a:gs pos="0">
                <a:srgbClr val="C000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>
                <a:solidFill>
                  <a:schemeClr val="bg1"/>
                </a:solidFill>
              </a:rPr>
              <a:t>NUEVO PARADIGMA</a:t>
            </a:r>
          </a:p>
        </p:txBody>
      </p:sp>
      <p:cxnSp>
        <p:nvCxnSpPr>
          <p:cNvPr id="36" name="35 Conector recto"/>
          <p:cNvCxnSpPr/>
          <p:nvPr/>
        </p:nvCxnSpPr>
        <p:spPr>
          <a:xfrm rot="5400000">
            <a:off x="6929454" y="5286388"/>
            <a:ext cx="1571636" cy="1588"/>
          </a:xfrm>
          <a:prstGeom prst="line">
            <a:avLst/>
          </a:prstGeom>
          <a:ln w="130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29 Rectángulo redondeado"/>
          <p:cNvSpPr/>
          <p:nvPr/>
        </p:nvSpPr>
        <p:spPr>
          <a:xfrm>
            <a:off x="282174" y="2280707"/>
            <a:ext cx="1669251" cy="68394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>
                <a:solidFill>
                  <a:srgbClr val="C00000"/>
                </a:solidFill>
              </a:rPr>
              <a:t>Debate científico</a:t>
            </a:r>
          </a:p>
        </p:txBody>
      </p:sp>
      <p:sp>
        <p:nvSpPr>
          <p:cNvPr id="32" name="31 Rectángulo redondeado"/>
          <p:cNvSpPr/>
          <p:nvPr/>
        </p:nvSpPr>
        <p:spPr>
          <a:xfrm>
            <a:off x="4912093" y="2234939"/>
            <a:ext cx="2334844" cy="7269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>
                <a:solidFill>
                  <a:srgbClr val="C00000"/>
                </a:solidFill>
              </a:rPr>
              <a:t>Problemas graves</a:t>
            </a:r>
          </a:p>
        </p:txBody>
      </p:sp>
      <p:sp>
        <p:nvSpPr>
          <p:cNvPr id="33" name="32 Rectángulo redondeado"/>
          <p:cNvSpPr/>
          <p:nvPr/>
        </p:nvSpPr>
        <p:spPr>
          <a:xfrm>
            <a:off x="2294793" y="2214544"/>
            <a:ext cx="2428924" cy="69664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>
                <a:solidFill>
                  <a:srgbClr val="C00000"/>
                </a:solidFill>
              </a:rPr>
              <a:t>Resolución de problemas</a:t>
            </a:r>
          </a:p>
        </p:txBody>
      </p:sp>
      <p:sp>
        <p:nvSpPr>
          <p:cNvPr id="34" name="33 Rectángulo redondeado"/>
          <p:cNvSpPr/>
          <p:nvPr/>
        </p:nvSpPr>
        <p:spPr>
          <a:xfrm>
            <a:off x="7358050" y="2357430"/>
            <a:ext cx="1785950" cy="57150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b="1" dirty="0">
                <a:solidFill>
                  <a:srgbClr val="C00000"/>
                </a:solidFill>
              </a:rPr>
              <a:t>Inseguridad profesional</a:t>
            </a:r>
          </a:p>
        </p:txBody>
      </p:sp>
      <p:sp>
        <p:nvSpPr>
          <p:cNvPr id="37" name="36 Flecha curvada hacia abajo"/>
          <p:cNvSpPr/>
          <p:nvPr/>
        </p:nvSpPr>
        <p:spPr>
          <a:xfrm>
            <a:off x="4581525" y="652463"/>
            <a:ext cx="1071563" cy="357187"/>
          </a:xfrm>
          <a:prstGeom prst="curvedDownArrow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63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srgbClr val="4D5B6B"/>
              </a:solidFill>
            </a:endParaRPr>
          </a:p>
        </p:txBody>
      </p:sp>
      <p:sp>
        <p:nvSpPr>
          <p:cNvPr id="40" name="39 Flecha abajo"/>
          <p:cNvSpPr/>
          <p:nvPr/>
        </p:nvSpPr>
        <p:spPr>
          <a:xfrm>
            <a:off x="6000760" y="1672477"/>
            <a:ext cx="285752" cy="571504"/>
          </a:xfrm>
          <a:prstGeom prst="downArrow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srgbClr val="FFFFFF"/>
              </a:solidFill>
            </a:endParaRPr>
          </a:p>
        </p:txBody>
      </p:sp>
      <p:sp>
        <p:nvSpPr>
          <p:cNvPr id="41" name="40 Flecha abajo"/>
          <p:cNvSpPr/>
          <p:nvPr/>
        </p:nvSpPr>
        <p:spPr>
          <a:xfrm>
            <a:off x="1071538" y="1714488"/>
            <a:ext cx="285752" cy="571504"/>
          </a:xfrm>
          <a:prstGeom prst="downArrow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srgbClr val="FFFFFF"/>
              </a:solidFill>
            </a:endParaRPr>
          </a:p>
        </p:txBody>
      </p:sp>
      <p:sp>
        <p:nvSpPr>
          <p:cNvPr id="43" name="42 Flecha abajo"/>
          <p:cNvSpPr/>
          <p:nvPr/>
        </p:nvSpPr>
        <p:spPr>
          <a:xfrm>
            <a:off x="8072446" y="1654206"/>
            <a:ext cx="285752" cy="571504"/>
          </a:xfrm>
          <a:prstGeom prst="downArrow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srgbClr val="FFFFFF"/>
              </a:solidFill>
            </a:endParaRPr>
          </a:p>
        </p:txBody>
      </p:sp>
      <p:sp>
        <p:nvSpPr>
          <p:cNvPr id="44" name="43 Flecha abajo"/>
          <p:cNvSpPr/>
          <p:nvPr/>
        </p:nvSpPr>
        <p:spPr>
          <a:xfrm>
            <a:off x="1338180" y="4322203"/>
            <a:ext cx="285752" cy="571504"/>
          </a:xfrm>
          <a:prstGeom prst="downArrow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srgbClr val="FFFFFF"/>
              </a:solidFill>
            </a:endParaRPr>
          </a:p>
        </p:txBody>
      </p:sp>
      <p:sp>
        <p:nvSpPr>
          <p:cNvPr id="45" name="44 Flecha curvada hacia abajo"/>
          <p:cNvSpPr/>
          <p:nvPr/>
        </p:nvSpPr>
        <p:spPr>
          <a:xfrm>
            <a:off x="8501063" y="500063"/>
            <a:ext cx="642937" cy="357187"/>
          </a:xfrm>
          <a:prstGeom prst="curvedDownArrow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63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srgbClr val="4D5B6B"/>
              </a:solidFill>
            </a:endParaRPr>
          </a:p>
        </p:txBody>
      </p:sp>
      <p:sp>
        <p:nvSpPr>
          <p:cNvPr id="48" name="47 Flecha curvada hacia abajo"/>
          <p:cNvSpPr/>
          <p:nvPr/>
        </p:nvSpPr>
        <p:spPr>
          <a:xfrm>
            <a:off x="6786563" y="500063"/>
            <a:ext cx="1071562" cy="357187"/>
          </a:xfrm>
          <a:prstGeom prst="curvedDownArrow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63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srgbClr val="4D5B6B"/>
              </a:solidFill>
            </a:endParaRPr>
          </a:p>
        </p:txBody>
      </p:sp>
      <p:sp>
        <p:nvSpPr>
          <p:cNvPr id="50" name="49 Flecha doblada"/>
          <p:cNvSpPr/>
          <p:nvPr/>
        </p:nvSpPr>
        <p:spPr>
          <a:xfrm flipV="1">
            <a:off x="3000375" y="2857500"/>
            <a:ext cx="500063" cy="571500"/>
          </a:xfrm>
          <a:prstGeom prst="bentArrow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srgbClr val="4D5B6B"/>
              </a:solidFill>
            </a:endParaRPr>
          </a:p>
        </p:txBody>
      </p:sp>
      <p:sp>
        <p:nvSpPr>
          <p:cNvPr id="51" name="50 Flecha izquierda y arriba"/>
          <p:cNvSpPr/>
          <p:nvPr/>
        </p:nvSpPr>
        <p:spPr>
          <a:xfrm>
            <a:off x="2714625" y="4000500"/>
            <a:ext cx="2071688" cy="1500188"/>
          </a:xfrm>
          <a:prstGeom prst="leftUpArrow">
            <a:avLst>
              <a:gd name="adj1" fmla="val 10403"/>
              <a:gd name="adj2" fmla="val 25000"/>
              <a:gd name="adj3" fmla="val 25000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52" name="51 Flecha curvada hacia abajo"/>
          <p:cNvSpPr/>
          <p:nvPr/>
        </p:nvSpPr>
        <p:spPr>
          <a:xfrm>
            <a:off x="0" y="3214688"/>
            <a:ext cx="642938" cy="357187"/>
          </a:xfrm>
          <a:prstGeom prst="curvedDownArrow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63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srgbClr val="4D5B6B"/>
              </a:solidFill>
            </a:endParaRPr>
          </a:p>
        </p:txBody>
      </p:sp>
      <p:sp>
        <p:nvSpPr>
          <p:cNvPr id="53" name="52 Flecha izquierda y arriba"/>
          <p:cNvSpPr/>
          <p:nvPr/>
        </p:nvSpPr>
        <p:spPr>
          <a:xfrm>
            <a:off x="2557463" y="4530725"/>
            <a:ext cx="5524500" cy="1714500"/>
          </a:xfrm>
          <a:prstGeom prst="leftUpArrow">
            <a:avLst>
              <a:gd name="adj1" fmla="val 10403"/>
              <a:gd name="adj2" fmla="val 28997"/>
              <a:gd name="adj3" fmla="val 25000"/>
            </a:avLst>
          </a:prstGeom>
          <a:gradFill>
            <a:gsLst>
              <a:gs pos="0">
                <a:srgbClr val="FFF200"/>
              </a:gs>
              <a:gs pos="45000">
                <a:srgbClr val="FFFF00"/>
              </a:gs>
              <a:gs pos="70000">
                <a:srgbClr val="FFC000"/>
              </a:gs>
              <a:gs pos="100000">
                <a:srgbClr val="4D0808"/>
              </a:gs>
            </a:gsLst>
            <a:lin ang="5400000" scaled="0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35" name="34 Rectángulo redondeado"/>
          <p:cNvSpPr/>
          <p:nvPr/>
        </p:nvSpPr>
        <p:spPr>
          <a:xfrm>
            <a:off x="2461671" y="4434621"/>
            <a:ext cx="4286265" cy="459086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>
                <a:solidFill>
                  <a:srgbClr val="4D5B6B"/>
                </a:solidFill>
              </a:rPr>
              <a:t>Inconmensurables entre si</a:t>
            </a:r>
          </a:p>
        </p:txBody>
      </p:sp>
      <p:sp>
        <p:nvSpPr>
          <p:cNvPr id="12" name="11 Flecha abajo"/>
          <p:cNvSpPr/>
          <p:nvPr/>
        </p:nvSpPr>
        <p:spPr>
          <a:xfrm>
            <a:off x="3500430" y="1714488"/>
            <a:ext cx="285752" cy="571504"/>
          </a:xfrm>
          <a:prstGeom prst="downArrow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srgbClr val="FFFFFF"/>
              </a:solidFill>
            </a:endParaRPr>
          </a:p>
        </p:txBody>
      </p:sp>
      <p:sp>
        <p:nvSpPr>
          <p:cNvPr id="62533" name="4 Rectángulo"/>
          <p:cNvSpPr>
            <a:spLocks noChangeArrowheads="1"/>
          </p:cNvSpPr>
          <p:nvPr/>
        </p:nvSpPr>
        <p:spPr bwMode="auto">
          <a:xfrm>
            <a:off x="1619250" y="6519863"/>
            <a:ext cx="63563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»"/>
              <a:defRPr sz="2800">
                <a:solidFill>
                  <a:schemeClr val="tx2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˃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Calibri" panose="020F0502020204030204" pitchFamily="34" charset="0"/>
              <a:buChar char="+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800">
                <a:solidFill>
                  <a:schemeClr val="tx1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es-PY" sz="800">
                <a:solidFill>
                  <a:schemeClr val="tx1"/>
                </a:solidFill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2" name="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35223" y="6234965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291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>
          <a:xfrm>
            <a:off x="478262" y="23076"/>
            <a:ext cx="8229600" cy="6540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AR" sz="3200" b="0" i="1" u="sng" dirty="0" smtClean="0">
                <a:solidFill>
                  <a:schemeClr val="tx1"/>
                </a:solidFill>
                <a:effectLst/>
                <a:latin typeface="Arial Rounded MT Bold" panose="020F0704030504030204" pitchFamily="34" charset="0"/>
              </a:rPr>
              <a:t>INCONMENSURABILIDAD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1488" y="750888"/>
            <a:ext cx="8229600" cy="5927725"/>
          </a:xfrm>
        </p:spPr>
        <p:txBody>
          <a:bodyPr/>
          <a:lstStyle/>
          <a:p>
            <a:pPr algn="just" eaLnBrk="1" hangingPunct="1">
              <a:buFont typeface="Wingdings" panose="05000000000000000000" pitchFamily="2" charset="2"/>
              <a:buChar char="v"/>
            </a:pPr>
            <a:r>
              <a:rPr lang="es-AR" altLang="es-PY" sz="3000" smtClean="0"/>
              <a:t>No se pueden establecer comparaciones ni valoraciones entre paradigmas.</a:t>
            </a:r>
          </a:p>
          <a:p>
            <a:pPr algn="just" eaLnBrk="1" hangingPunct="1">
              <a:buFont typeface="Wingdings" panose="05000000000000000000" pitchFamily="2" charset="2"/>
              <a:buChar char="v"/>
            </a:pPr>
            <a:r>
              <a:rPr lang="es-AR" altLang="es-PY" sz="3000" smtClean="0"/>
              <a:t>Son distintas visiones del mundo.</a:t>
            </a:r>
          </a:p>
          <a:p>
            <a:pPr algn="just" eaLnBrk="1" hangingPunct="1">
              <a:buFont typeface="Wingdings" panose="05000000000000000000" pitchFamily="2" charset="2"/>
              <a:buChar char="v"/>
            </a:pPr>
            <a:r>
              <a:rPr lang="es-AR" altLang="es-PY" sz="3000" smtClean="0"/>
              <a:t>No son incompatibles, simplemente diferentes.</a:t>
            </a:r>
          </a:p>
          <a:p>
            <a:pPr algn="just" eaLnBrk="1" hangingPunct="1">
              <a:buFont typeface="Wingdings" panose="05000000000000000000" pitchFamily="2" charset="2"/>
              <a:buChar char="v"/>
            </a:pPr>
            <a:r>
              <a:rPr lang="es-AR" altLang="es-PY" sz="3000" smtClean="0"/>
              <a:t>No hay un lenguaje común al que ambas teorías puedan ser traducidas.</a:t>
            </a:r>
          </a:p>
          <a:p>
            <a:pPr algn="just" eaLnBrk="1" hangingPunct="1">
              <a:buFont typeface="Wingdings" panose="05000000000000000000" pitchFamily="2" charset="2"/>
              <a:buChar char="v"/>
            </a:pPr>
            <a:endParaRPr lang="es-AR" altLang="es-PY" smtClean="0"/>
          </a:p>
          <a:p>
            <a:pPr algn="just" eaLnBrk="1" hangingPunct="1">
              <a:buFont typeface="Arial" panose="020B0604020202020204" pitchFamily="34" charset="0"/>
              <a:buNone/>
            </a:pPr>
            <a:endParaRPr lang="es-AR" altLang="es-PY" sz="800" smtClean="0"/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s-AR" altLang="es-PY" smtClean="0"/>
              <a:t>                                          </a:t>
            </a:r>
            <a:r>
              <a:rPr lang="es-AR" altLang="es-PY" sz="3200" smtClean="0"/>
              <a:t>se      debe   a </a:t>
            </a:r>
          </a:p>
        </p:txBody>
      </p:sp>
      <p:sp>
        <p:nvSpPr>
          <p:cNvPr id="64516" name="11 Marcador de número de diapositiva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»"/>
              <a:defRPr sz="2800">
                <a:solidFill>
                  <a:schemeClr val="tx2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˃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Calibri" panose="020F0502020204030204" pitchFamily="34" charset="0"/>
              <a:buChar char="+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7B90F0E-38AD-4350-8DAB-C44612F56881}" type="slidenum">
              <a:rPr lang="es-AR" altLang="es-PY" sz="1200" smtClean="0">
                <a:solidFill>
                  <a:srgbClr val="A79D9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es-AR" altLang="es-PY" sz="1200" smtClean="0">
              <a:solidFill>
                <a:srgbClr val="A79D99"/>
              </a:solidFill>
              <a:latin typeface="Arial" panose="020B0604020202020204" pitchFamily="34" charset="0"/>
            </a:endParaRPr>
          </a:p>
        </p:txBody>
      </p:sp>
      <p:sp>
        <p:nvSpPr>
          <p:cNvPr id="4" name="3 Rectángulo redondeado"/>
          <p:cNvSpPr/>
          <p:nvPr/>
        </p:nvSpPr>
        <p:spPr>
          <a:xfrm>
            <a:off x="2167427" y="3857628"/>
            <a:ext cx="4809146" cy="71438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dirty="0">
                <a:solidFill>
                  <a:srgbClr val="FFFFFF"/>
                </a:solidFill>
              </a:rPr>
              <a:t> </a:t>
            </a:r>
            <a:r>
              <a:rPr lang="es-AR" sz="3200" b="1" i="1" dirty="0">
                <a:solidFill>
                  <a:srgbClr val="4D5B6B"/>
                </a:solidFill>
              </a:rPr>
              <a:t>CAMBIO DE PARADIGMA</a:t>
            </a:r>
          </a:p>
        </p:txBody>
      </p:sp>
      <p:sp>
        <p:nvSpPr>
          <p:cNvPr id="5" name="4 Rectángulo redondeado"/>
          <p:cNvSpPr/>
          <p:nvPr/>
        </p:nvSpPr>
        <p:spPr>
          <a:xfrm>
            <a:off x="3357554" y="5143512"/>
            <a:ext cx="2214578" cy="571504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b="1" i="1" dirty="0">
                <a:solidFill>
                  <a:srgbClr val="4D5B6B"/>
                </a:solidFill>
              </a:rPr>
              <a:t>FACTORES</a:t>
            </a:r>
          </a:p>
        </p:txBody>
      </p:sp>
      <p:sp>
        <p:nvSpPr>
          <p:cNvPr id="6" name="5 Rectángulo redondeado"/>
          <p:cNvSpPr/>
          <p:nvPr/>
        </p:nvSpPr>
        <p:spPr>
          <a:xfrm>
            <a:off x="857224" y="5929330"/>
            <a:ext cx="2214578" cy="571504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b="1" i="1" dirty="0">
                <a:solidFill>
                  <a:srgbClr val="4D5B6B"/>
                </a:solidFill>
              </a:rPr>
              <a:t>LÓGICOS</a:t>
            </a:r>
          </a:p>
        </p:txBody>
      </p:sp>
      <p:sp>
        <p:nvSpPr>
          <p:cNvPr id="7" name="6 Rectángulo redondeado"/>
          <p:cNvSpPr/>
          <p:nvPr/>
        </p:nvSpPr>
        <p:spPr>
          <a:xfrm>
            <a:off x="5686403" y="5835943"/>
            <a:ext cx="2846037" cy="571504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b="1" i="1" dirty="0">
                <a:solidFill>
                  <a:srgbClr val="4D5B6B"/>
                </a:solidFill>
              </a:rPr>
              <a:t>EXTRALÓGICOS</a:t>
            </a:r>
          </a:p>
        </p:txBody>
      </p:sp>
      <p:sp>
        <p:nvSpPr>
          <p:cNvPr id="8" name="7 Flecha doblada hacia arriba"/>
          <p:cNvSpPr/>
          <p:nvPr/>
        </p:nvSpPr>
        <p:spPr>
          <a:xfrm rot="5400000">
            <a:off x="4956806" y="5495924"/>
            <a:ext cx="551985" cy="1084327"/>
          </a:xfrm>
          <a:prstGeom prst="bentUpArrow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srgbClr val="FFFFFF"/>
              </a:solidFill>
            </a:endParaRPr>
          </a:p>
        </p:txBody>
      </p:sp>
      <p:sp>
        <p:nvSpPr>
          <p:cNvPr id="9" name="8 Flecha doblada hacia arriba"/>
          <p:cNvSpPr/>
          <p:nvPr/>
        </p:nvSpPr>
        <p:spPr>
          <a:xfrm rot="5400000" flipV="1">
            <a:off x="3367313" y="5490943"/>
            <a:ext cx="551985" cy="1143008"/>
          </a:xfrm>
          <a:prstGeom prst="bentUpArrow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srgbClr val="FFFFFF"/>
              </a:solidFill>
            </a:endParaRPr>
          </a:p>
        </p:txBody>
      </p:sp>
      <p:sp>
        <p:nvSpPr>
          <p:cNvPr id="10" name="9 Flecha a la derecha con muesca"/>
          <p:cNvSpPr/>
          <p:nvPr/>
        </p:nvSpPr>
        <p:spPr>
          <a:xfrm rot="5400000">
            <a:off x="4286248" y="4643446"/>
            <a:ext cx="500066" cy="357190"/>
          </a:xfrm>
          <a:prstGeom prst="notchedRightArrow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srgbClr val="FFFFFF"/>
              </a:solidFill>
            </a:endParaRPr>
          </a:p>
        </p:txBody>
      </p:sp>
      <p:sp>
        <p:nvSpPr>
          <p:cNvPr id="64538" name="4 Rectángulo"/>
          <p:cNvSpPr>
            <a:spLocks noChangeArrowheads="1"/>
          </p:cNvSpPr>
          <p:nvPr/>
        </p:nvSpPr>
        <p:spPr bwMode="auto">
          <a:xfrm>
            <a:off x="1619250" y="6519863"/>
            <a:ext cx="63563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»"/>
              <a:defRPr sz="2800">
                <a:solidFill>
                  <a:schemeClr val="tx2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˃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Calibri" panose="020F0502020204030204" pitchFamily="34" charset="0"/>
              <a:buChar char="+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800">
                <a:solidFill>
                  <a:schemeClr val="tx1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es-PY" sz="800">
                <a:solidFill>
                  <a:schemeClr val="tx1"/>
                </a:solidFill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2" name="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294547" y="6275338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260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14313" y="142875"/>
            <a:ext cx="8715375" cy="6500813"/>
          </a:xfrm>
        </p:spPr>
        <p:txBody>
          <a:bodyPr rtlCol="0"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sz="3200" b="1" u="sng" dirty="0" smtClean="0"/>
              <a:t>CONCLUSIÓN : </a:t>
            </a:r>
            <a:endParaRPr lang="es-AR" sz="3200" dirty="0" smtClean="0"/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b="1" dirty="0" smtClean="0"/>
              <a:t> </a:t>
            </a:r>
            <a:endParaRPr lang="es-AR" dirty="0" smtClean="0"/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s-AR" sz="3200" dirty="0" smtClean="0"/>
              <a:t>Kuhn se ubica en una concepción </a:t>
            </a:r>
            <a:r>
              <a:rPr lang="es-AR" sz="3200" b="1" i="1" dirty="0" smtClean="0"/>
              <a:t>relativista</a:t>
            </a:r>
            <a:r>
              <a:rPr lang="es-AR" sz="3200" dirty="0" smtClean="0"/>
              <a:t>: no hay un único criterio de cientificidad para proceder.</a:t>
            </a:r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s-AR" sz="3200" dirty="0" smtClean="0"/>
              <a:t>Concepción </a:t>
            </a:r>
            <a:r>
              <a:rPr lang="es-AR" sz="3200" b="1" dirty="0" smtClean="0"/>
              <a:t>s</a:t>
            </a:r>
            <a:r>
              <a:rPr lang="es-AR" sz="3200" b="1" i="1" dirty="0" smtClean="0"/>
              <a:t>ociológica</a:t>
            </a:r>
            <a:r>
              <a:rPr lang="es-AR" sz="3200" dirty="0" smtClean="0"/>
              <a:t>: la ciencia evolucionan mediante un proceso “natural” en el cual las decisiones están basadas en razones sociales.</a:t>
            </a:r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s-AR" sz="3200" dirty="0" smtClean="0"/>
              <a:t>Concepción </a:t>
            </a:r>
            <a:r>
              <a:rPr lang="es-AR" sz="3200" b="1" i="1" dirty="0" smtClean="0"/>
              <a:t>histórica</a:t>
            </a:r>
            <a:r>
              <a:rPr lang="es-AR" sz="3200" b="1" dirty="0" smtClean="0"/>
              <a:t>, </a:t>
            </a:r>
            <a:r>
              <a:rPr lang="es-AR" sz="3200" dirty="0" smtClean="0"/>
              <a:t>pues funda su tesis en la realidad histórica y en el comportamiento de los científicos.</a:t>
            </a:r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s-AR" sz="3200" dirty="0" smtClean="0"/>
              <a:t>El criterio de cientificidad surge de la propia comunidad  en el transcurrir de la actividad científica </a:t>
            </a:r>
            <a:r>
              <a:rPr lang="es-AR" sz="3200" i="1" dirty="0" smtClean="0"/>
              <a:t>normal.</a:t>
            </a:r>
            <a:endParaRPr lang="es-AR" sz="3200" dirty="0" smtClean="0"/>
          </a:p>
        </p:txBody>
      </p:sp>
      <p:sp>
        <p:nvSpPr>
          <p:cNvPr id="65539" name="4 Marcador de número de diapositiva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»"/>
              <a:defRPr sz="2800">
                <a:solidFill>
                  <a:schemeClr val="tx2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˃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Calibri" panose="020F0502020204030204" pitchFamily="34" charset="0"/>
              <a:buChar char="+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5FA6E79-9B30-4D01-956E-F2FDD281B042}" type="slidenum">
              <a:rPr lang="es-AR" altLang="es-PY" sz="1200" smtClean="0">
                <a:solidFill>
                  <a:srgbClr val="A79D9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s-AR" altLang="es-PY" sz="1200" smtClean="0">
              <a:solidFill>
                <a:srgbClr val="A79D99"/>
              </a:solidFill>
              <a:latin typeface="Arial" panose="020B0604020202020204" pitchFamily="34" charset="0"/>
            </a:endParaRPr>
          </a:p>
        </p:txBody>
      </p:sp>
      <p:sp>
        <p:nvSpPr>
          <p:cNvPr id="65540" name="4 Rectángulo"/>
          <p:cNvSpPr>
            <a:spLocks noChangeArrowheads="1"/>
          </p:cNvSpPr>
          <p:nvPr/>
        </p:nvSpPr>
        <p:spPr bwMode="auto">
          <a:xfrm>
            <a:off x="1619250" y="6519863"/>
            <a:ext cx="63563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»"/>
              <a:defRPr sz="2800">
                <a:solidFill>
                  <a:schemeClr val="tx2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˃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Calibri" panose="020F0502020204030204" pitchFamily="34" charset="0"/>
              <a:buChar char="+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800">
                <a:solidFill>
                  <a:schemeClr val="tx1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es-PY" sz="800">
                <a:solidFill>
                  <a:schemeClr val="tx1"/>
                </a:solidFill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2" name="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267700" y="6215063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23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2 Marcador de contenido"/>
          <p:cNvSpPr>
            <a:spLocks noGrp="1"/>
          </p:cNvSpPr>
          <p:nvPr>
            <p:ph idx="1"/>
          </p:nvPr>
        </p:nvSpPr>
        <p:spPr>
          <a:xfrm>
            <a:off x="214313" y="142875"/>
            <a:ext cx="8715375" cy="6500813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s-AR" altLang="en-US" sz="3200" b="1" u="sng" smtClean="0"/>
              <a:t>CONCLUSIÓN : </a:t>
            </a:r>
            <a:endParaRPr lang="es-AR" altLang="en-US" sz="3200" smtClean="0"/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s-AR" altLang="en-US" sz="3200" b="1" smtClean="0"/>
              <a:t> </a:t>
            </a:r>
            <a:endParaRPr lang="es-AR" altLang="en-US" sz="3200" smtClean="0"/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es-AR" altLang="en-US" sz="3200" smtClean="0"/>
              <a:t>Las normas surgen del marco cultural e histórico de la comunidad científica.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es-AR" altLang="en-US" sz="3200" smtClean="0"/>
              <a:t>Asegura el progreso dentro del paradigma vigente.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r>
              <a:rPr lang="es-AR" altLang="en-US" sz="3200" smtClean="0"/>
              <a:t>Vence la teoría que tiene mayor poder de convicción ante la comunidad científica</a:t>
            </a:r>
          </a:p>
        </p:txBody>
      </p:sp>
      <p:sp>
        <p:nvSpPr>
          <p:cNvPr id="66563" name="4 Marcador de número de diapositiva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»"/>
              <a:defRPr sz="2800">
                <a:solidFill>
                  <a:schemeClr val="tx2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˃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Calibri" panose="020F0502020204030204" pitchFamily="34" charset="0"/>
              <a:buChar char="+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6928600-0E22-4416-B403-89942282298C}" type="slidenum">
              <a:rPr lang="es-AR" altLang="es-PY" sz="1200" smtClean="0">
                <a:solidFill>
                  <a:srgbClr val="A79D9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s-AR" altLang="es-PY" sz="1200" smtClean="0">
              <a:solidFill>
                <a:srgbClr val="A79D99"/>
              </a:solidFill>
              <a:latin typeface="Arial" panose="020B0604020202020204" pitchFamily="34" charset="0"/>
            </a:endParaRPr>
          </a:p>
        </p:txBody>
      </p:sp>
      <p:sp>
        <p:nvSpPr>
          <p:cNvPr id="66564" name="4 Rectángulo"/>
          <p:cNvSpPr>
            <a:spLocks noChangeArrowheads="1"/>
          </p:cNvSpPr>
          <p:nvPr/>
        </p:nvSpPr>
        <p:spPr bwMode="auto">
          <a:xfrm>
            <a:off x="1619250" y="6519863"/>
            <a:ext cx="63563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»"/>
              <a:defRPr sz="2800">
                <a:solidFill>
                  <a:schemeClr val="tx2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˃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Calibri" panose="020F0502020204030204" pitchFamily="34" charset="0"/>
              <a:buChar char="+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800">
                <a:solidFill>
                  <a:schemeClr val="tx1"/>
                </a:solidFill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es-PY" sz="800">
                <a:solidFill>
                  <a:schemeClr val="tx1"/>
                </a:solidFill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2" name="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267700" y="6105525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7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-214346" y="0"/>
            <a:ext cx="9358346" cy="6858000"/>
          </a:xfr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  <p:txBody>
          <a:bodyPr rtlCol="0"/>
          <a:lstStyle/>
          <a:p>
            <a:pPr marL="0" indent="0" eaLnBrk="1" fontAlgn="auto" hangingPunct="1">
              <a:spcBef>
                <a:spcPct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s-AR" dirty="0" smtClean="0"/>
              <a:t> </a:t>
            </a:r>
            <a:r>
              <a:rPr lang="es-AR" sz="2400" b="1" u="sng" dirty="0" smtClean="0"/>
              <a:t>Paradigmas  aplicados a la periodización de la Economía </a:t>
            </a:r>
          </a:p>
          <a:p>
            <a:pPr marL="0" indent="0" eaLnBrk="1" fontAlgn="auto" hangingPunct="1">
              <a:spcBef>
                <a:spcPct val="0"/>
              </a:spcBef>
              <a:spcAft>
                <a:spcPts val="0"/>
              </a:spcAft>
              <a:buFontTx/>
              <a:buChar char="•"/>
              <a:defRPr/>
            </a:pPr>
            <a:endParaRPr lang="es-AR" sz="2400" b="1" u="sng" dirty="0" smtClean="0"/>
          </a:p>
          <a:p>
            <a:pPr marL="0" indent="0" eaLnBrk="1" fontAlgn="auto" hangingPunct="1"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b="1" dirty="0" smtClean="0"/>
              <a:t> </a:t>
            </a:r>
            <a:r>
              <a:rPr lang="es-AR" dirty="0" smtClean="0"/>
              <a:t>    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dirty="0" smtClean="0"/>
              <a:t>                        </a:t>
            </a:r>
            <a:r>
              <a:rPr lang="es-AR" sz="1600" dirty="0" smtClean="0"/>
              <a:t>        </a:t>
            </a:r>
            <a:r>
              <a:rPr lang="es-AR" sz="1800" b="1" dirty="0" err="1" smtClean="0">
                <a:solidFill>
                  <a:srgbClr val="FF0000"/>
                </a:solidFill>
              </a:rPr>
              <a:t>Cri</a:t>
            </a:r>
            <a:r>
              <a:rPr lang="es-AR" sz="1800" b="1" dirty="0" smtClean="0">
                <a:solidFill>
                  <a:srgbClr val="FF0000"/>
                </a:solidFill>
              </a:rPr>
              <a:t>      </a:t>
            </a:r>
            <a:r>
              <a:rPr lang="es-AR" sz="1800" b="1" dirty="0" err="1" smtClean="0">
                <a:solidFill>
                  <a:srgbClr val="FF0000"/>
                </a:solidFill>
              </a:rPr>
              <a:t>sis</a:t>
            </a:r>
            <a:r>
              <a:rPr lang="es-AR" sz="1800" b="1" dirty="0" smtClean="0">
                <a:solidFill>
                  <a:srgbClr val="FF0000"/>
                </a:solidFill>
              </a:rPr>
              <a:t>                      </a:t>
            </a:r>
            <a:r>
              <a:rPr lang="es-AR" sz="1800" b="1" dirty="0" err="1" smtClean="0">
                <a:solidFill>
                  <a:srgbClr val="FF0000"/>
                </a:solidFill>
              </a:rPr>
              <a:t>Cri</a:t>
            </a:r>
            <a:r>
              <a:rPr lang="es-AR" sz="1800" b="1" dirty="0" smtClean="0">
                <a:solidFill>
                  <a:srgbClr val="FF0000"/>
                </a:solidFill>
              </a:rPr>
              <a:t>      </a:t>
            </a:r>
            <a:r>
              <a:rPr lang="es-AR" sz="1800" b="1" dirty="0" err="1" smtClean="0">
                <a:solidFill>
                  <a:srgbClr val="FF0000"/>
                </a:solidFill>
              </a:rPr>
              <a:t>sis</a:t>
            </a:r>
            <a:r>
              <a:rPr lang="es-AR" sz="1800" b="1" dirty="0" smtClean="0">
                <a:solidFill>
                  <a:srgbClr val="FF0000"/>
                </a:solidFill>
              </a:rPr>
              <a:t>                        </a:t>
            </a:r>
            <a:r>
              <a:rPr lang="es-AR" sz="1800" b="1" dirty="0" err="1" smtClean="0">
                <a:solidFill>
                  <a:srgbClr val="FF0000"/>
                </a:solidFill>
                <a:latin typeface="Arial Narrow" pitchFamily="34" charset="0"/>
              </a:rPr>
              <a:t>Cri</a:t>
            </a:r>
            <a:r>
              <a:rPr lang="es-AR" sz="1800" b="1" dirty="0" smtClean="0">
                <a:solidFill>
                  <a:srgbClr val="FF0000"/>
                </a:solidFill>
                <a:latin typeface="Arial Narrow" pitchFamily="34" charset="0"/>
              </a:rPr>
              <a:t>     </a:t>
            </a:r>
            <a:r>
              <a:rPr lang="es-AR" sz="1800" b="1" dirty="0" err="1" smtClean="0">
                <a:solidFill>
                  <a:srgbClr val="FF0000"/>
                </a:solidFill>
                <a:latin typeface="Arial Narrow" pitchFamily="34" charset="0"/>
              </a:rPr>
              <a:t>sis</a:t>
            </a:r>
            <a:endParaRPr lang="es-AR" sz="1800" b="1" dirty="0" smtClean="0">
              <a:solidFill>
                <a:srgbClr val="FF0000"/>
              </a:solidFill>
              <a:latin typeface="Arial Narrow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sz="2000" b="1" dirty="0" smtClean="0"/>
              <a:t>                                                                                                                                                              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2000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2000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2000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2000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2400" b="1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2000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sz="2000" dirty="0" smtClean="0"/>
              <a:t>                                                                                                                                                                                                         </a:t>
            </a:r>
            <a:endParaRPr lang="es-AR" sz="2400" b="1" dirty="0" smtClean="0"/>
          </a:p>
        </p:txBody>
      </p:sp>
      <p:sp>
        <p:nvSpPr>
          <p:cNvPr id="27653" name="44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76A870-C745-4588-A7ED-2AA513671342}" type="slidenum">
              <a:rPr kumimoji="0" lang="es-AR" altLang="es-PY" sz="1200" b="0" i="0" u="none" strike="noStrike" kern="1200" cap="none" spc="0" normalizeH="0" baseline="0" noProof="0" smtClean="0">
                <a:ln>
                  <a:noFill/>
                </a:ln>
                <a:solidFill>
                  <a:srgbClr val="A79D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AR" altLang="es-PY" sz="1200" b="0" i="0" u="none" strike="noStrike" kern="1200" cap="none" spc="0" normalizeH="0" baseline="0" noProof="0" smtClean="0">
              <a:ln>
                <a:noFill/>
              </a:ln>
              <a:solidFill>
                <a:srgbClr val="A79D9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3 Rectángulo redondeado"/>
          <p:cNvSpPr/>
          <p:nvPr/>
        </p:nvSpPr>
        <p:spPr>
          <a:xfrm>
            <a:off x="1071538" y="1714488"/>
            <a:ext cx="1500198" cy="500066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PRECURSORES</a:t>
            </a:r>
          </a:p>
        </p:txBody>
      </p:sp>
      <p:sp>
        <p:nvSpPr>
          <p:cNvPr id="5" name="4 Rectángulo redondeado"/>
          <p:cNvSpPr/>
          <p:nvPr/>
        </p:nvSpPr>
        <p:spPr>
          <a:xfrm>
            <a:off x="3357554" y="1643050"/>
            <a:ext cx="1143008" cy="500066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LOS CLÁSICOS</a:t>
            </a:r>
          </a:p>
        </p:txBody>
      </p:sp>
      <p:sp>
        <p:nvSpPr>
          <p:cNvPr id="6" name="5 Rectángulo redondeado"/>
          <p:cNvSpPr/>
          <p:nvPr/>
        </p:nvSpPr>
        <p:spPr>
          <a:xfrm>
            <a:off x="5214942" y="1643050"/>
            <a:ext cx="1428760" cy="571504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LOS NEOCLÁSICOS</a:t>
            </a:r>
          </a:p>
        </p:txBody>
      </p:sp>
      <p:sp>
        <p:nvSpPr>
          <p:cNvPr id="12" name="11 Flecha abajo"/>
          <p:cNvSpPr/>
          <p:nvPr/>
        </p:nvSpPr>
        <p:spPr>
          <a:xfrm>
            <a:off x="1785918" y="2285992"/>
            <a:ext cx="214314" cy="571504"/>
          </a:xfrm>
          <a:prstGeom prst="downArrow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14 Rectángulo redondeado"/>
          <p:cNvSpPr/>
          <p:nvPr/>
        </p:nvSpPr>
        <p:spPr>
          <a:xfrm>
            <a:off x="7286644" y="1571612"/>
            <a:ext cx="1857356" cy="642942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ECONOMÍA CONTEMPORÁNEA</a:t>
            </a:r>
          </a:p>
        </p:txBody>
      </p:sp>
      <p:sp>
        <p:nvSpPr>
          <p:cNvPr id="19" name="18 Elipse"/>
          <p:cNvSpPr/>
          <p:nvPr/>
        </p:nvSpPr>
        <p:spPr>
          <a:xfrm>
            <a:off x="1071538" y="2857496"/>
            <a:ext cx="1643074" cy="857256"/>
          </a:xfrm>
          <a:prstGeom prst="ellips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Preciencia</a:t>
            </a:r>
            <a:endParaRPr kumimoji="0" lang="es-A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36" name="35 Conector recto"/>
          <p:cNvCxnSpPr/>
          <p:nvPr/>
        </p:nvCxnSpPr>
        <p:spPr>
          <a:xfrm rot="5400000">
            <a:off x="6929454" y="5286388"/>
            <a:ext cx="1571636" cy="1588"/>
          </a:xfrm>
          <a:prstGeom prst="line">
            <a:avLst/>
          </a:prstGeom>
          <a:ln w="130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31 Rectángulo redondeado"/>
          <p:cNvSpPr/>
          <p:nvPr/>
        </p:nvSpPr>
        <p:spPr>
          <a:xfrm>
            <a:off x="0" y="1785926"/>
            <a:ext cx="857224" cy="428628"/>
          </a:xfrm>
          <a:prstGeom prst="roundRect">
            <a:avLst/>
          </a:prstGeom>
          <a:gradFill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Escuelas</a:t>
            </a:r>
          </a:p>
        </p:txBody>
      </p:sp>
      <p:sp>
        <p:nvSpPr>
          <p:cNvPr id="34" name="33 Rectángulo redondeado"/>
          <p:cNvSpPr/>
          <p:nvPr/>
        </p:nvSpPr>
        <p:spPr>
          <a:xfrm>
            <a:off x="2643174" y="4143380"/>
            <a:ext cx="1285884" cy="1428760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1776 “La Riqueza de las Naciones”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4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Adam Smith</a:t>
            </a:r>
          </a:p>
        </p:txBody>
      </p:sp>
      <p:sp>
        <p:nvSpPr>
          <p:cNvPr id="40" name="39 Flecha abajo"/>
          <p:cNvSpPr/>
          <p:nvPr/>
        </p:nvSpPr>
        <p:spPr>
          <a:xfrm>
            <a:off x="5786446" y="2285992"/>
            <a:ext cx="214314" cy="571504"/>
          </a:xfrm>
          <a:prstGeom prst="downArrow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40 Flecha abajo"/>
          <p:cNvSpPr/>
          <p:nvPr/>
        </p:nvSpPr>
        <p:spPr>
          <a:xfrm>
            <a:off x="3786182" y="2214554"/>
            <a:ext cx="214314" cy="571504"/>
          </a:xfrm>
          <a:prstGeom prst="downArrow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3" name="42 Flecha abajo"/>
          <p:cNvSpPr/>
          <p:nvPr/>
        </p:nvSpPr>
        <p:spPr>
          <a:xfrm>
            <a:off x="8072462" y="2214554"/>
            <a:ext cx="214314" cy="571504"/>
          </a:xfrm>
          <a:prstGeom prst="downArrow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A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34 Rectángulo redondeado"/>
          <p:cNvSpPr/>
          <p:nvPr/>
        </p:nvSpPr>
        <p:spPr>
          <a:xfrm>
            <a:off x="-214346" y="2928934"/>
            <a:ext cx="1214414" cy="571504"/>
          </a:xfrm>
          <a:prstGeom prst="roundRect">
            <a:avLst/>
          </a:prstGeom>
          <a:gradFill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Equivalencia </a:t>
            </a:r>
            <a:r>
              <a:rPr kumimoji="0" lang="es-AR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Kuhniana</a:t>
            </a:r>
            <a:endParaRPr kumimoji="0" lang="es-AR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30 Elipse"/>
          <p:cNvSpPr/>
          <p:nvPr/>
        </p:nvSpPr>
        <p:spPr>
          <a:xfrm>
            <a:off x="3143240" y="2857496"/>
            <a:ext cx="1428760" cy="857256"/>
          </a:xfrm>
          <a:prstGeom prst="ellips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Paradigma1</a:t>
            </a:r>
          </a:p>
        </p:txBody>
      </p:sp>
      <p:sp>
        <p:nvSpPr>
          <p:cNvPr id="38" name="37 Elipse"/>
          <p:cNvSpPr/>
          <p:nvPr/>
        </p:nvSpPr>
        <p:spPr>
          <a:xfrm>
            <a:off x="7500958" y="2857496"/>
            <a:ext cx="1428760" cy="857256"/>
          </a:xfrm>
          <a:prstGeom prst="ellips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Paradigma3</a:t>
            </a:r>
          </a:p>
        </p:txBody>
      </p:sp>
      <p:sp>
        <p:nvSpPr>
          <p:cNvPr id="39" name="38 Elipse"/>
          <p:cNvSpPr/>
          <p:nvPr/>
        </p:nvSpPr>
        <p:spPr>
          <a:xfrm>
            <a:off x="5214942" y="2857496"/>
            <a:ext cx="1428760" cy="857256"/>
          </a:xfrm>
          <a:prstGeom prst="ellips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Paradigma2</a:t>
            </a:r>
          </a:p>
        </p:txBody>
      </p:sp>
      <p:cxnSp>
        <p:nvCxnSpPr>
          <p:cNvPr id="46" name="45 Conector recto de flecha"/>
          <p:cNvCxnSpPr/>
          <p:nvPr/>
        </p:nvCxnSpPr>
        <p:spPr>
          <a:xfrm>
            <a:off x="1143000" y="1214438"/>
            <a:ext cx="1500188" cy="1587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46 Rectángulo redondeado"/>
          <p:cNvSpPr/>
          <p:nvPr/>
        </p:nvSpPr>
        <p:spPr>
          <a:xfrm>
            <a:off x="2643174" y="928670"/>
            <a:ext cx="714380" cy="428628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1776</a:t>
            </a:r>
          </a:p>
        </p:txBody>
      </p:sp>
      <p:sp>
        <p:nvSpPr>
          <p:cNvPr id="49" name="48 Rectángulo redondeado"/>
          <p:cNvSpPr/>
          <p:nvPr/>
        </p:nvSpPr>
        <p:spPr>
          <a:xfrm>
            <a:off x="6500826" y="1000108"/>
            <a:ext cx="714380" cy="428628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1930</a:t>
            </a:r>
          </a:p>
        </p:txBody>
      </p:sp>
      <p:sp>
        <p:nvSpPr>
          <p:cNvPr id="54" name="53 Rectángulo redondeado"/>
          <p:cNvSpPr/>
          <p:nvPr/>
        </p:nvSpPr>
        <p:spPr>
          <a:xfrm>
            <a:off x="4500562" y="1000108"/>
            <a:ext cx="714380" cy="428628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1870</a:t>
            </a:r>
          </a:p>
        </p:txBody>
      </p:sp>
      <p:cxnSp>
        <p:nvCxnSpPr>
          <p:cNvPr id="55" name="54 Conector recto de flecha"/>
          <p:cNvCxnSpPr/>
          <p:nvPr/>
        </p:nvCxnSpPr>
        <p:spPr>
          <a:xfrm flipV="1">
            <a:off x="3429000" y="1214438"/>
            <a:ext cx="1062038" cy="9525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56 Conector recto de flecha"/>
          <p:cNvCxnSpPr/>
          <p:nvPr/>
        </p:nvCxnSpPr>
        <p:spPr>
          <a:xfrm flipV="1">
            <a:off x="5214938" y="1214438"/>
            <a:ext cx="1062037" cy="9525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57 Conector recto de flecha"/>
          <p:cNvCxnSpPr/>
          <p:nvPr/>
        </p:nvCxnSpPr>
        <p:spPr>
          <a:xfrm>
            <a:off x="7429500" y="1285875"/>
            <a:ext cx="1500188" cy="1588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58 Rectángulo redondeado"/>
          <p:cNvSpPr/>
          <p:nvPr/>
        </p:nvSpPr>
        <p:spPr>
          <a:xfrm>
            <a:off x="4000496" y="4143380"/>
            <a:ext cx="1285884" cy="1428760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1848 “Principio de Economía Política”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4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John Stuart </a:t>
            </a:r>
            <a:r>
              <a:rPr kumimoji="0" lang="es-AR" sz="1400" b="1" i="1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Mill</a:t>
            </a:r>
            <a:endParaRPr kumimoji="0" lang="es-AR" sz="1400" b="1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1" name="60 Rectángulo redondeado"/>
          <p:cNvSpPr/>
          <p:nvPr/>
        </p:nvSpPr>
        <p:spPr>
          <a:xfrm>
            <a:off x="5357818" y="4143380"/>
            <a:ext cx="1285884" cy="142876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1890 “Principio de Economía “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Alfred Marshall</a:t>
            </a:r>
          </a:p>
        </p:txBody>
      </p:sp>
      <p:sp>
        <p:nvSpPr>
          <p:cNvPr id="62" name="61 Rectángulo redondeado"/>
          <p:cNvSpPr/>
          <p:nvPr/>
        </p:nvSpPr>
        <p:spPr>
          <a:xfrm>
            <a:off x="6643702" y="4214818"/>
            <a:ext cx="1214446" cy="1785950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1936 “Teoría General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Del empleo, el interés y el dinero”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</a:t>
            </a:r>
            <a:r>
              <a:rPr kumimoji="0" lang="es-AR" sz="14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ohn </a:t>
            </a:r>
            <a:r>
              <a:rPr kumimoji="0" lang="es-AR" sz="1400" b="1" i="1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Keynes</a:t>
            </a:r>
            <a:r>
              <a:rPr kumimoji="0" lang="es-AR" sz="14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</a:t>
            </a:r>
          </a:p>
        </p:txBody>
      </p:sp>
      <p:sp>
        <p:nvSpPr>
          <p:cNvPr id="63" name="62 Rectángulo redondeado"/>
          <p:cNvSpPr/>
          <p:nvPr/>
        </p:nvSpPr>
        <p:spPr>
          <a:xfrm>
            <a:off x="7858148" y="4214818"/>
            <a:ext cx="1285852" cy="1785950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1948 “Economía: un análisis </a:t>
            </a:r>
            <a:r>
              <a:rPr kumimoji="0" lang="es-A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introducto</a:t>
            </a:r>
            <a:r>
              <a:rPr kumimoji="0" lang="es-A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rio”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4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Paul </a:t>
            </a:r>
            <a:r>
              <a:rPr kumimoji="0" lang="es-AR" sz="1400" b="1" i="1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Samuelson</a:t>
            </a:r>
            <a:r>
              <a:rPr kumimoji="0" lang="es-AR" sz="14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</a:t>
            </a:r>
          </a:p>
        </p:txBody>
      </p:sp>
      <p:sp>
        <p:nvSpPr>
          <p:cNvPr id="64" name="63 Rectángulo redondeado"/>
          <p:cNvSpPr/>
          <p:nvPr/>
        </p:nvSpPr>
        <p:spPr>
          <a:xfrm>
            <a:off x="0" y="4286256"/>
            <a:ext cx="857256" cy="428628"/>
          </a:xfrm>
          <a:prstGeom prst="roundRect">
            <a:avLst/>
          </a:prstGeom>
          <a:gradFill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Obras</a:t>
            </a:r>
          </a:p>
        </p:txBody>
      </p:sp>
      <p:cxnSp>
        <p:nvCxnSpPr>
          <p:cNvPr id="70" name="69 Conector recto de flecha"/>
          <p:cNvCxnSpPr/>
          <p:nvPr/>
        </p:nvCxnSpPr>
        <p:spPr>
          <a:xfrm rot="5400000">
            <a:off x="3250407" y="3750469"/>
            <a:ext cx="500062" cy="28575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74 Conector recto de flecha"/>
          <p:cNvCxnSpPr/>
          <p:nvPr/>
        </p:nvCxnSpPr>
        <p:spPr>
          <a:xfrm rot="16200000" flipH="1">
            <a:off x="4036219" y="3750469"/>
            <a:ext cx="500062" cy="28575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77 Conector recto de flecha"/>
          <p:cNvCxnSpPr/>
          <p:nvPr/>
        </p:nvCxnSpPr>
        <p:spPr>
          <a:xfrm rot="5400000">
            <a:off x="5680869" y="3891757"/>
            <a:ext cx="498475" cy="1587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80 Conector recto de flecha"/>
          <p:cNvCxnSpPr/>
          <p:nvPr/>
        </p:nvCxnSpPr>
        <p:spPr>
          <a:xfrm rot="5400000">
            <a:off x="7537451" y="3821112"/>
            <a:ext cx="500062" cy="144463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81 Conector recto de flecha"/>
          <p:cNvCxnSpPr/>
          <p:nvPr/>
        </p:nvCxnSpPr>
        <p:spPr>
          <a:xfrm rot="16200000" flipH="1">
            <a:off x="8322470" y="3821906"/>
            <a:ext cx="500062" cy="14287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36 Rayo"/>
          <p:cNvSpPr/>
          <p:nvPr/>
        </p:nvSpPr>
        <p:spPr>
          <a:xfrm>
            <a:off x="4643438" y="1428750"/>
            <a:ext cx="500062" cy="1000125"/>
          </a:xfrm>
          <a:prstGeom prst="lightningBol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</p:txBody>
      </p:sp>
      <p:sp>
        <p:nvSpPr>
          <p:cNvPr id="42" name="41 Rayo"/>
          <p:cNvSpPr/>
          <p:nvPr/>
        </p:nvSpPr>
        <p:spPr>
          <a:xfrm>
            <a:off x="2714625" y="1500188"/>
            <a:ext cx="500063" cy="1000125"/>
          </a:xfrm>
          <a:prstGeom prst="lightningBol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43 Rayo"/>
          <p:cNvSpPr/>
          <p:nvPr/>
        </p:nvSpPr>
        <p:spPr>
          <a:xfrm>
            <a:off x="6715125" y="1500188"/>
            <a:ext cx="500063" cy="1000125"/>
          </a:xfrm>
          <a:prstGeom prst="lightningBol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49 Rectángulo redondeado"/>
          <p:cNvSpPr/>
          <p:nvPr/>
        </p:nvSpPr>
        <p:spPr>
          <a:xfrm>
            <a:off x="1142976" y="4143380"/>
            <a:ext cx="1357322" cy="1571636"/>
          </a:xfrm>
          <a:prstGeom prst="round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Thomas </a:t>
            </a:r>
            <a:r>
              <a:rPr kumimoji="0" lang="es-AR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Mun</a:t>
            </a:r>
            <a:r>
              <a:rPr kumimoji="0" lang="es-A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(1571-1641)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William </a:t>
            </a:r>
            <a:r>
              <a:rPr kumimoji="0" lang="es-AR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Petty</a:t>
            </a:r>
            <a:r>
              <a:rPr kumimoji="0" lang="es-A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(1623-1687)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Richard </a:t>
            </a:r>
            <a:r>
              <a:rPr kumimoji="0" lang="es-AR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Cantillan</a:t>
            </a:r>
            <a:endParaRPr kumimoji="0" lang="es-A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A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(1680-1734)</a:t>
            </a:r>
          </a:p>
        </p:txBody>
      </p:sp>
      <p:cxnSp>
        <p:nvCxnSpPr>
          <p:cNvPr id="51" name="50 Conector recto de flecha"/>
          <p:cNvCxnSpPr/>
          <p:nvPr/>
        </p:nvCxnSpPr>
        <p:spPr>
          <a:xfrm rot="5400000">
            <a:off x="1643856" y="3928269"/>
            <a:ext cx="428625" cy="1588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740" name="Rectangle 1"/>
          <p:cNvSpPr>
            <a:spLocks noChangeArrowheads="1"/>
          </p:cNvSpPr>
          <p:nvPr/>
        </p:nvSpPr>
        <p:spPr bwMode="auto">
          <a:xfrm>
            <a:off x="0" y="0"/>
            <a:ext cx="51435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altLang="es-PY" sz="18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altLang="es-PY" sz="18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" name="51 Rectángulo redondeado"/>
          <p:cNvSpPr/>
          <p:nvPr/>
        </p:nvSpPr>
        <p:spPr>
          <a:xfrm>
            <a:off x="-142875" y="6072188"/>
            <a:ext cx="4357688" cy="785812"/>
          </a:xfrm>
          <a:prstGeom prst="round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s-AR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itchFamily="34" charset="0"/>
                <a:cs typeface="Arial" pitchFamily="34" charset="0"/>
              </a:rPr>
              <a:t>Díaz E. (1997). </a:t>
            </a:r>
            <a:r>
              <a:rPr kumimoji="0" lang="es-AR" sz="9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itchFamily="34" charset="0"/>
                <a:cs typeface="Arial" pitchFamily="34" charset="0"/>
              </a:rPr>
              <a:t>Metodología de las Ciencias Sociales. </a:t>
            </a:r>
            <a:r>
              <a:rPr kumimoji="0" lang="es-AR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itchFamily="34" charset="0"/>
                <a:cs typeface="Arial" pitchFamily="34" charset="0"/>
              </a:rPr>
              <a:t>Buenos Aires: </a:t>
            </a:r>
            <a:r>
              <a:rPr kumimoji="0" lang="es-AR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itchFamily="34" charset="0"/>
                <a:cs typeface="Arial" pitchFamily="34" charset="0"/>
              </a:rPr>
              <a:t>Biblos</a:t>
            </a:r>
            <a:r>
              <a:rPr kumimoji="0" lang="es-AR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itchFamily="34" charset="0"/>
                <a:cs typeface="Arial" pitchFamily="34" charset="0"/>
              </a:rPr>
              <a:t>.</a:t>
            </a:r>
            <a:endParaRPr kumimoji="0" lang="es-AR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s-AR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itchFamily="34" charset="0"/>
                <a:cs typeface="Arial" pitchFamily="34" charset="0"/>
              </a:rPr>
              <a:t>Kuhn</a:t>
            </a:r>
            <a:r>
              <a:rPr kumimoji="0" lang="es-AR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itchFamily="34" charset="0"/>
                <a:cs typeface="Arial" pitchFamily="34" charset="0"/>
              </a:rPr>
              <a:t>, T. (1962). </a:t>
            </a:r>
            <a:r>
              <a:rPr kumimoji="0" lang="es-AR" sz="9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itchFamily="34" charset="0"/>
                <a:cs typeface="Arial" pitchFamily="34" charset="0"/>
              </a:rPr>
              <a:t>La Estructura de las Revoluciones Científica.</a:t>
            </a:r>
            <a:r>
              <a:rPr kumimoji="0" lang="es-AR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itchFamily="34" charset="0"/>
                <a:cs typeface="Arial" pitchFamily="34" charset="0"/>
              </a:rPr>
              <a:t> México: F.C.E. Cap. I al V. </a:t>
            </a:r>
            <a:endParaRPr kumimoji="0" lang="es-AR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s-AR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itchFamily="34" charset="0"/>
                <a:cs typeface="Times New Roman" pitchFamily="18" charset="0"/>
              </a:rPr>
              <a:t>Zalduendo (1999), </a:t>
            </a:r>
            <a:r>
              <a:rPr kumimoji="0" lang="es-AR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itchFamily="34" charset="0"/>
                <a:cs typeface="Times New Roman" pitchFamily="18" charset="0"/>
              </a:rPr>
              <a:t>pág</a:t>
            </a:r>
            <a:r>
              <a:rPr kumimoji="0" lang="es-AR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itchFamily="34" charset="0"/>
                <a:cs typeface="Times New Roman" pitchFamily="18" charset="0"/>
              </a:rPr>
              <a:t> 2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s-AR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itchFamily="34" charset="0"/>
                <a:cs typeface="Times New Roman" pitchFamily="18" charset="0"/>
              </a:rPr>
              <a:t>Boletín de Lecturas- UCA - FCSE   Año 7 N° 33</a:t>
            </a:r>
            <a:endParaRPr kumimoji="0" lang="es-ES_tradnl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es-AR" sz="10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742" name="3 Marcador de pie de página"/>
          <p:cNvSpPr>
            <a:spLocks noGrp="1"/>
          </p:cNvSpPr>
          <p:nvPr/>
        </p:nvSpPr>
        <p:spPr bwMode="auto">
          <a:xfrm>
            <a:off x="1071563" y="6500813"/>
            <a:ext cx="7572375" cy="35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PY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ush Script MT" panose="03060802040406070304" pitchFamily="66" charset="0"/>
                <a:ea typeface="+mn-ea"/>
                <a:cs typeface="+mn-cs"/>
              </a:rPr>
              <a:t>Metodología de las Ciencias Sociales - Facultad de Ciencias Económicas- UNNE –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PY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ush Script MT" panose="03060802040406070304" pitchFamily="66" charset="0"/>
                <a:ea typeface="+mn-ea"/>
                <a:cs typeface="+mn-cs"/>
              </a:rPr>
              <a:t>Esp. Norma Raquel García</a:t>
            </a:r>
            <a:endParaRPr kumimoji="0" lang="es-AR" altLang="es-PY" sz="9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rush Script MT" panose="03060802040406070304" pitchFamily="66" charset="0"/>
              <a:ea typeface="+mn-ea"/>
              <a:cs typeface="+mn-cs"/>
            </a:endParaRPr>
          </a:p>
        </p:txBody>
      </p:sp>
      <p:pic>
        <p:nvPicPr>
          <p:cNvPr id="7" name="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89169" y="630960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9587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88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2350" cy="640873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rmal">
  <a:themeElements>
    <a:clrScheme name="t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rmal">
  <a:themeElements>
    <a:clrScheme name="t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termal">
  <a:themeElements>
    <a:clrScheme name="t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termal">
  <a:themeElements>
    <a:clrScheme name="t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Fluj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tiqueta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2596</TotalTime>
  <Words>686</Words>
  <Application>Microsoft Office PowerPoint</Application>
  <PresentationFormat>Presentación en pantalla (4:3)</PresentationFormat>
  <Paragraphs>160</Paragraphs>
  <Slides>11</Slides>
  <Notes>3</Notes>
  <HiddenSlides>0</HiddenSlides>
  <MMClips>9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7</vt:i4>
      </vt:variant>
      <vt:variant>
        <vt:lpstr>Títulos de diapositiva</vt:lpstr>
      </vt:variant>
      <vt:variant>
        <vt:i4>11</vt:i4>
      </vt:variant>
    </vt:vector>
  </HeadingPairs>
  <TitlesOfParts>
    <vt:vector size="31" baseType="lpstr">
      <vt:lpstr>Algerian</vt:lpstr>
      <vt:lpstr>Arial</vt:lpstr>
      <vt:lpstr>Arial Narrow</vt:lpstr>
      <vt:lpstr>Arial Rounded MT Bold</vt:lpstr>
      <vt:lpstr>Batang</vt:lpstr>
      <vt:lpstr>Bookman Old Style</vt:lpstr>
      <vt:lpstr>Brush Script MT</vt:lpstr>
      <vt:lpstr>Calibri</vt:lpstr>
      <vt:lpstr>Calibri Light</vt:lpstr>
      <vt:lpstr>Garamond</vt:lpstr>
      <vt:lpstr>Times New Roman</vt:lpstr>
      <vt:lpstr>Wingdings</vt:lpstr>
      <vt:lpstr>Wingdings 2</vt:lpstr>
      <vt:lpstr>Tema de Office</vt:lpstr>
      <vt:lpstr>1_termal</vt:lpstr>
      <vt:lpstr>2_termal</vt:lpstr>
      <vt:lpstr>4_termal</vt:lpstr>
      <vt:lpstr>5_termal</vt:lpstr>
      <vt:lpstr>Flujo</vt:lpstr>
      <vt:lpstr>12_Tema de Office</vt:lpstr>
      <vt:lpstr>CÁTEDRA  METODOLOGÍA DE  LAS CIENCIAS   SOCIALES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INCONMENSURABILIDAD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NORMA GARCIA</dc:creator>
  <cp:lastModifiedBy>pc</cp:lastModifiedBy>
  <cp:revision>253</cp:revision>
  <dcterms:created xsi:type="dcterms:W3CDTF">2009-10-26T19:07:07Z</dcterms:created>
  <dcterms:modified xsi:type="dcterms:W3CDTF">2020-06-12T13:56:32Z</dcterms:modified>
</cp:coreProperties>
</file>