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70" r:id="rId4"/>
    <p:sldId id="258" r:id="rId5"/>
    <p:sldId id="260" r:id="rId6"/>
    <p:sldId id="259" r:id="rId7"/>
    <p:sldId id="261" r:id="rId8"/>
    <p:sldId id="263" r:id="rId9"/>
    <p:sldId id="264" r:id="rId10"/>
    <p:sldId id="269" r:id="rId11"/>
    <p:sldId id="262" r:id="rId12"/>
    <p:sldId id="266" r:id="rId13"/>
    <p:sldId id="274" r:id="rId14"/>
    <p:sldId id="267" r:id="rId15"/>
    <p:sldId id="265" r:id="rId16"/>
    <p:sldId id="272" r:id="rId17"/>
    <p:sldId id="273" r:id="rId18"/>
    <p:sldId id="271" r:id="rId19"/>
    <p:sldId id="268"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Rg st="1" end="18"/>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9" d="100"/>
          <a:sy n="79" d="100"/>
        </p:scale>
        <p:origin x="72" y="2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4/23/2020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4/23/2020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4/23/2020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4/23/2020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5586B75A-687E-405C-8A0B-8D00578BA2C3}" type="datetimeFigureOut">
              <a:rPr lang="en-US" dirty="0"/>
              <a:pPr/>
              <a:t>4/23/2020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4/23/2020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4/23/2020</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4/23/2020</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4/23/2020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8" name="Date Placeholder 7"/>
          <p:cNvSpPr>
            <a:spLocks noGrp="1"/>
          </p:cNvSpPr>
          <p:nvPr>
            <p:ph type="dt" sz="half" idx="10"/>
          </p:nvPr>
        </p:nvSpPr>
        <p:spPr/>
        <p:txBody>
          <a:bodyPr/>
          <a:lstStyle/>
          <a:p>
            <a:fld id="{5586B75A-687E-405C-8A0B-8D00578BA2C3}" type="datetimeFigureOut">
              <a:rPr lang="en-US" dirty="0"/>
              <a:pPr/>
              <a:t>4/23/2020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8" name="Date Placeholder 7"/>
          <p:cNvSpPr>
            <a:spLocks noGrp="1"/>
          </p:cNvSpPr>
          <p:nvPr>
            <p:ph type="dt" sz="half" idx="10"/>
          </p:nvPr>
        </p:nvSpPr>
        <p:spPr/>
        <p:txBody>
          <a:bodyPr/>
          <a:lstStyle/>
          <a:p>
            <a:fld id="{5586B75A-687E-405C-8A0B-8D00578BA2C3}" type="datetimeFigureOut">
              <a:rPr lang="en-US" dirty="0"/>
              <a:pPr/>
              <a:t>4/23/2020</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4/23/2020</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slide" Target="slide12.xml"/></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0.png"/><Relationship Id="rId5" Type="http://schemas.openxmlformats.org/officeDocument/2006/relationships/slide" Target="slide11.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slide" Target="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hyperlink" Target="https://www.westgard.com/calculateqc.htm" TargetMode="Externa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hyperlink" Target="http://www.scielo.org.pe/scielo.php?pid=S1025-55832012000300011&amp;script=sci_arttext" TargetMode="External"/><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s://de.wikipedia.org/wiki/Pipette" TargetMode="External"/><Relationship Id="rId13" Type="http://schemas.openxmlformats.org/officeDocument/2006/relationships/image" Target="../media/image1.png"/><Relationship Id="rId3" Type="http://schemas.openxmlformats.org/officeDocument/2006/relationships/audio" Target="../media/media2.m4a"/><Relationship Id="rId7" Type="http://schemas.openxmlformats.org/officeDocument/2006/relationships/image" Target="../media/image3.jpg"/><Relationship Id="rId12" Type="http://schemas.openxmlformats.org/officeDocument/2006/relationships/image" Target="../media/image6.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hyperlink" Target="http://asesordecalidad.blogspot.com/2014/09/que-significa-que-la-iso-9001-tenga-un.html" TargetMode="External"/><Relationship Id="rId11" Type="http://schemas.openxmlformats.org/officeDocument/2006/relationships/image" Target="../media/image5.png"/><Relationship Id="rId5" Type="http://schemas.openxmlformats.org/officeDocument/2006/relationships/image" Target="../media/image2.jpg"/><Relationship Id="rId10" Type="http://schemas.openxmlformats.org/officeDocument/2006/relationships/hyperlink" Target="http://sau.uas.edu.mx/licenciatura/Ingenieria_Bioquimica.htm" TargetMode="External"/><Relationship Id="rId4" Type="http://schemas.openxmlformats.org/officeDocument/2006/relationships/slideLayout" Target="../slideLayouts/slideLayout2.xml"/><Relationship Id="rId9"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hyperlink" Target="http://www.definicionabc.com/salud/plasma-sangre.php" TargetMode="External"/><Relationship Id="rId3" Type="http://schemas.openxmlformats.org/officeDocument/2006/relationships/slideLayout" Target="../slideLayouts/slideLayout2.xml"/><Relationship Id="rId7" Type="http://schemas.openxmlformats.org/officeDocument/2006/relationships/hyperlink" Target="https://www.istockphoto.com/photo/test-tubes-isolated-on-white-background-laboratory-glassware-chemical-science-equipment-gm494315177-40661442" TargetMode="External"/><Relationship Id="rId12" Type="http://schemas.openxmlformats.org/officeDocument/2006/relationships/image" Target="../media/image11.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jpeg"/><Relationship Id="rId11" Type="http://schemas.openxmlformats.org/officeDocument/2006/relationships/hyperlink" Target="http://www.webconsultas.com/pruebas-medicas/analisis-de-sangre-12156" TargetMode="External"/><Relationship Id="rId5" Type="http://schemas.openxmlformats.org/officeDocument/2006/relationships/hyperlink" Target="https://brandsd.com/controles/" TargetMode="External"/><Relationship Id="rId10" Type="http://schemas.openxmlformats.org/officeDocument/2006/relationships/image" Target="../media/image10.jpg"/><Relationship Id="rId4" Type="http://schemas.openxmlformats.org/officeDocument/2006/relationships/image" Target="../media/image7.png"/><Relationship Id="rId9" Type="http://schemas.openxmlformats.org/officeDocument/2006/relationships/hyperlink" Target="https://rafaelvaldezaviles.com/admin/reactivos/electrolitos/detalles.php" TargetMode="External"/><Relationship Id="rId1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hyperlink" Target="http://ecuvet.blogspot.com/" TargetMode="Externa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B236A9-6B57-4B68-8A8B-3CC7E25D850B}"/>
              </a:ext>
            </a:extLst>
          </p:cNvPr>
          <p:cNvSpPr>
            <a:spLocks noGrp="1"/>
          </p:cNvSpPr>
          <p:nvPr>
            <p:ph type="ctrTitle"/>
          </p:nvPr>
        </p:nvSpPr>
        <p:spPr/>
        <p:txBody>
          <a:bodyPr/>
          <a:lstStyle/>
          <a:p>
            <a:r>
              <a:rPr lang="es-ES" dirty="0"/>
              <a:t>CONTROL DE CALIDAD INTERNO</a:t>
            </a:r>
            <a:endParaRPr lang="es-419" dirty="0"/>
          </a:p>
        </p:txBody>
      </p:sp>
      <p:sp>
        <p:nvSpPr>
          <p:cNvPr id="3" name="Subtítulo 2">
            <a:extLst>
              <a:ext uri="{FF2B5EF4-FFF2-40B4-BE49-F238E27FC236}">
                <a16:creationId xmlns:a16="http://schemas.microsoft.com/office/drawing/2014/main" id="{A21B66B5-6286-4E4E-BBB5-45B849B7A200}"/>
              </a:ext>
            </a:extLst>
          </p:cNvPr>
          <p:cNvSpPr>
            <a:spLocks noGrp="1"/>
          </p:cNvSpPr>
          <p:nvPr>
            <p:ph type="subTitle" idx="1"/>
          </p:nvPr>
        </p:nvSpPr>
        <p:spPr/>
        <p:txBody>
          <a:bodyPr>
            <a:normAutofit fontScale="92500"/>
          </a:bodyPr>
          <a:lstStyle/>
          <a:p>
            <a:r>
              <a:rPr lang="es-ES" dirty="0"/>
              <a:t>QUIMICA CLINICA FACENA UNNE </a:t>
            </a:r>
          </a:p>
          <a:p>
            <a:r>
              <a:rPr lang="es-ES" dirty="0"/>
              <a:t>                                                                Aux. Doc. Bioq. Mariana Carol Rey</a:t>
            </a:r>
            <a:endParaRPr lang="es-419" dirty="0"/>
          </a:p>
        </p:txBody>
      </p:sp>
      <p:pic>
        <p:nvPicPr>
          <p:cNvPr id="6" name="Audio 5">
            <a:hlinkClick r:id="" action="ppaction://media"/>
            <a:extLst>
              <a:ext uri="{FF2B5EF4-FFF2-40B4-BE49-F238E27FC236}">
                <a16:creationId xmlns:a16="http://schemas.microsoft.com/office/drawing/2014/main" id="{FA3D8536-AEDC-4A1E-8AA5-A1B0E7B3F7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33055716"/>
      </p:ext>
    </p:extLst>
  </p:cSld>
  <p:clrMapOvr>
    <a:masterClrMapping/>
  </p:clrMapOvr>
  <mc:AlternateContent xmlns:mc="http://schemas.openxmlformats.org/markup-compatibility/2006">
    <mc:Choice xmlns:p14="http://schemas.microsoft.com/office/powerpoint/2010/main" Requires="p14">
      <p:transition spd="slow" p14:dur="2000" advTm="15515"/>
    </mc:Choice>
    <mc:Fallback>
      <p:transition spd="slow" advTm="15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63FD41-6906-4AD7-8825-5A255D8C0ED2}"/>
              </a:ext>
            </a:extLst>
          </p:cNvPr>
          <p:cNvSpPr>
            <a:spLocks noGrp="1"/>
          </p:cNvSpPr>
          <p:nvPr>
            <p:ph type="title"/>
          </p:nvPr>
        </p:nvSpPr>
        <p:spPr/>
        <p:txBody>
          <a:bodyPr/>
          <a:lstStyle/>
          <a:p>
            <a:endParaRPr lang="es-419"/>
          </a:p>
        </p:txBody>
      </p:sp>
      <p:pic>
        <p:nvPicPr>
          <p:cNvPr id="4" name="Marcador de contenido 3">
            <a:extLst>
              <a:ext uri="{FF2B5EF4-FFF2-40B4-BE49-F238E27FC236}">
                <a16:creationId xmlns:a16="http://schemas.microsoft.com/office/drawing/2014/main" id="{41F7F0FF-2FA0-4A35-AC07-3AE4C86561E4}"/>
              </a:ext>
            </a:extLst>
          </p:cNvPr>
          <p:cNvPicPr>
            <a:picLocks noGrp="1" noChangeAspect="1"/>
          </p:cNvPicPr>
          <p:nvPr>
            <p:ph idx="1"/>
          </p:nvPr>
        </p:nvPicPr>
        <p:blipFill rotWithShape="1">
          <a:blip r:embed="rId4"/>
          <a:srcRect l="32993" t="13285" r="32748" b="10790"/>
          <a:stretch/>
        </p:blipFill>
        <p:spPr>
          <a:xfrm>
            <a:off x="2326640" y="263095"/>
            <a:ext cx="5175908" cy="6180038"/>
          </a:xfrm>
          <a:prstGeom prst="rect">
            <a:avLst/>
          </a:prstGeom>
        </p:spPr>
      </p:pic>
      <p:pic>
        <p:nvPicPr>
          <p:cNvPr id="5" name="Imagen 4">
            <a:extLst>
              <a:ext uri="{FF2B5EF4-FFF2-40B4-BE49-F238E27FC236}">
                <a16:creationId xmlns:a16="http://schemas.microsoft.com/office/drawing/2014/main" id="{8996F77D-F2DE-40A3-BBC7-5ED95C2F5BAA}"/>
              </a:ext>
            </a:extLst>
          </p:cNvPr>
          <p:cNvPicPr>
            <a:picLocks noChangeAspect="1"/>
          </p:cNvPicPr>
          <p:nvPr/>
        </p:nvPicPr>
        <p:blipFill rotWithShape="1">
          <a:blip r:embed="rId5"/>
          <a:srcRect l="35277" t="18519" r="33056" b="50617"/>
          <a:stretch/>
        </p:blipFill>
        <p:spPr>
          <a:xfrm>
            <a:off x="7502548" y="263095"/>
            <a:ext cx="4303372" cy="3445305"/>
          </a:xfrm>
          <a:prstGeom prst="rect">
            <a:avLst/>
          </a:prstGeom>
        </p:spPr>
      </p:pic>
      <p:pic>
        <p:nvPicPr>
          <p:cNvPr id="6" name="Audio 5">
            <a:hlinkClick r:id="" action="ppaction://media"/>
            <a:extLst>
              <a:ext uri="{FF2B5EF4-FFF2-40B4-BE49-F238E27FC236}">
                <a16:creationId xmlns:a16="http://schemas.microsoft.com/office/drawing/2014/main" id="{2DCFCCF7-EFA5-44DC-949F-29F5FB0888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27206019"/>
      </p:ext>
    </p:extLst>
  </p:cSld>
  <p:clrMapOvr>
    <a:masterClrMapping/>
  </p:clrMapOvr>
  <mc:AlternateContent xmlns:mc="http://schemas.openxmlformats.org/markup-compatibility/2006">
    <mc:Choice xmlns:p14="http://schemas.microsoft.com/office/powerpoint/2010/main" Requires="p14">
      <p:transition spd="slow" p14:dur="2000" advTm="61513"/>
    </mc:Choice>
    <mc:Fallback>
      <p:transition spd="slow" advTm="61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DF5E93-1807-4E03-825F-91980A1B1618}"/>
              </a:ext>
            </a:extLst>
          </p:cNvPr>
          <p:cNvSpPr>
            <a:spLocks noGrp="1"/>
          </p:cNvSpPr>
          <p:nvPr>
            <p:ph type="title"/>
          </p:nvPr>
        </p:nvSpPr>
        <p:spPr/>
        <p:txBody>
          <a:bodyPr/>
          <a:lstStyle/>
          <a:p>
            <a:endParaRPr lang="es-419"/>
          </a:p>
        </p:txBody>
      </p:sp>
      <p:pic>
        <p:nvPicPr>
          <p:cNvPr id="4" name="Marcador de contenido 3">
            <a:hlinkClick r:id="rId4" action="ppaction://hlinksldjump"/>
            <a:extLst>
              <a:ext uri="{FF2B5EF4-FFF2-40B4-BE49-F238E27FC236}">
                <a16:creationId xmlns:a16="http://schemas.microsoft.com/office/drawing/2014/main" id="{755C706F-AEA0-4A47-B0A4-C56C3425E209}"/>
              </a:ext>
            </a:extLst>
          </p:cNvPr>
          <p:cNvPicPr>
            <a:picLocks noGrp="1" noChangeAspect="1"/>
          </p:cNvPicPr>
          <p:nvPr>
            <p:ph idx="1"/>
          </p:nvPr>
        </p:nvPicPr>
        <p:blipFill>
          <a:blip r:embed="rId5"/>
          <a:stretch>
            <a:fillRect/>
          </a:stretch>
        </p:blipFill>
        <p:spPr>
          <a:xfrm>
            <a:off x="0" y="0"/>
            <a:ext cx="12192000" cy="6907286"/>
          </a:xfrm>
          <a:prstGeom prst="rect">
            <a:avLst/>
          </a:prstGeom>
        </p:spPr>
      </p:pic>
      <p:sp>
        <p:nvSpPr>
          <p:cNvPr id="3" name="Rectángulo 2">
            <a:extLst>
              <a:ext uri="{FF2B5EF4-FFF2-40B4-BE49-F238E27FC236}">
                <a16:creationId xmlns:a16="http://schemas.microsoft.com/office/drawing/2014/main" id="{69780134-771C-4BAD-88AB-A27F0DA23D13}"/>
              </a:ext>
            </a:extLst>
          </p:cNvPr>
          <p:cNvSpPr/>
          <p:nvPr/>
        </p:nvSpPr>
        <p:spPr>
          <a:xfrm>
            <a:off x="2844800" y="162560"/>
            <a:ext cx="608520" cy="60960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6" name="Rectángulo 5">
            <a:extLst>
              <a:ext uri="{FF2B5EF4-FFF2-40B4-BE49-F238E27FC236}">
                <a16:creationId xmlns:a16="http://schemas.microsoft.com/office/drawing/2014/main" id="{7886D8F0-481C-4CF0-AFC5-FDEAEC037639}"/>
              </a:ext>
            </a:extLst>
          </p:cNvPr>
          <p:cNvSpPr/>
          <p:nvPr/>
        </p:nvSpPr>
        <p:spPr>
          <a:xfrm>
            <a:off x="5811521" y="162560"/>
            <a:ext cx="608520" cy="60960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7" name="Rectángulo 6">
            <a:extLst>
              <a:ext uri="{FF2B5EF4-FFF2-40B4-BE49-F238E27FC236}">
                <a16:creationId xmlns:a16="http://schemas.microsoft.com/office/drawing/2014/main" id="{2A8883F7-F3FB-4BA8-8F97-DD529483BE91}"/>
              </a:ext>
            </a:extLst>
          </p:cNvPr>
          <p:cNvSpPr/>
          <p:nvPr/>
        </p:nvSpPr>
        <p:spPr>
          <a:xfrm>
            <a:off x="721360" y="294640"/>
            <a:ext cx="1727200" cy="171704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8" name="Rectángulo 7">
            <a:extLst>
              <a:ext uri="{FF2B5EF4-FFF2-40B4-BE49-F238E27FC236}">
                <a16:creationId xmlns:a16="http://schemas.microsoft.com/office/drawing/2014/main" id="{509D3B73-BDE4-4BA1-A97D-7DBE6788C1C6}"/>
              </a:ext>
            </a:extLst>
          </p:cNvPr>
          <p:cNvSpPr/>
          <p:nvPr/>
        </p:nvSpPr>
        <p:spPr>
          <a:xfrm>
            <a:off x="721360" y="21336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2" name="Audio 11">
            <a:hlinkClick r:id="" action="ppaction://media"/>
            <a:extLst>
              <a:ext uri="{FF2B5EF4-FFF2-40B4-BE49-F238E27FC236}">
                <a16:creationId xmlns:a16="http://schemas.microsoft.com/office/drawing/2014/main" id="{8780EC21-73A8-4ABA-8D14-A205F1A74B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60848531"/>
      </p:ext>
    </p:extLst>
  </p:cSld>
  <p:clrMapOvr>
    <a:masterClrMapping/>
  </p:clrMapOvr>
  <mc:AlternateContent xmlns:mc="http://schemas.openxmlformats.org/markup-compatibility/2006">
    <mc:Choice xmlns:p14="http://schemas.microsoft.com/office/powerpoint/2010/main" Requires="p14">
      <p:transition spd="slow" p14:dur="2000" advTm="69526"/>
    </mc:Choice>
    <mc:Fallback>
      <p:transition spd="slow" advTm="69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2"/>
                </p:tgtEl>
              </p:cMediaNode>
            </p:audio>
          </p:childTnLst>
        </p:cTn>
      </p:par>
    </p:tnLst>
    <p:bldLst>
      <p:bldP spid="3"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201065-AC30-4FF5-9F0C-40559B291DDC}"/>
              </a:ext>
            </a:extLst>
          </p:cNvPr>
          <p:cNvSpPr>
            <a:spLocks noGrp="1"/>
          </p:cNvSpPr>
          <p:nvPr>
            <p:ph type="title"/>
          </p:nvPr>
        </p:nvSpPr>
        <p:spPr/>
        <p:txBody>
          <a:bodyPr/>
          <a:lstStyle/>
          <a:p>
            <a:endParaRPr lang="es-419"/>
          </a:p>
        </p:txBody>
      </p:sp>
      <p:pic>
        <p:nvPicPr>
          <p:cNvPr id="4" name="Marcador de contenido 3">
            <a:extLst>
              <a:ext uri="{FF2B5EF4-FFF2-40B4-BE49-F238E27FC236}">
                <a16:creationId xmlns:a16="http://schemas.microsoft.com/office/drawing/2014/main" id="{01BD8FAA-42F1-4F71-A6A2-9B7F7E1C2B7A}"/>
              </a:ext>
            </a:extLst>
          </p:cNvPr>
          <p:cNvPicPr>
            <a:picLocks noGrp="1" noChangeAspect="1"/>
          </p:cNvPicPr>
          <p:nvPr>
            <p:ph idx="1"/>
          </p:nvPr>
        </p:nvPicPr>
        <p:blipFill rotWithShape="1">
          <a:blip r:embed="rId4"/>
          <a:srcRect l="33280" t="17268" r="34439" b="10888"/>
          <a:stretch/>
        </p:blipFill>
        <p:spPr>
          <a:xfrm>
            <a:off x="0" y="79898"/>
            <a:ext cx="4350058" cy="6334595"/>
          </a:xfrm>
          <a:prstGeom prst="rect">
            <a:avLst/>
          </a:prstGeom>
        </p:spPr>
      </p:pic>
      <p:pic>
        <p:nvPicPr>
          <p:cNvPr id="5" name="Imagen 4">
            <a:hlinkClick r:id="rId5" action="ppaction://hlinksldjump"/>
            <a:extLst>
              <a:ext uri="{FF2B5EF4-FFF2-40B4-BE49-F238E27FC236}">
                <a16:creationId xmlns:a16="http://schemas.microsoft.com/office/drawing/2014/main" id="{8950F2EA-5FC0-4BAE-9FB1-64198EB1411D}"/>
              </a:ext>
            </a:extLst>
          </p:cNvPr>
          <p:cNvPicPr>
            <a:picLocks noChangeAspect="1"/>
          </p:cNvPicPr>
          <p:nvPr/>
        </p:nvPicPr>
        <p:blipFill rotWithShape="1">
          <a:blip r:embed="rId6"/>
          <a:srcRect l="35024" t="20064" r="36214" b="16176"/>
          <a:stretch/>
        </p:blipFill>
        <p:spPr>
          <a:xfrm>
            <a:off x="4243608" y="0"/>
            <a:ext cx="4350058" cy="6484760"/>
          </a:xfrm>
          <a:prstGeom prst="rect">
            <a:avLst/>
          </a:prstGeom>
        </p:spPr>
      </p:pic>
      <p:pic>
        <p:nvPicPr>
          <p:cNvPr id="6" name="Imagen 5">
            <a:extLst>
              <a:ext uri="{FF2B5EF4-FFF2-40B4-BE49-F238E27FC236}">
                <a16:creationId xmlns:a16="http://schemas.microsoft.com/office/drawing/2014/main" id="{7D9452E1-D61D-4D82-A284-ACEB9FCCEDD0}"/>
              </a:ext>
            </a:extLst>
          </p:cNvPr>
          <p:cNvPicPr>
            <a:picLocks noChangeAspect="1"/>
          </p:cNvPicPr>
          <p:nvPr/>
        </p:nvPicPr>
        <p:blipFill rotWithShape="1">
          <a:blip r:embed="rId7"/>
          <a:srcRect l="35069" t="25679" r="36389" b="10370"/>
          <a:stretch/>
        </p:blipFill>
        <p:spPr>
          <a:xfrm>
            <a:off x="8593666" y="-1"/>
            <a:ext cx="3479801" cy="6484759"/>
          </a:xfrm>
          <a:prstGeom prst="rect">
            <a:avLst/>
          </a:prstGeom>
        </p:spPr>
      </p:pic>
      <p:sp>
        <p:nvSpPr>
          <p:cNvPr id="7" name="Rectángulo 6">
            <a:extLst>
              <a:ext uri="{FF2B5EF4-FFF2-40B4-BE49-F238E27FC236}">
                <a16:creationId xmlns:a16="http://schemas.microsoft.com/office/drawing/2014/main" id="{EACF1529-B455-4D01-8BC0-2BF2B38641AE}"/>
              </a:ext>
            </a:extLst>
          </p:cNvPr>
          <p:cNvSpPr/>
          <p:nvPr/>
        </p:nvSpPr>
        <p:spPr>
          <a:xfrm>
            <a:off x="6426200" y="3708400"/>
            <a:ext cx="2074333" cy="1566333"/>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8" name="Rectángulo 7">
            <a:extLst>
              <a:ext uri="{FF2B5EF4-FFF2-40B4-BE49-F238E27FC236}">
                <a16:creationId xmlns:a16="http://schemas.microsoft.com/office/drawing/2014/main" id="{5D4B93DA-CF66-448C-A30F-6E1F74EE5AB2}"/>
              </a:ext>
            </a:extLst>
          </p:cNvPr>
          <p:cNvSpPr/>
          <p:nvPr/>
        </p:nvSpPr>
        <p:spPr>
          <a:xfrm>
            <a:off x="6426200" y="194733"/>
            <a:ext cx="2074333" cy="167640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0" name="Audio 9">
            <a:hlinkClick r:id="" action="ppaction://media"/>
            <a:extLst>
              <a:ext uri="{FF2B5EF4-FFF2-40B4-BE49-F238E27FC236}">
                <a16:creationId xmlns:a16="http://schemas.microsoft.com/office/drawing/2014/main" id="{AF022439-09A4-458A-A46C-271087D6715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42778407"/>
      </p:ext>
    </p:extLst>
  </p:cSld>
  <p:clrMapOvr>
    <a:masterClrMapping/>
  </p:clrMapOvr>
  <mc:AlternateContent xmlns:mc="http://schemas.openxmlformats.org/markup-compatibility/2006">
    <mc:Choice xmlns:p14="http://schemas.microsoft.com/office/powerpoint/2010/main" Requires="p14">
      <p:transition spd="slow" p14:dur="2000" advTm="58015"/>
    </mc:Choice>
    <mc:Fallback>
      <p:transition spd="slow" advTm="58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DF5E93-1807-4E03-825F-91980A1B1618}"/>
              </a:ext>
            </a:extLst>
          </p:cNvPr>
          <p:cNvSpPr>
            <a:spLocks noGrp="1"/>
          </p:cNvSpPr>
          <p:nvPr>
            <p:ph type="title"/>
          </p:nvPr>
        </p:nvSpPr>
        <p:spPr/>
        <p:txBody>
          <a:bodyPr/>
          <a:lstStyle/>
          <a:p>
            <a:endParaRPr lang="es-419"/>
          </a:p>
        </p:txBody>
      </p:sp>
      <p:pic>
        <p:nvPicPr>
          <p:cNvPr id="4" name="Marcador de contenido 3">
            <a:hlinkClick r:id="rId4" action="ppaction://hlinksldjump"/>
            <a:extLst>
              <a:ext uri="{FF2B5EF4-FFF2-40B4-BE49-F238E27FC236}">
                <a16:creationId xmlns:a16="http://schemas.microsoft.com/office/drawing/2014/main" id="{755C706F-AEA0-4A47-B0A4-C56C3425E209}"/>
              </a:ext>
            </a:extLst>
          </p:cNvPr>
          <p:cNvPicPr>
            <a:picLocks noGrp="1" noChangeAspect="1"/>
          </p:cNvPicPr>
          <p:nvPr>
            <p:ph idx="1"/>
          </p:nvPr>
        </p:nvPicPr>
        <p:blipFill>
          <a:blip r:embed="rId5"/>
          <a:stretch>
            <a:fillRect/>
          </a:stretch>
        </p:blipFill>
        <p:spPr>
          <a:xfrm>
            <a:off x="0" y="0"/>
            <a:ext cx="12192000" cy="6907286"/>
          </a:xfrm>
          <a:prstGeom prst="rect">
            <a:avLst/>
          </a:prstGeom>
        </p:spPr>
      </p:pic>
      <p:sp>
        <p:nvSpPr>
          <p:cNvPr id="3" name="Rectángulo 2">
            <a:extLst>
              <a:ext uri="{FF2B5EF4-FFF2-40B4-BE49-F238E27FC236}">
                <a16:creationId xmlns:a16="http://schemas.microsoft.com/office/drawing/2014/main" id="{69780134-771C-4BAD-88AB-A27F0DA23D13}"/>
              </a:ext>
            </a:extLst>
          </p:cNvPr>
          <p:cNvSpPr/>
          <p:nvPr/>
        </p:nvSpPr>
        <p:spPr>
          <a:xfrm>
            <a:off x="2844800" y="162560"/>
            <a:ext cx="608520" cy="60960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6" name="Rectángulo 5">
            <a:extLst>
              <a:ext uri="{FF2B5EF4-FFF2-40B4-BE49-F238E27FC236}">
                <a16:creationId xmlns:a16="http://schemas.microsoft.com/office/drawing/2014/main" id="{7886D8F0-481C-4CF0-AFC5-FDEAEC037639}"/>
              </a:ext>
            </a:extLst>
          </p:cNvPr>
          <p:cNvSpPr/>
          <p:nvPr/>
        </p:nvSpPr>
        <p:spPr>
          <a:xfrm>
            <a:off x="5811521" y="162560"/>
            <a:ext cx="608520" cy="60960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7" name="Rectángulo 6">
            <a:extLst>
              <a:ext uri="{FF2B5EF4-FFF2-40B4-BE49-F238E27FC236}">
                <a16:creationId xmlns:a16="http://schemas.microsoft.com/office/drawing/2014/main" id="{2A8883F7-F3FB-4BA8-8F97-DD529483BE91}"/>
              </a:ext>
            </a:extLst>
          </p:cNvPr>
          <p:cNvSpPr/>
          <p:nvPr/>
        </p:nvSpPr>
        <p:spPr>
          <a:xfrm>
            <a:off x="721360" y="294640"/>
            <a:ext cx="1727200" cy="171704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8" name="Rectángulo 7">
            <a:extLst>
              <a:ext uri="{FF2B5EF4-FFF2-40B4-BE49-F238E27FC236}">
                <a16:creationId xmlns:a16="http://schemas.microsoft.com/office/drawing/2014/main" id="{509D3B73-BDE4-4BA1-A97D-7DBE6788C1C6}"/>
              </a:ext>
            </a:extLst>
          </p:cNvPr>
          <p:cNvSpPr/>
          <p:nvPr/>
        </p:nvSpPr>
        <p:spPr>
          <a:xfrm>
            <a:off x="721360" y="21336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Rectángulo 8">
            <a:extLst>
              <a:ext uri="{FF2B5EF4-FFF2-40B4-BE49-F238E27FC236}">
                <a16:creationId xmlns:a16="http://schemas.microsoft.com/office/drawing/2014/main" id="{5E289B76-BE4C-405B-9667-4AC495159E46}"/>
              </a:ext>
            </a:extLst>
          </p:cNvPr>
          <p:cNvSpPr/>
          <p:nvPr/>
        </p:nvSpPr>
        <p:spPr>
          <a:xfrm>
            <a:off x="744219" y="3759200"/>
            <a:ext cx="1727200" cy="157480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Rectángulo 9">
            <a:extLst>
              <a:ext uri="{FF2B5EF4-FFF2-40B4-BE49-F238E27FC236}">
                <a16:creationId xmlns:a16="http://schemas.microsoft.com/office/drawing/2014/main" id="{9EFB9FD7-797A-4829-83B2-2853E8A9C781}"/>
              </a:ext>
            </a:extLst>
          </p:cNvPr>
          <p:cNvSpPr/>
          <p:nvPr/>
        </p:nvSpPr>
        <p:spPr>
          <a:xfrm>
            <a:off x="9347200" y="162560"/>
            <a:ext cx="2844800" cy="32664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1" name="Audio 10">
            <a:hlinkClick r:id="" action="ppaction://media"/>
            <a:extLst>
              <a:ext uri="{FF2B5EF4-FFF2-40B4-BE49-F238E27FC236}">
                <a16:creationId xmlns:a16="http://schemas.microsoft.com/office/drawing/2014/main" id="{9085A886-CD2E-4FDD-89D8-3AE6995CBE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5196933"/>
      </p:ext>
    </p:extLst>
  </p:cSld>
  <p:clrMapOvr>
    <a:masterClrMapping/>
  </p:clrMapOvr>
  <mc:AlternateContent xmlns:mc="http://schemas.openxmlformats.org/markup-compatibility/2006">
    <mc:Choice xmlns:p14="http://schemas.microsoft.com/office/powerpoint/2010/main" Requires="p14">
      <p:transition spd="slow" p14:dur="2000" advTm="40058"/>
    </mc:Choice>
    <mc:Fallback>
      <p:transition spd="slow" advTm="40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1"/>
                </p:tgtEl>
              </p:cMediaNode>
            </p:audio>
          </p:childTnLst>
        </p:cTn>
      </p:par>
    </p:tnLst>
    <p:bldLst>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1926C6-5664-4B8B-BE34-043B827B9A5B}"/>
              </a:ext>
            </a:extLst>
          </p:cNvPr>
          <p:cNvSpPr>
            <a:spLocks noGrp="1"/>
          </p:cNvSpPr>
          <p:nvPr>
            <p:ph type="title"/>
          </p:nvPr>
        </p:nvSpPr>
        <p:spPr/>
        <p:txBody>
          <a:bodyPr/>
          <a:lstStyle/>
          <a:p>
            <a:endParaRPr lang="es-419"/>
          </a:p>
        </p:txBody>
      </p:sp>
      <p:graphicFrame>
        <p:nvGraphicFramePr>
          <p:cNvPr id="11" name="Tabla 11">
            <a:extLst>
              <a:ext uri="{FF2B5EF4-FFF2-40B4-BE49-F238E27FC236}">
                <a16:creationId xmlns:a16="http://schemas.microsoft.com/office/drawing/2014/main" id="{D945E60A-5BFE-4AA8-82D3-5A351F42327B}"/>
              </a:ext>
            </a:extLst>
          </p:cNvPr>
          <p:cNvGraphicFramePr>
            <a:graphicFrameLocks noGrp="1"/>
          </p:cNvGraphicFramePr>
          <p:nvPr>
            <p:ph idx="1"/>
            <p:extLst>
              <p:ext uri="{D42A27DB-BD31-4B8C-83A1-F6EECF244321}">
                <p14:modId xmlns:p14="http://schemas.microsoft.com/office/powerpoint/2010/main" val="1383210986"/>
              </p:ext>
            </p:extLst>
          </p:nvPr>
        </p:nvGraphicFramePr>
        <p:xfrm>
          <a:off x="27515" y="415445"/>
          <a:ext cx="1498600" cy="5753288"/>
        </p:xfrm>
        <a:graphic>
          <a:graphicData uri="http://schemas.openxmlformats.org/drawingml/2006/table">
            <a:tbl>
              <a:tblPr firstRow="1" bandRow="1">
                <a:tableStyleId>{5C22544A-7EE6-4342-B048-85BDC9FD1C3A}</a:tableStyleId>
              </a:tblPr>
              <a:tblGrid>
                <a:gridCol w="694697">
                  <a:extLst>
                    <a:ext uri="{9D8B030D-6E8A-4147-A177-3AD203B41FA5}">
                      <a16:colId xmlns:a16="http://schemas.microsoft.com/office/drawing/2014/main" val="3147707606"/>
                    </a:ext>
                  </a:extLst>
                </a:gridCol>
                <a:gridCol w="803903">
                  <a:extLst>
                    <a:ext uri="{9D8B030D-6E8A-4147-A177-3AD203B41FA5}">
                      <a16:colId xmlns:a16="http://schemas.microsoft.com/office/drawing/2014/main" val="3455642235"/>
                    </a:ext>
                  </a:extLst>
                </a:gridCol>
              </a:tblGrid>
              <a:tr h="248920">
                <a:tc>
                  <a:txBody>
                    <a:bodyPr/>
                    <a:lstStyle/>
                    <a:p>
                      <a:r>
                        <a:rPr lang="es-ES" dirty="0" err="1"/>
                        <a:t>N°</a:t>
                      </a:r>
                      <a:endParaRPr lang="es-419" dirty="0"/>
                    </a:p>
                  </a:txBody>
                  <a:tcPr/>
                </a:tc>
                <a:tc>
                  <a:txBody>
                    <a:bodyPr/>
                    <a:lstStyle/>
                    <a:p>
                      <a:r>
                        <a:rPr lang="es-ES" dirty="0"/>
                        <a:t>mg/dl</a:t>
                      </a:r>
                      <a:endParaRPr lang="es-419" dirty="0"/>
                    </a:p>
                  </a:txBody>
                  <a:tcPr/>
                </a:tc>
                <a:extLst>
                  <a:ext uri="{0D108BD9-81ED-4DB2-BD59-A6C34878D82A}">
                    <a16:rowId xmlns:a16="http://schemas.microsoft.com/office/drawing/2014/main" val="3034403444"/>
                  </a:ext>
                </a:extLst>
              </a:tr>
              <a:tr h="527290">
                <a:tc>
                  <a:txBody>
                    <a:bodyPr/>
                    <a:lstStyle/>
                    <a:p>
                      <a:r>
                        <a:rPr lang="es-ES" dirty="0"/>
                        <a:t>1</a:t>
                      </a:r>
                      <a:endParaRPr lang="es-419" dirty="0"/>
                    </a:p>
                  </a:txBody>
                  <a:tcPr/>
                </a:tc>
                <a:tc>
                  <a:txBody>
                    <a:bodyPr/>
                    <a:lstStyle/>
                    <a:p>
                      <a:r>
                        <a:rPr lang="es-ES" dirty="0"/>
                        <a:t>81</a:t>
                      </a:r>
                      <a:endParaRPr lang="es-419" dirty="0"/>
                    </a:p>
                  </a:txBody>
                  <a:tcPr/>
                </a:tc>
                <a:extLst>
                  <a:ext uri="{0D108BD9-81ED-4DB2-BD59-A6C34878D82A}">
                    <a16:rowId xmlns:a16="http://schemas.microsoft.com/office/drawing/2014/main" val="3946914062"/>
                  </a:ext>
                </a:extLst>
              </a:tr>
              <a:tr h="527290">
                <a:tc>
                  <a:txBody>
                    <a:bodyPr/>
                    <a:lstStyle/>
                    <a:p>
                      <a:r>
                        <a:rPr lang="es-ES" dirty="0"/>
                        <a:t>2</a:t>
                      </a:r>
                      <a:endParaRPr lang="es-419" dirty="0"/>
                    </a:p>
                  </a:txBody>
                  <a:tcPr/>
                </a:tc>
                <a:tc>
                  <a:txBody>
                    <a:bodyPr/>
                    <a:lstStyle/>
                    <a:p>
                      <a:r>
                        <a:rPr lang="es-ES" dirty="0"/>
                        <a:t>80</a:t>
                      </a:r>
                      <a:endParaRPr lang="es-419" dirty="0"/>
                    </a:p>
                  </a:txBody>
                  <a:tcPr/>
                </a:tc>
                <a:extLst>
                  <a:ext uri="{0D108BD9-81ED-4DB2-BD59-A6C34878D82A}">
                    <a16:rowId xmlns:a16="http://schemas.microsoft.com/office/drawing/2014/main" val="2807713357"/>
                  </a:ext>
                </a:extLst>
              </a:tr>
              <a:tr h="527290">
                <a:tc>
                  <a:txBody>
                    <a:bodyPr/>
                    <a:lstStyle/>
                    <a:p>
                      <a:r>
                        <a:rPr lang="es-ES" dirty="0"/>
                        <a:t>3</a:t>
                      </a:r>
                      <a:endParaRPr lang="es-419" dirty="0"/>
                    </a:p>
                  </a:txBody>
                  <a:tcPr/>
                </a:tc>
                <a:tc>
                  <a:txBody>
                    <a:bodyPr/>
                    <a:lstStyle/>
                    <a:p>
                      <a:r>
                        <a:rPr lang="es-ES" dirty="0"/>
                        <a:t>77</a:t>
                      </a:r>
                      <a:endParaRPr lang="es-419" dirty="0"/>
                    </a:p>
                  </a:txBody>
                  <a:tcPr/>
                </a:tc>
                <a:extLst>
                  <a:ext uri="{0D108BD9-81ED-4DB2-BD59-A6C34878D82A}">
                    <a16:rowId xmlns:a16="http://schemas.microsoft.com/office/drawing/2014/main" val="1115794809"/>
                  </a:ext>
                </a:extLst>
              </a:tr>
              <a:tr h="527290">
                <a:tc>
                  <a:txBody>
                    <a:bodyPr/>
                    <a:lstStyle/>
                    <a:p>
                      <a:r>
                        <a:rPr lang="es-ES" dirty="0"/>
                        <a:t>4</a:t>
                      </a:r>
                      <a:endParaRPr lang="es-419" dirty="0"/>
                    </a:p>
                  </a:txBody>
                  <a:tcPr/>
                </a:tc>
                <a:tc>
                  <a:txBody>
                    <a:bodyPr/>
                    <a:lstStyle/>
                    <a:p>
                      <a:r>
                        <a:rPr lang="es-ES" dirty="0"/>
                        <a:t>83</a:t>
                      </a:r>
                      <a:endParaRPr lang="es-419" dirty="0"/>
                    </a:p>
                  </a:txBody>
                  <a:tcPr/>
                </a:tc>
                <a:extLst>
                  <a:ext uri="{0D108BD9-81ED-4DB2-BD59-A6C34878D82A}">
                    <a16:rowId xmlns:a16="http://schemas.microsoft.com/office/drawing/2014/main" val="788346029"/>
                  </a:ext>
                </a:extLst>
              </a:tr>
              <a:tr h="527290">
                <a:tc>
                  <a:txBody>
                    <a:bodyPr/>
                    <a:lstStyle/>
                    <a:p>
                      <a:r>
                        <a:rPr lang="es-ES" dirty="0"/>
                        <a:t>5</a:t>
                      </a:r>
                      <a:endParaRPr lang="es-419" dirty="0"/>
                    </a:p>
                  </a:txBody>
                  <a:tcPr/>
                </a:tc>
                <a:tc>
                  <a:txBody>
                    <a:bodyPr/>
                    <a:lstStyle/>
                    <a:p>
                      <a:r>
                        <a:rPr lang="es-ES" dirty="0"/>
                        <a:t>78</a:t>
                      </a:r>
                      <a:endParaRPr lang="es-419" dirty="0"/>
                    </a:p>
                  </a:txBody>
                  <a:tcPr/>
                </a:tc>
                <a:extLst>
                  <a:ext uri="{0D108BD9-81ED-4DB2-BD59-A6C34878D82A}">
                    <a16:rowId xmlns:a16="http://schemas.microsoft.com/office/drawing/2014/main" val="1957997595"/>
                  </a:ext>
                </a:extLst>
              </a:tr>
              <a:tr h="527290">
                <a:tc>
                  <a:txBody>
                    <a:bodyPr/>
                    <a:lstStyle/>
                    <a:p>
                      <a:r>
                        <a:rPr lang="es-ES" dirty="0"/>
                        <a:t>6</a:t>
                      </a:r>
                      <a:endParaRPr lang="es-419" dirty="0"/>
                    </a:p>
                  </a:txBody>
                  <a:tcPr/>
                </a:tc>
                <a:tc>
                  <a:txBody>
                    <a:bodyPr/>
                    <a:lstStyle/>
                    <a:p>
                      <a:r>
                        <a:rPr lang="es-ES" dirty="0"/>
                        <a:t>83</a:t>
                      </a:r>
                      <a:endParaRPr lang="es-419" dirty="0"/>
                    </a:p>
                  </a:txBody>
                  <a:tcPr/>
                </a:tc>
                <a:extLst>
                  <a:ext uri="{0D108BD9-81ED-4DB2-BD59-A6C34878D82A}">
                    <a16:rowId xmlns:a16="http://schemas.microsoft.com/office/drawing/2014/main" val="2987974468"/>
                  </a:ext>
                </a:extLst>
              </a:tr>
              <a:tr h="527290">
                <a:tc>
                  <a:txBody>
                    <a:bodyPr/>
                    <a:lstStyle/>
                    <a:p>
                      <a:r>
                        <a:rPr lang="es-ES" dirty="0"/>
                        <a:t>7</a:t>
                      </a:r>
                      <a:endParaRPr lang="es-419" dirty="0"/>
                    </a:p>
                  </a:txBody>
                  <a:tcPr/>
                </a:tc>
                <a:tc>
                  <a:txBody>
                    <a:bodyPr/>
                    <a:lstStyle/>
                    <a:p>
                      <a:r>
                        <a:rPr lang="es-ES" dirty="0"/>
                        <a:t>85</a:t>
                      </a:r>
                      <a:endParaRPr lang="es-419" dirty="0"/>
                    </a:p>
                  </a:txBody>
                  <a:tcPr/>
                </a:tc>
                <a:extLst>
                  <a:ext uri="{0D108BD9-81ED-4DB2-BD59-A6C34878D82A}">
                    <a16:rowId xmlns:a16="http://schemas.microsoft.com/office/drawing/2014/main" val="3990079793"/>
                  </a:ext>
                </a:extLst>
              </a:tr>
              <a:tr h="527290">
                <a:tc>
                  <a:txBody>
                    <a:bodyPr/>
                    <a:lstStyle/>
                    <a:p>
                      <a:r>
                        <a:rPr lang="es-ES" dirty="0"/>
                        <a:t>8</a:t>
                      </a:r>
                      <a:endParaRPr lang="es-419" dirty="0"/>
                    </a:p>
                  </a:txBody>
                  <a:tcPr/>
                </a:tc>
                <a:tc>
                  <a:txBody>
                    <a:bodyPr/>
                    <a:lstStyle/>
                    <a:p>
                      <a:r>
                        <a:rPr lang="es-ES" dirty="0"/>
                        <a:t>84</a:t>
                      </a:r>
                      <a:endParaRPr lang="es-419" dirty="0"/>
                    </a:p>
                  </a:txBody>
                  <a:tcPr/>
                </a:tc>
                <a:extLst>
                  <a:ext uri="{0D108BD9-81ED-4DB2-BD59-A6C34878D82A}">
                    <a16:rowId xmlns:a16="http://schemas.microsoft.com/office/drawing/2014/main" val="3531373635"/>
                  </a:ext>
                </a:extLst>
              </a:tr>
              <a:tr h="641918">
                <a:tc>
                  <a:txBody>
                    <a:bodyPr/>
                    <a:lstStyle/>
                    <a:p>
                      <a:r>
                        <a:rPr lang="es-ES" dirty="0"/>
                        <a:t>9</a:t>
                      </a:r>
                      <a:endParaRPr lang="es-419" dirty="0"/>
                    </a:p>
                  </a:txBody>
                  <a:tcPr/>
                </a:tc>
                <a:tc>
                  <a:txBody>
                    <a:bodyPr/>
                    <a:lstStyle/>
                    <a:p>
                      <a:r>
                        <a:rPr lang="es-ES" dirty="0"/>
                        <a:t>93</a:t>
                      </a:r>
                      <a:endParaRPr lang="es-419" dirty="0"/>
                    </a:p>
                  </a:txBody>
                  <a:tcPr/>
                </a:tc>
                <a:extLst>
                  <a:ext uri="{0D108BD9-81ED-4DB2-BD59-A6C34878D82A}">
                    <a16:rowId xmlns:a16="http://schemas.microsoft.com/office/drawing/2014/main" val="3134531423"/>
                  </a:ext>
                </a:extLst>
              </a:tr>
              <a:tr h="527290">
                <a:tc>
                  <a:txBody>
                    <a:bodyPr/>
                    <a:lstStyle/>
                    <a:p>
                      <a:r>
                        <a:rPr lang="es-ES" dirty="0"/>
                        <a:t>10</a:t>
                      </a:r>
                      <a:endParaRPr lang="es-419" dirty="0"/>
                    </a:p>
                  </a:txBody>
                  <a:tcPr/>
                </a:tc>
                <a:tc>
                  <a:txBody>
                    <a:bodyPr/>
                    <a:lstStyle/>
                    <a:p>
                      <a:r>
                        <a:rPr lang="es-ES" dirty="0"/>
                        <a:t>83</a:t>
                      </a:r>
                      <a:endParaRPr lang="es-419" dirty="0"/>
                    </a:p>
                  </a:txBody>
                  <a:tcPr/>
                </a:tc>
                <a:extLst>
                  <a:ext uri="{0D108BD9-81ED-4DB2-BD59-A6C34878D82A}">
                    <a16:rowId xmlns:a16="http://schemas.microsoft.com/office/drawing/2014/main" val="1429647488"/>
                  </a:ext>
                </a:extLst>
              </a:tr>
            </a:tbl>
          </a:graphicData>
        </a:graphic>
      </p:graphicFrame>
      <p:graphicFrame>
        <p:nvGraphicFramePr>
          <p:cNvPr id="13" name="Tabla 11">
            <a:extLst>
              <a:ext uri="{FF2B5EF4-FFF2-40B4-BE49-F238E27FC236}">
                <a16:creationId xmlns:a16="http://schemas.microsoft.com/office/drawing/2014/main" id="{6591D106-3423-4553-896D-5C947126B442}"/>
              </a:ext>
            </a:extLst>
          </p:cNvPr>
          <p:cNvGraphicFramePr>
            <a:graphicFrameLocks/>
          </p:cNvGraphicFramePr>
          <p:nvPr>
            <p:extLst>
              <p:ext uri="{D42A27DB-BD31-4B8C-83A1-F6EECF244321}">
                <p14:modId xmlns:p14="http://schemas.microsoft.com/office/powerpoint/2010/main" val="2075935159"/>
              </p:ext>
            </p:extLst>
          </p:nvPr>
        </p:nvGraphicFramePr>
        <p:xfrm>
          <a:off x="1585383" y="410624"/>
          <a:ext cx="1555750" cy="5758109"/>
        </p:xfrm>
        <a:graphic>
          <a:graphicData uri="http://schemas.openxmlformats.org/drawingml/2006/table">
            <a:tbl>
              <a:tblPr firstRow="1" bandRow="1">
                <a:tableStyleId>{5C22544A-7EE6-4342-B048-85BDC9FD1C3A}</a:tableStyleId>
              </a:tblPr>
              <a:tblGrid>
                <a:gridCol w="780277">
                  <a:extLst>
                    <a:ext uri="{9D8B030D-6E8A-4147-A177-3AD203B41FA5}">
                      <a16:colId xmlns:a16="http://schemas.microsoft.com/office/drawing/2014/main" val="3147707606"/>
                    </a:ext>
                  </a:extLst>
                </a:gridCol>
                <a:gridCol w="775473">
                  <a:extLst>
                    <a:ext uri="{9D8B030D-6E8A-4147-A177-3AD203B41FA5}">
                      <a16:colId xmlns:a16="http://schemas.microsoft.com/office/drawing/2014/main" val="3455642235"/>
                    </a:ext>
                  </a:extLst>
                </a:gridCol>
              </a:tblGrid>
              <a:tr h="380999">
                <a:tc>
                  <a:txBody>
                    <a:bodyPr/>
                    <a:lstStyle/>
                    <a:p>
                      <a:r>
                        <a:rPr lang="es-ES" dirty="0" err="1"/>
                        <a:t>N°</a:t>
                      </a:r>
                      <a:endParaRPr lang="es-419" dirty="0"/>
                    </a:p>
                  </a:txBody>
                  <a:tcPr/>
                </a:tc>
                <a:tc>
                  <a:txBody>
                    <a:bodyPr/>
                    <a:lstStyle/>
                    <a:p>
                      <a:r>
                        <a:rPr lang="es-ES" dirty="0"/>
                        <a:t>Mg/dl</a:t>
                      </a:r>
                      <a:endParaRPr lang="es-419" dirty="0"/>
                    </a:p>
                  </a:txBody>
                  <a:tcPr/>
                </a:tc>
                <a:extLst>
                  <a:ext uri="{0D108BD9-81ED-4DB2-BD59-A6C34878D82A}">
                    <a16:rowId xmlns:a16="http://schemas.microsoft.com/office/drawing/2014/main" val="4251430956"/>
                  </a:ext>
                </a:extLst>
              </a:tr>
              <a:tr h="537711">
                <a:tc>
                  <a:txBody>
                    <a:bodyPr/>
                    <a:lstStyle/>
                    <a:p>
                      <a:r>
                        <a:rPr lang="es-ES" dirty="0"/>
                        <a:t>11</a:t>
                      </a:r>
                      <a:endParaRPr lang="es-419" dirty="0"/>
                    </a:p>
                  </a:txBody>
                  <a:tcPr/>
                </a:tc>
                <a:tc>
                  <a:txBody>
                    <a:bodyPr/>
                    <a:lstStyle/>
                    <a:p>
                      <a:r>
                        <a:rPr lang="es-ES" dirty="0"/>
                        <a:t>78</a:t>
                      </a:r>
                      <a:endParaRPr lang="es-419" dirty="0"/>
                    </a:p>
                  </a:txBody>
                  <a:tcPr/>
                </a:tc>
                <a:extLst>
                  <a:ext uri="{0D108BD9-81ED-4DB2-BD59-A6C34878D82A}">
                    <a16:rowId xmlns:a16="http://schemas.microsoft.com/office/drawing/2014/main" val="3034403444"/>
                  </a:ext>
                </a:extLst>
              </a:tr>
              <a:tr h="537711">
                <a:tc>
                  <a:txBody>
                    <a:bodyPr/>
                    <a:lstStyle/>
                    <a:p>
                      <a:r>
                        <a:rPr lang="es-ES" dirty="0"/>
                        <a:t>12</a:t>
                      </a:r>
                      <a:endParaRPr lang="es-419" dirty="0"/>
                    </a:p>
                  </a:txBody>
                  <a:tcPr/>
                </a:tc>
                <a:tc>
                  <a:txBody>
                    <a:bodyPr/>
                    <a:lstStyle/>
                    <a:p>
                      <a:r>
                        <a:rPr lang="es-ES" dirty="0"/>
                        <a:t>79</a:t>
                      </a:r>
                      <a:endParaRPr lang="es-419" dirty="0"/>
                    </a:p>
                  </a:txBody>
                  <a:tcPr/>
                </a:tc>
                <a:extLst>
                  <a:ext uri="{0D108BD9-81ED-4DB2-BD59-A6C34878D82A}">
                    <a16:rowId xmlns:a16="http://schemas.microsoft.com/office/drawing/2014/main" val="3946914062"/>
                  </a:ext>
                </a:extLst>
              </a:tr>
              <a:tr h="537711">
                <a:tc>
                  <a:txBody>
                    <a:bodyPr/>
                    <a:lstStyle/>
                    <a:p>
                      <a:r>
                        <a:rPr lang="es-ES" dirty="0"/>
                        <a:t>13</a:t>
                      </a:r>
                      <a:endParaRPr lang="es-419" dirty="0"/>
                    </a:p>
                  </a:txBody>
                  <a:tcPr/>
                </a:tc>
                <a:tc>
                  <a:txBody>
                    <a:bodyPr/>
                    <a:lstStyle/>
                    <a:p>
                      <a:r>
                        <a:rPr lang="es-ES" dirty="0"/>
                        <a:t>80</a:t>
                      </a:r>
                      <a:endParaRPr lang="es-419" dirty="0"/>
                    </a:p>
                  </a:txBody>
                  <a:tcPr/>
                </a:tc>
                <a:extLst>
                  <a:ext uri="{0D108BD9-81ED-4DB2-BD59-A6C34878D82A}">
                    <a16:rowId xmlns:a16="http://schemas.microsoft.com/office/drawing/2014/main" val="2807713357"/>
                  </a:ext>
                </a:extLst>
              </a:tr>
              <a:tr h="537711">
                <a:tc>
                  <a:txBody>
                    <a:bodyPr/>
                    <a:lstStyle/>
                    <a:p>
                      <a:r>
                        <a:rPr lang="es-ES" dirty="0"/>
                        <a:t>14</a:t>
                      </a:r>
                      <a:endParaRPr lang="es-419" dirty="0"/>
                    </a:p>
                  </a:txBody>
                  <a:tcPr/>
                </a:tc>
                <a:tc>
                  <a:txBody>
                    <a:bodyPr/>
                    <a:lstStyle/>
                    <a:p>
                      <a:r>
                        <a:rPr lang="es-ES" dirty="0"/>
                        <a:t>81</a:t>
                      </a:r>
                      <a:endParaRPr lang="es-419" dirty="0"/>
                    </a:p>
                  </a:txBody>
                  <a:tcPr/>
                </a:tc>
                <a:extLst>
                  <a:ext uri="{0D108BD9-81ED-4DB2-BD59-A6C34878D82A}">
                    <a16:rowId xmlns:a16="http://schemas.microsoft.com/office/drawing/2014/main" val="1115794809"/>
                  </a:ext>
                </a:extLst>
              </a:tr>
              <a:tr h="537711">
                <a:tc>
                  <a:txBody>
                    <a:bodyPr/>
                    <a:lstStyle/>
                    <a:p>
                      <a:r>
                        <a:rPr lang="es-ES" dirty="0"/>
                        <a:t>15</a:t>
                      </a:r>
                      <a:endParaRPr lang="es-419" dirty="0"/>
                    </a:p>
                  </a:txBody>
                  <a:tcPr/>
                </a:tc>
                <a:tc>
                  <a:txBody>
                    <a:bodyPr/>
                    <a:lstStyle/>
                    <a:p>
                      <a:r>
                        <a:rPr lang="es-ES" dirty="0"/>
                        <a:t>77</a:t>
                      </a:r>
                      <a:endParaRPr lang="es-419" dirty="0"/>
                    </a:p>
                  </a:txBody>
                  <a:tcPr/>
                </a:tc>
                <a:extLst>
                  <a:ext uri="{0D108BD9-81ED-4DB2-BD59-A6C34878D82A}">
                    <a16:rowId xmlns:a16="http://schemas.microsoft.com/office/drawing/2014/main" val="788346029"/>
                  </a:ext>
                </a:extLst>
              </a:tr>
              <a:tr h="537711">
                <a:tc>
                  <a:txBody>
                    <a:bodyPr/>
                    <a:lstStyle/>
                    <a:p>
                      <a:r>
                        <a:rPr lang="es-ES" dirty="0"/>
                        <a:t>16</a:t>
                      </a:r>
                      <a:endParaRPr lang="es-419" dirty="0"/>
                    </a:p>
                  </a:txBody>
                  <a:tcPr/>
                </a:tc>
                <a:tc>
                  <a:txBody>
                    <a:bodyPr/>
                    <a:lstStyle/>
                    <a:p>
                      <a:r>
                        <a:rPr lang="es-ES" dirty="0"/>
                        <a:t>91</a:t>
                      </a:r>
                      <a:endParaRPr lang="es-419" dirty="0"/>
                    </a:p>
                  </a:txBody>
                  <a:tcPr/>
                </a:tc>
                <a:extLst>
                  <a:ext uri="{0D108BD9-81ED-4DB2-BD59-A6C34878D82A}">
                    <a16:rowId xmlns:a16="http://schemas.microsoft.com/office/drawing/2014/main" val="1957997595"/>
                  </a:ext>
                </a:extLst>
              </a:tr>
              <a:tr h="537711">
                <a:tc>
                  <a:txBody>
                    <a:bodyPr/>
                    <a:lstStyle/>
                    <a:p>
                      <a:r>
                        <a:rPr lang="es-ES" dirty="0"/>
                        <a:t>17</a:t>
                      </a:r>
                      <a:endParaRPr lang="es-419" dirty="0"/>
                    </a:p>
                  </a:txBody>
                  <a:tcPr/>
                </a:tc>
                <a:tc>
                  <a:txBody>
                    <a:bodyPr/>
                    <a:lstStyle/>
                    <a:p>
                      <a:r>
                        <a:rPr lang="es-ES" dirty="0"/>
                        <a:t>90</a:t>
                      </a:r>
                      <a:endParaRPr lang="es-419" dirty="0"/>
                    </a:p>
                  </a:txBody>
                  <a:tcPr/>
                </a:tc>
                <a:extLst>
                  <a:ext uri="{0D108BD9-81ED-4DB2-BD59-A6C34878D82A}">
                    <a16:rowId xmlns:a16="http://schemas.microsoft.com/office/drawing/2014/main" val="2987974468"/>
                  </a:ext>
                </a:extLst>
              </a:tr>
              <a:tr h="537711">
                <a:tc>
                  <a:txBody>
                    <a:bodyPr/>
                    <a:lstStyle/>
                    <a:p>
                      <a:r>
                        <a:rPr lang="es-ES" dirty="0"/>
                        <a:t>18</a:t>
                      </a:r>
                      <a:endParaRPr lang="es-419" dirty="0"/>
                    </a:p>
                  </a:txBody>
                  <a:tcPr/>
                </a:tc>
                <a:tc>
                  <a:txBody>
                    <a:bodyPr/>
                    <a:lstStyle/>
                    <a:p>
                      <a:r>
                        <a:rPr lang="es-ES" dirty="0"/>
                        <a:t>90</a:t>
                      </a:r>
                      <a:endParaRPr lang="es-419" dirty="0"/>
                    </a:p>
                  </a:txBody>
                  <a:tcPr/>
                </a:tc>
                <a:extLst>
                  <a:ext uri="{0D108BD9-81ED-4DB2-BD59-A6C34878D82A}">
                    <a16:rowId xmlns:a16="http://schemas.microsoft.com/office/drawing/2014/main" val="3990079793"/>
                  </a:ext>
                </a:extLst>
              </a:tr>
              <a:tr h="537711">
                <a:tc>
                  <a:txBody>
                    <a:bodyPr/>
                    <a:lstStyle/>
                    <a:p>
                      <a:r>
                        <a:rPr lang="es-ES" dirty="0"/>
                        <a:t>19</a:t>
                      </a:r>
                      <a:endParaRPr lang="es-419" dirty="0"/>
                    </a:p>
                  </a:txBody>
                  <a:tcPr/>
                </a:tc>
                <a:tc>
                  <a:txBody>
                    <a:bodyPr/>
                    <a:lstStyle/>
                    <a:p>
                      <a:r>
                        <a:rPr lang="es-ES" dirty="0"/>
                        <a:t>90</a:t>
                      </a:r>
                      <a:endParaRPr lang="es-419" dirty="0"/>
                    </a:p>
                  </a:txBody>
                  <a:tcPr/>
                </a:tc>
                <a:extLst>
                  <a:ext uri="{0D108BD9-81ED-4DB2-BD59-A6C34878D82A}">
                    <a16:rowId xmlns:a16="http://schemas.microsoft.com/office/drawing/2014/main" val="3531373635"/>
                  </a:ext>
                </a:extLst>
              </a:tr>
              <a:tr h="537711">
                <a:tc>
                  <a:txBody>
                    <a:bodyPr/>
                    <a:lstStyle/>
                    <a:p>
                      <a:r>
                        <a:rPr lang="es-ES" dirty="0"/>
                        <a:t>20</a:t>
                      </a:r>
                      <a:endParaRPr lang="es-419" dirty="0"/>
                    </a:p>
                  </a:txBody>
                  <a:tcPr/>
                </a:tc>
                <a:tc>
                  <a:txBody>
                    <a:bodyPr/>
                    <a:lstStyle/>
                    <a:p>
                      <a:r>
                        <a:rPr lang="es-ES" dirty="0"/>
                        <a:t>93</a:t>
                      </a:r>
                      <a:endParaRPr lang="es-419" dirty="0"/>
                    </a:p>
                  </a:txBody>
                  <a:tcPr/>
                </a:tc>
                <a:extLst>
                  <a:ext uri="{0D108BD9-81ED-4DB2-BD59-A6C34878D82A}">
                    <a16:rowId xmlns:a16="http://schemas.microsoft.com/office/drawing/2014/main" val="3134531423"/>
                  </a:ext>
                </a:extLst>
              </a:tr>
            </a:tbl>
          </a:graphicData>
        </a:graphic>
      </p:graphicFrame>
      <p:pic>
        <p:nvPicPr>
          <p:cNvPr id="14" name="Imagen 13">
            <a:extLst>
              <a:ext uri="{FF2B5EF4-FFF2-40B4-BE49-F238E27FC236}">
                <a16:creationId xmlns:a16="http://schemas.microsoft.com/office/drawing/2014/main" id="{AC673011-AB36-4BE4-910A-B0E9A76275E9}"/>
              </a:ext>
            </a:extLst>
          </p:cNvPr>
          <p:cNvPicPr>
            <a:picLocks noChangeAspect="1"/>
          </p:cNvPicPr>
          <p:nvPr/>
        </p:nvPicPr>
        <p:blipFill rotWithShape="1">
          <a:blip r:embed="rId4"/>
          <a:srcRect l="417" t="13957" r="51805" b="18951"/>
          <a:stretch/>
        </p:blipFill>
        <p:spPr>
          <a:xfrm>
            <a:off x="3606800" y="989086"/>
            <a:ext cx="5825067" cy="4601183"/>
          </a:xfrm>
          <a:prstGeom prst="rect">
            <a:avLst/>
          </a:prstGeom>
        </p:spPr>
      </p:pic>
      <p:sp>
        <p:nvSpPr>
          <p:cNvPr id="3" name="CuadroTexto 2">
            <a:extLst>
              <a:ext uri="{FF2B5EF4-FFF2-40B4-BE49-F238E27FC236}">
                <a16:creationId xmlns:a16="http://schemas.microsoft.com/office/drawing/2014/main" id="{BDD76820-A339-47B1-8CFF-084D3822DC33}"/>
              </a:ext>
            </a:extLst>
          </p:cNvPr>
          <p:cNvSpPr txBox="1"/>
          <p:nvPr/>
        </p:nvSpPr>
        <p:spPr>
          <a:xfrm>
            <a:off x="3698240" y="410624"/>
            <a:ext cx="4561840" cy="369332"/>
          </a:xfrm>
          <a:prstGeom prst="rect">
            <a:avLst/>
          </a:prstGeom>
          <a:noFill/>
        </p:spPr>
        <p:txBody>
          <a:bodyPr wrap="square" rtlCol="0">
            <a:spAutoFit/>
          </a:bodyPr>
          <a:lstStyle/>
          <a:p>
            <a:r>
              <a:rPr lang="es-419">
                <a:hlinkClick r:id="rId5"/>
              </a:rPr>
              <a:t>https://www.westgard.com/calculateqc.htm</a:t>
            </a:r>
            <a:endParaRPr lang="es-419" dirty="0"/>
          </a:p>
        </p:txBody>
      </p:sp>
      <p:pic>
        <p:nvPicPr>
          <p:cNvPr id="5" name="Audio 4">
            <a:hlinkClick r:id="" action="ppaction://media"/>
            <a:extLst>
              <a:ext uri="{FF2B5EF4-FFF2-40B4-BE49-F238E27FC236}">
                <a16:creationId xmlns:a16="http://schemas.microsoft.com/office/drawing/2014/main" id="{B08D4D52-04C4-4247-BFAF-EE70412188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4646216"/>
      </p:ext>
    </p:extLst>
  </p:cSld>
  <p:clrMapOvr>
    <a:masterClrMapping/>
  </p:clrMapOvr>
  <mc:AlternateContent xmlns:mc="http://schemas.openxmlformats.org/markup-compatibility/2006">
    <mc:Choice xmlns:p14="http://schemas.microsoft.com/office/powerpoint/2010/main" Requires="p14">
      <p:transition spd="slow" p14:dur="2000" advTm="19887"/>
    </mc:Choice>
    <mc:Fallback>
      <p:transition spd="slow" advTm="19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EBE1BA17-A106-496D-A208-A8698E942F17}"/>
              </a:ext>
            </a:extLst>
          </p:cNvPr>
          <p:cNvPicPr>
            <a:picLocks noGrp="1" noChangeAspect="1"/>
          </p:cNvPicPr>
          <p:nvPr>
            <p:ph idx="1"/>
          </p:nvPr>
        </p:nvPicPr>
        <p:blipFill rotWithShape="1">
          <a:blip r:embed="rId4"/>
          <a:srcRect t="5877" r="43627" b="9349"/>
          <a:stretch/>
        </p:blipFill>
        <p:spPr>
          <a:xfrm>
            <a:off x="2178815" y="216442"/>
            <a:ext cx="8890000" cy="4892648"/>
          </a:xfrm>
          <a:prstGeom prst="rect">
            <a:avLst/>
          </a:prstGeom>
        </p:spPr>
      </p:pic>
      <p:pic>
        <p:nvPicPr>
          <p:cNvPr id="5" name="Imagen 4">
            <a:extLst>
              <a:ext uri="{FF2B5EF4-FFF2-40B4-BE49-F238E27FC236}">
                <a16:creationId xmlns:a16="http://schemas.microsoft.com/office/drawing/2014/main" id="{3DC9FAB2-40A2-4864-9221-7E1104B32AA4}"/>
              </a:ext>
            </a:extLst>
          </p:cNvPr>
          <p:cNvPicPr>
            <a:picLocks noChangeAspect="1"/>
          </p:cNvPicPr>
          <p:nvPr/>
        </p:nvPicPr>
        <p:blipFill rotWithShape="1">
          <a:blip r:embed="rId5"/>
          <a:srcRect t="52840" r="78541" b="26790"/>
          <a:stretch/>
        </p:blipFill>
        <p:spPr>
          <a:xfrm>
            <a:off x="2125134" y="4842932"/>
            <a:ext cx="3386666" cy="1634068"/>
          </a:xfrm>
          <a:prstGeom prst="rect">
            <a:avLst/>
          </a:prstGeom>
        </p:spPr>
      </p:pic>
      <p:sp>
        <p:nvSpPr>
          <p:cNvPr id="6" name="CuadroTexto 5">
            <a:extLst>
              <a:ext uri="{FF2B5EF4-FFF2-40B4-BE49-F238E27FC236}">
                <a16:creationId xmlns:a16="http://schemas.microsoft.com/office/drawing/2014/main" id="{8C5EA68B-F533-47ED-A09E-405DCC80B790}"/>
              </a:ext>
            </a:extLst>
          </p:cNvPr>
          <p:cNvSpPr txBox="1"/>
          <p:nvPr/>
        </p:nvSpPr>
        <p:spPr>
          <a:xfrm>
            <a:off x="5842000" y="5300133"/>
            <a:ext cx="4669131" cy="923330"/>
          </a:xfrm>
          <a:prstGeom prst="rect">
            <a:avLst/>
          </a:prstGeom>
          <a:noFill/>
        </p:spPr>
        <p:txBody>
          <a:bodyPr wrap="square" rtlCol="0">
            <a:spAutoFit/>
          </a:bodyPr>
          <a:lstStyle/>
          <a:p>
            <a:r>
              <a:rPr lang="es-ES" dirty="0"/>
              <a:t>Equipo : Metrolab 1600 DR Wiener</a:t>
            </a:r>
          </a:p>
          <a:p>
            <a:r>
              <a:rPr lang="es-ES" dirty="0"/>
              <a:t>Reactivo: Glicemia Enzimática AA Wiener </a:t>
            </a:r>
          </a:p>
          <a:p>
            <a:r>
              <a:rPr lang="es-ES" dirty="0"/>
              <a:t>Laboratorio Química Clínica FACENA UNNE</a:t>
            </a:r>
            <a:endParaRPr lang="es-419" dirty="0"/>
          </a:p>
        </p:txBody>
      </p:sp>
      <p:sp>
        <p:nvSpPr>
          <p:cNvPr id="8" name="Forma libre: forma 7">
            <a:extLst>
              <a:ext uri="{FF2B5EF4-FFF2-40B4-BE49-F238E27FC236}">
                <a16:creationId xmlns:a16="http://schemas.microsoft.com/office/drawing/2014/main" id="{E593CE13-8C34-4444-A829-8ADBF3C3027C}"/>
              </a:ext>
            </a:extLst>
          </p:cNvPr>
          <p:cNvSpPr/>
          <p:nvPr/>
        </p:nvSpPr>
        <p:spPr>
          <a:xfrm>
            <a:off x="10428231" y="1152018"/>
            <a:ext cx="1281169" cy="3001361"/>
          </a:xfrm>
          <a:custGeom>
            <a:avLst/>
            <a:gdLst>
              <a:gd name="connsiteX0" fmla="*/ 61969 w 1281169"/>
              <a:gd name="connsiteY0" fmla="*/ 0 h 3598333"/>
              <a:gd name="connsiteX1" fmla="*/ 138169 w 1281169"/>
              <a:gd name="connsiteY1" fmla="*/ 440267 h 3598333"/>
              <a:gd name="connsiteX2" fmla="*/ 1281169 w 1281169"/>
              <a:gd name="connsiteY2" fmla="*/ 1794933 h 3598333"/>
              <a:gd name="connsiteX3" fmla="*/ 138169 w 1281169"/>
              <a:gd name="connsiteY3" fmla="*/ 3115733 h 3598333"/>
              <a:gd name="connsiteX4" fmla="*/ 78902 w 1281169"/>
              <a:gd name="connsiteY4" fmla="*/ 3598333 h 3598333"/>
              <a:gd name="connsiteX5" fmla="*/ 78902 w 1281169"/>
              <a:gd name="connsiteY5" fmla="*/ 3598333 h 3598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1169" h="3598333">
                <a:moveTo>
                  <a:pt x="61969" y="0"/>
                </a:moveTo>
                <a:cubicBezTo>
                  <a:pt x="-1531" y="70556"/>
                  <a:pt x="-65031" y="141112"/>
                  <a:pt x="138169" y="440267"/>
                </a:cubicBezTo>
                <a:cubicBezTo>
                  <a:pt x="341369" y="739423"/>
                  <a:pt x="1281169" y="1349022"/>
                  <a:pt x="1281169" y="1794933"/>
                </a:cubicBezTo>
                <a:cubicBezTo>
                  <a:pt x="1281169" y="2240844"/>
                  <a:pt x="338547" y="2815166"/>
                  <a:pt x="138169" y="3115733"/>
                </a:cubicBezTo>
                <a:cubicBezTo>
                  <a:pt x="-62209" y="3416300"/>
                  <a:pt x="78902" y="3598333"/>
                  <a:pt x="78902" y="3598333"/>
                </a:cubicBezTo>
                <a:lnTo>
                  <a:pt x="78902" y="359833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CuadroTexto 8">
            <a:extLst>
              <a:ext uri="{FF2B5EF4-FFF2-40B4-BE49-F238E27FC236}">
                <a16:creationId xmlns:a16="http://schemas.microsoft.com/office/drawing/2014/main" id="{40825774-B6EA-4440-91E2-1D6F8E9F8D6E}"/>
              </a:ext>
            </a:extLst>
          </p:cNvPr>
          <p:cNvSpPr txBox="1"/>
          <p:nvPr/>
        </p:nvSpPr>
        <p:spPr>
          <a:xfrm>
            <a:off x="10511131" y="1778000"/>
            <a:ext cx="738664" cy="1778000"/>
          </a:xfrm>
          <a:prstGeom prst="rect">
            <a:avLst/>
          </a:prstGeom>
          <a:noFill/>
        </p:spPr>
        <p:txBody>
          <a:bodyPr vert="vert" wrap="square" rtlCol="0">
            <a:spAutoFit/>
          </a:bodyPr>
          <a:lstStyle/>
          <a:p>
            <a:r>
              <a:rPr lang="es-ES" dirty="0"/>
              <a:t>       95 % de los valores </a:t>
            </a:r>
            <a:endParaRPr lang="es-419" dirty="0"/>
          </a:p>
        </p:txBody>
      </p:sp>
      <p:sp>
        <p:nvSpPr>
          <p:cNvPr id="10" name="CuadroTexto 9">
            <a:extLst>
              <a:ext uri="{FF2B5EF4-FFF2-40B4-BE49-F238E27FC236}">
                <a16:creationId xmlns:a16="http://schemas.microsoft.com/office/drawing/2014/main" id="{8BC7EC32-E842-4E73-93C9-A91044D979A8}"/>
              </a:ext>
            </a:extLst>
          </p:cNvPr>
          <p:cNvSpPr txBox="1"/>
          <p:nvPr/>
        </p:nvSpPr>
        <p:spPr>
          <a:xfrm>
            <a:off x="711199" y="2098725"/>
            <a:ext cx="1100667" cy="369332"/>
          </a:xfrm>
          <a:prstGeom prst="rect">
            <a:avLst/>
          </a:prstGeom>
          <a:solidFill>
            <a:schemeClr val="bg1">
              <a:lumMod val="85000"/>
            </a:schemeClr>
          </a:solidFill>
        </p:spPr>
        <p:txBody>
          <a:bodyPr wrap="square" rtlCol="0">
            <a:spAutoFit/>
          </a:bodyPr>
          <a:lstStyle/>
          <a:p>
            <a:r>
              <a:rPr lang="es-ES" dirty="0"/>
              <a:t>    + 1DS</a:t>
            </a:r>
            <a:endParaRPr lang="es-419" dirty="0"/>
          </a:p>
        </p:txBody>
      </p:sp>
      <p:sp>
        <p:nvSpPr>
          <p:cNvPr id="15" name="CuadroTexto 14">
            <a:extLst>
              <a:ext uri="{FF2B5EF4-FFF2-40B4-BE49-F238E27FC236}">
                <a16:creationId xmlns:a16="http://schemas.microsoft.com/office/drawing/2014/main" id="{D4372847-0C0F-4048-B048-09560385745E}"/>
              </a:ext>
            </a:extLst>
          </p:cNvPr>
          <p:cNvSpPr txBox="1"/>
          <p:nvPr/>
        </p:nvSpPr>
        <p:spPr>
          <a:xfrm>
            <a:off x="1007533" y="2560390"/>
            <a:ext cx="1041400" cy="369332"/>
          </a:xfrm>
          <a:prstGeom prst="rect">
            <a:avLst/>
          </a:prstGeom>
          <a:noFill/>
        </p:spPr>
        <p:txBody>
          <a:bodyPr wrap="square" rtlCol="0">
            <a:spAutoFit/>
          </a:bodyPr>
          <a:lstStyle/>
          <a:p>
            <a:endParaRPr lang="es-419" dirty="0"/>
          </a:p>
        </p:txBody>
      </p:sp>
      <p:sp>
        <p:nvSpPr>
          <p:cNvPr id="16" name="CuadroTexto 15">
            <a:extLst>
              <a:ext uri="{FF2B5EF4-FFF2-40B4-BE49-F238E27FC236}">
                <a16:creationId xmlns:a16="http://schemas.microsoft.com/office/drawing/2014/main" id="{96407B27-F2B0-44B5-9C74-7598C4F97AD0}"/>
              </a:ext>
            </a:extLst>
          </p:cNvPr>
          <p:cNvSpPr txBox="1"/>
          <p:nvPr/>
        </p:nvSpPr>
        <p:spPr>
          <a:xfrm>
            <a:off x="1894766" y="2224131"/>
            <a:ext cx="366949" cy="646331"/>
          </a:xfrm>
          <a:prstGeom prst="rect">
            <a:avLst/>
          </a:prstGeom>
          <a:solidFill>
            <a:schemeClr val="bg1">
              <a:lumMod val="85000"/>
            </a:schemeClr>
          </a:solidFill>
        </p:spPr>
        <p:txBody>
          <a:bodyPr wrap="square" rtlCol="0">
            <a:spAutoFit/>
          </a:bodyPr>
          <a:lstStyle/>
          <a:p>
            <a:endParaRPr lang="es-ES" dirty="0"/>
          </a:p>
          <a:p>
            <a:r>
              <a:rPr lang="es-ES" dirty="0"/>
              <a:t>X</a:t>
            </a:r>
            <a:endParaRPr lang="es-419" dirty="0"/>
          </a:p>
        </p:txBody>
      </p:sp>
      <p:cxnSp>
        <p:nvCxnSpPr>
          <p:cNvPr id="18" name="Conector recto 17">
            <a:extLst>
              <a:ext uri="{FF2B5EF4-FFF2-40B4-BE49-F238E27FC236}">
                <a16:creationId xmlns:a16="http://schemas.microsoft.com/office/drawing/2014/main" id="{EE959859-E8D2-4005-8855-99D86464D191}"/>
              </a:ext>
            </a:extLst>
          </p:cNvPr>
          <p:cNvCxnSpPr/>
          <p:nvPr/>
        </p:nvCxnSpPr>
        <p:spPr>
          <a:xfrm>
            <a:off x="1061213" y="2560390"/>
            <a:ext cx="2003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36D0D97A-76B6-4CB8-A48F-9EAD9F35AA84}"/>
              </a:ext>
            </a:extLst>
          </p:cNvPr>
          <p:cNvCxnSpPr>
            <a:cxnSpLocks/>
            <a:stCxn id="16" idx="1"/>
            <a:endCxn id="16" idx="3"/>
          </p:cNvCxnSpPr>
          <p:nvPr/>
        </p:nvCxnSpPr>
        <p:spPr>
          <a:xfrm>
            <a:off x="1894766" y="2547297"/>
            <a:ext cx="3669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CuadroTexto 30">
            <a:extLst>
              <a:ext uri="{FF2B5EF4-FFF2-40B4-BE49-F238E27FC236}">
                <a16:creationId xmlns:a16="http://schemas.microsoft.com/office/drawing/2014/main" id="{0673837B-88D2-45BF-B712-F98C401F0AEB}"/>
              </a:ext>
            </a:extLst>
          </p:cNvPr>
          <p:cNvSpPr txBox="1"/>
          <p:nvPr/>
        </p:nvSpPr>
        <p:spPr>
          <a:xfrm>
            <a:off x="739947" y="2837389"/>
            <a:ext cx="1100667" cy="369332"/>
          </a:xfrm>
          <a:prstGeom prst="rect">
            <a:avLst/>
          </a:prstGeom>
          <a:solidFill>
            <a:schemeClr val="bg1">
              <a:lumMod val="85000"/>
            </a:schemeClr>
          </a:solidFill>
        </p:spPr>
        <p:txBody>
          <a:bodyPr wrap="square" rtlCol="0">
            <a:spAutoFit/>
          </a:bodyPr>
          <a:lstStyle/>
          <a:p>
            <a:r>
              <a:rPr lang="es-ES" dirty="0"/>
              <a:t>    - 1DS</a:t>
            </a:r>
            <a:endParaRPr lang="es-419" dirty="0"/>
          </a:p>
        </p:txBody>
      </p:sp>
      <p:sp>
        <p:nvSpPr>
          <p:cNvPr id="32" name="CuadroTexto 31">
            <a:extLst>
              <a:ext uri="{FF2B5EF4-FFF2-40B4-BE49-F238E27FC236}">
                <a16:creationId xmlns:a16="http://schemas.microsoft.com/office/drawing/2014/main" id="{08014A18-A5F3-41BF-8229-CCA37E24E779}"/>
              </a:ext>
            </a:extLst>
          </p:cNvPr>
          <p:cNvSpPr txBox="1"/>
          <p:nvPr/>
        </p:nvSpPr>
        <p:spPr>
          <a:xfrm>
            <a:off x="2966679" y="1593334"/>
            <a:ext cx="1100667" cy="369332"/>
          </a:xfrm>
          <a:prstGeom prst="rect">
            <a:avLst/>
          </a:prstGeom>
          <a:solidFill>
            <a:schemeClr val="bg1">
              <a:lumMod val="85000"/>
            </a:schemeClr>
          </a:solidFill>
        </p:spPr>
        <p:txBody>
          <a:bodyPr wrap="square" rtlCol="0">
            <a:spAutoFit/>
          </a:bodyPr>
          <a:lstStyle/>
          <a:p>
            <a:r>
              <a:rPr lang="es-ES" dirty="0"/>
              <a:t>     +2DS</a:t>
            </a:r>
            <a:endParaRPr lang="es-419" dirty="0"/>
          </a:p>
        </p:txBody>
      </p:sp>
      <p:sp>
        <p:nvSpPr>
          <p:cNvPr id="33" name="CuadroTexto 32">
            <a:extLst>
              <a:ext uri="{FF2B5EF4-FFF2-40B4-BE49-F238E27FC236}">
                <a16:creationId xmlns:a16="http://schemas.microsoft.com/office/drawing/2014/main" id="{A21A9433-7D1C-47CB-AB38-BA6960D4DE49}"/>
              </a:ext>
            </a:extLst>
          </p:cNvPr>
          <p:cNvSpPr txBox="1"/>
          <p:nvPr/>
        </p:nvSpPr>
        <p:spPr>
          <a:xfrm>
            <a:off x="2970444" y="3343478"/>
            <a:ext cx="1100667" cy="369332"/>
          </a:xfrm>
          <a:prstGeom prst="rect">
            <a:avLst/>
          </a:prstGeom>
          <a:solidFill>
            <a:schemeClr val="bg1">
              <a:lumMod val="85000"/>
            </a:schemeClr>
          </a:solidFill>
        </p:spPr>
        <p:txBody>
          <a:bodyPr wrap="square" rtlCol="0">
            <a:spAutoFit/>
          </a:bodyPr>
          <a:lstStyle/>
          <a:p>
            <a:r>
              <a:rPr lang="es-ES" dirty="0"/>
              <a:t>    - 2DS</a:t>
            </a:r>
            <a:endParaRPr lang="es-419" dirty="0"/>
          </a:p>
        </p:txBody>
      </p:sp>
      <p:sp>
        <p:nvSpPr>
          <p:cNvPr id="34" name="CuadroTexto 33">
            <a:extLst>
              <a:ext uri="{FF2B5EF4-FFF2-40B4-BE49-F238E27FC236}">
                <a16:creationId xmlns:a16="http://schemas.microsoft.com/office/drawing/2014/main" id="{219535FD-815C-4294-A484-82CB509DCEB9}"/>
              </a:ext>
            </a:extLst>
          </p:cNvPr>
          <p:cNvSpPr txBox="1"/>
          <p:nvPr/>
        </p:nvSpPr>
        <p:spPr>
          <a:xfrm>
            <a:off x="739945" y="1152019"/>
            <a:ext cx="1100667" cy="369332"/>
          </a:xfrm>
          <a:prstGeom prst="rect">
            <a:avLst/>
          </a:prstGeom>
          <a:solidFill>
            <a:schemeClr val="bg1">
              <a:lumMod val="85000"/>
            </a:schemeClr>
          </a:solidFill>
        </p:spPr>
        <p:txBody>
          <a:bodyPr wrap="square" rtlCol="0">
            <a:spAutoFit/>
          </a:bodyPr>
          <a:lstStyle/>
          <a:p>
            <a:r>
              <a:rPr lang="es-ES" dirty="0"/>
              <a:t>     +3DS</a:t>
            </a:r>
            <a:endParaRPr lang="es-419" dirty="0"/>
          </a:p>
        </p:txBody>
      </p:sp>
      <p:sp>
        <p:nvSpPr>
          <p:cNvPr id="35" name="CuadroTexto 34">
            <a:extLst>
              <a:ext uri="{FF2B5EF4-FFF2-40B4-BE49-F238E27FC236}">
                <a16:creationId xmlns:a16="http://schemas.microsoft.com/office/drawing/2014/main" id="{7420E004-16AD-4DFE-9058-D671E2A4D8F0}"/>
              </a:ext>
            </a:extLst>
          </p:cNvPr>
          <p:cNvSpPr txBox="1"/>
          <p:nvPr/>
        </p:nvSpPr>
        <p:spPr>
          <a:xfrm>
            <a:off x="739944" y="3784095"/>
            <a:ext cx="1100667" cy="369332"/>
          </a:xfrm>
          <a:prstGeom prst="rect">
            <a:avLst/>
          </a:prstGeom>
          <a:solidFill>
            <a:schemeClr val="bg1">
              <a:lumMod val="85000"/>
            </a:schemeClr>
          </a:solidFill>
        </p:spPr>
        <p:txBody>
          <a:bodyPr wrap="square" rtlCol="0">
            <a:spAutoFit/>
          </a:bodyPr>
          <a:lstStyle/>
          <a:p>
            <a:r>
              <a:rPr lang="es-ES" dirty="0"/>
              <a:t>     -3DS</a:t>
            </a:r>
            <a:endParaRPr lang="es-419" dirty="0"/>
          </a:p>
        </p:txBody>
      </p:sp>
      <p:pic>
        <p:nvPicPr>
          <p:cNvPr id="2" name="Audio 1">
            <a:hlinkClick r:id="" action="ppaction://media"/>
            <a:extLst>
              <a:ext uri="{FF2B5EF4-FFF2-40B4-BE49-F238E27FC236}">
                <a16:creationId xmlns:a16="http://schemas.microsoft.com/office/drawing/2014/main" id="{C2DD73AB-546A-4BFB-AEA2-63771E1667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84407094"/>
      </p:ext>
    </p:extLst>
  </p:cSld>
  <p:clrMapOvr>
    <a:masterClrMapping/>
  </p:clrMapOvr>
  <mc:AlternateContent xmlns:mc="http://schemas.openxmlformats.org/markup-compatibility/2006">
    <mc:Choice xmlns:p14="http://schemas.microsoft.com/office/powerpoint/2010/main" Requires="p14">
      <p:transition spd="slow" p14:dur="2000" advTm="75139"/>
    </mc:Choice>
    <mc:Fallback>
      <p:transition spd="slow" advTm="75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10DE10-9472-48A0-89E1-1943CBD0E467}"/>
              </a:ext>
            </a:extLst>
          </p:cNvPr>
          <p:cNvSpPr>
            <a:spLocks noGrp="1"/>
          </p:cNvSpPr>
          <p:nvPr>
            <p:ph type="title"/>
          </p:nvPr>
        </p:nvSpPr>
        <p:spPr>
          <a:xfrm>
            <a:off x="0" y="1123837"/>
            <a:ext cx="3637280" cy="4601183"/>
          </a:xfrm>
        </p:spPr>
        <p:txBody>
          <a:bodyPr>
            <a:normAutofit/>
          </a:bodyPr>
          <a:lstStyle/>
          <a:p>
            <a:r>
              <a:rPr lang="es-419" sz="3200" dirty="0"/>
              <a:t>INTERPRETACION DE LOS GRAFICOS DE CONTROL</a:t>
            </a:r>
            <a:br>
              <a:rPr lang="es-419" sz="3200" dirty="0"/>
            </a:br>
            <a:endParaRPr lang="es-419" sz="3200" dirty="0"/>
          </a:p>
        </p:txBody>
      </p:sp>
      <p:sp>
        <p:nvSpPr>
          <p:cNvPr id="3" name="Marcador de contenido 2">
            <a:extLst>
              <a:ext uri="{FF2B5EF4-FFF2-40B4-BE49-F238E27FC236}">
                <a16:creationId xmlns:a16="http://schemas.microsoft.com/office/drawing/2014/main" id="{A3E8C20E-63BA-425A-86DF-BE50DEE6EBB4}"/>
              </a:ext>
            </a:extLst>
          </p:cNvPr>
          <p:cNvSpPr>
            <a:spLocks noGrp="1"/>
          </p:cNvSpPr>
          <p:nvPr>
            <p:ph idx="1"/>
          </p:nvPr>
        </p:nvSpPr>
        <p:spPr>
          <a:xfrm>
            <a:off x="3462868" y="62257"/>
            <a:ext cx="8261772" cy="5761228"/>
          </a:xfrm>
        </p:spPr>
        <p:txBody>
          <a:bodyPr>
            <a:normAutofit/>
          </a:bodyPr>
          <a:lstStyle/>
          <a:p>
            <a:pPr marL="0" indent="0">
              <a:buNone/>
            </a:pPr>
            <a:r>
              <a:rPr lang="es-419" dirty="0"/>
              <a:t>Los resultados deben ser evaluados por el responsable del CC, quien deberá tomar las medidas necesarias para identificar el problema. Mientras tanto, los resultados de las muestras de los pacientes no deben ser validadas hasta que dicha no conformidad sea corregida aplicando las acciones correctivas adecuadas.  </a:t>
            </a:r>
          </a:p>
          <a:p>
            <a:r>
              <a:rPr lang="es-419" b="1" dirty="0"/>
              <a:t>PERDIDA DE PRECISION</a:t>
            </a:r>
            <a:r>
              <a:rPr lang="es-419" dirty="0"/>
              <a:t>: cuando ocurre, el valor real de la DS es mayor que la utilizada para construir el G de C. Por lo tanto los valores hallados se distribuirán igualmente en forma normal pero la frecuencia de ellos que exceden los límites de ±2S es mayor del 5 %, es decir habrá  mayor cantidad de alarmas en el sistema de CC. </a:t>
            </a:r>
          </a:p>
          <a:p>
            <a:pPr marL="0" indent="0">
              <a:buNone/>
            </a:pPr>
            <a:r>
              <a:rPr lang="es-419" dirty="0"/>
              <a:t>Se puede deber a: a) Aumento de la imprecisión en el pipeteado de controles y muestras. b) Mala homogeneización de los controles. c) Materiales auxiliares sucios o en malas condiciones. d) Método de poca sensibilidad. e) Variación de temperatura f) Imprecisión fotométrica aumentada. g) Variaciones de voltaje. </a:t>
            </a:r>
          </a:p>
          <a:p>
            <a:pPr marL="0" indent="0">
              <a:buNone/>
            </a:pPr>
            <a:r>
              <a:rPr lang="es-419" dirty="0"/>
              <a:t> </a:t>
            </a:r>
          </a:p>
          <a:p>
            <a:pPr marL="0" indent="0">
              <a:buNone/>
            </a:pPr>
            <a:r>
              <a:rPr lang="es-419" dirty="0"/>
              <a:t> </a:t>
            </a:r>
          </a:p>
        </p:txBody>
      </p:sp>
      <p:pic>
        <p:nvPicPr>
          <p:cNvPr id="4" name="Imagen 3">
            <a:extLst>
              <a:ext uri="{FF2B5EF4-FFF2-40B4-BE49-F238E27FC236}">
                <a16:creationId xmlns:a16="http://schemas.microsoft.com/office/drawing/2014/main" id="{8A7A532D-CD0A-45B4-9086-AF7D1F9EB1C4}"/>
              </a:ext>
            </a:extLst>
          </p:cNvPr>
          <p:cNvPicPr>
            <a:picLocks noChangeAspect="1"/>
          </p:cNvPicPr>
          <p:nvPr/>
        </p:nvPicPr>
        <p:blipFill rotWithShape="1">
          <a:blip r:embed="rId2"/>
          <a:srcRect l="34417" t="44444" r="30333" b="25778"/>
          <a:stretch/>
        </p:blipFill>
        <p:spPr>
          <a:xfrm>
            <a:off x="6867080" y="4365621"/>
            <a:ext cx="4857560" cy="2308202"/>
          </a:xfrm>
          <a:prstGeom prst="rect">
            <a:avLst/>
          </a:prstGeom>
        </p:spPr>
      </p:pic>
    </p:spTree>
    <p:extLst>
      <p:ext uri="{BB962C8B-B14F-4D97-AF65-F5344CB8AC3E}">
        <p14:creationId xmlns:p14="http://schemas.microsoft.com/office/powerpoint/2010/main" val="3266976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7FD4C5-030B-42A0-9CC1-51CE7F55E1DA}"/>
              </a:ext>
            </a:extLst>
          </p:cNvPr>
          <p:cNvSpPr>
            <a:spLocks noGrp="1"/>
          </p:cNvSpPr>
          <p:nvPr>
            <p:ph type="title"/>
          </p:nvPr>
        </p:nvSpPr>
        <p:spPr/>
        <p:txBody>
          <a:bodyPr/>
          <a:lstStyle/>
          <a:p>
            <a:endParaRPr lang="es-419"/>
          </a:p>
        </p:txBody>
      </p:sp>
      <p:sp>
        <p:nvSpPr>
          <p:cNvPr id="3" name="Marcador de contenido 2">
            <a:extLst>
              <a:ext uri="{FF2B5EF4-FFF2-40B4-BE49-F238E27FC236}">
                <a16:creationId xmlns:a16="http://schemas.microsoft.com/office/drawing/2014/main" id="{5EC5E623-4DCD-4E8A-BAA0-1FCCA01AA069}"/>
              </a:ext>
            </a:extLst>
          </p:cNvPr>
          <p:cNvSpPr>
            <a:spLocks noGrp="1"/>
          </p:cNvSpPr>
          <p:nvPr>
            <p:ph idx="1"/>
          </p:nvPr>
        </p:nvSpPr>
        <p:spPr/>
        <p:txBody>
          <a:bodyPr/>
          <a:lstStyle/>
          <a:p>
            <a:r>
              <a:rPr lang="es-ES" dirty="0"/>
              <a:t>PROXIMOS LABORATORIOS :</a:t>
            </a:r>
          </a:p>
          <a:p>
            <a:r>
              <a:rPr lang="es-ES" dirty="0"/>
              <a:t>Se usarán las Tablas de Levey Jennings donde se registraran los valores de los diferentes analitos de los sueros control. </a:t>
            </a:r>
          </a:p>
          <a:p>
            <a:r>
              <a:rPr lang="es-ES" dirty="0"/>
              <a:t>Aplicación de las reglas de Westgard.</a:t>
            </a:r>
            <a:endParaRPr lang="es-419" dirty="0"/>
          </a:p>
        </p:txBody>
      </p:sp>
      <p:pic>
        <p:nvPicPr>
          <p:cNvPr id="4" name="Audio 3">
            <a:hlinkClick r:id="" action="ppaction://media"/>
            <a:extLst>
              <a:ext uri="{FF2B5EF4-FFF2-40B4-BE49-F238E27FC236}">
                <a16:creationId xmlns:a16="http://schemas.microsoft.com/office/drawing/2014/main" id="{4383D446-A083-4B47-A11F-0A22D38B1B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89286068"/>
      </p:ext>
    </p:extLst>
  </p:cSld>
  <p:clrMapOvr>
    <a:masterClrMapping/>
  </p:clrMapOvr>
  <mc:AlternateContent xmlns:mc="http://schemas.openxmlformats.org/markup-compatibility/2006">
    <mc:Choice xmlns:p14="http://schemas.microsoft.com/office/powerpoint/2010/main" Requires="p14">
      <p:transition spd="slow" p14:dur="2000" advTm="20019"/>
    </mc:Choice>
    <mc:Fallback>
      <p:transition spd="slow" advTm="20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75955E-B3CD-45B8-99D2-C8E8378E0336}"/>
              </a:ext>
            </a:extLst>
          </p:cNvPr>
          <p:cNvSpPr>
            <a:spLocks noGrp="1"/>
          </p:cNvSpPr>
          <p:nvPr>
            <p:ph type="title"/>
          </p:nvPr>
        </p:nvSpPr>
        <p:spPr/>
        <p:txBody>
          <a:bodyPr/>
          <a:lstStyle/>
          <a:p>
            <a:endParaRPr lang="es-419"/>
          </a:p>
        </p:txBody>
      </p:sp>
      <p:sp>
        <p:nvSpPr>
          <p:cNvPr id="3" name="Marcador de contenido 2">
            <a:extLst>
              <a:ext uri="{FF2B5EF4-FFF2-40B4-BE49-F238E27FC236}">
                <a16:creationId xmlns:a16="http://schemas.microsoft.com/office/drawing/2014/main" id="{D37CB1EA-3FF1-46E0-B78F-A914555AA46A}"/>
              </a:ext>
            </a:extLst>
          </p:cNvPr>
          <p:cNvSpPr>
            <a:spLocks noGrp="1"/>
          </p:cNvSpPr>
          <p:nvPr>
            <p:ph idx="1"/>
          </p:nvPr>
        </p:nvSpPr>
        <p:spPr/>
        <p:txBody>
          <a:bodyPr>
            <a:normAutofit/>
          </a:bodyPr>
          <a:lstStyle/>
          <a:p>
            <a:r>
              <a:rPr lang="es-ES" dirty="0"/>
              <a:t>Bibliografía</a:t>
            </a:r>
          </a:p>
          <a:p>
            <a:r>
              <a:rPr lang="es-ES" dirty="0"/>
              <a:t>1. Control de Calidad en el Laboratorio clínico. Guía de trabajos Prácticos. Química Clínica, FACENA UNNE. Bioquímica. AD de 1° MCR, JTP CEI.</a:t>
            </a:r>
          </a:p>
          <a:p>
            <a:pPr algn="just"/>
            <a:r>
              <a:rPr lang="es-ES" dirty="0"/>
              <a:t>2.</a:t>
            </a:r>
            <a:r>
              <a:rPr lang="es-419" dirty="0"/>
              <a:t>Aplicación práctica del control interno de la calidad en los procedimientos de medida cuantitativos. Revisión. Revista del Laboratorio Clínico. Elsevier.2014.</a:t>
            </a:r>
          </a:p>
          <a:p>
            <a:pPr algn="just"/>
            <a:r>
              <a:rPr lang="es-419" dirty="0"/>
              <a:t>3.LQMS. Sistema de Gestión de la calidad . Cap. 6 7 8. OMS,CDC;CLSI.</a:t>
            </a:r>
          </a:p>
        </p:txBody>
      </p:sp>
      <p:pic>
        <p:nvPicPr>
          <p:cNvPr id="4" name="Audio 3">
            <a:hlinkClick r:id="" action="ppaction://media"/>
            <a:extLst>
              <a:ext uri="{FF2B5EF4-FFF2-40B4-BE49-F238E27FC236}">
                <a16:creationId xmlns:a16="http://schemas.microsoft.com/office/drawing/2014/main" id="{A601D1EC-6EDD-4F79-ADE4-996312245C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95965702"/>
      </p:ext>
    </p:extLst>
  </p:cSld>
  <p:clrMapOvr>
    <a:masterClrMapping/>
  </p:clrMapOvr>
  <mc:AlternateContent xmlns:mc="http://schemas.openxmlformats.org/markup-compatibility/2006">
    <mc:Choice xmlns:p14="http://schemas.microsoft.com/office/powerpoint/2010/main" Requires="p14">
      <p:transition spd="slow" p14:dur="2000" advTm="8520"/>
    </mc:Choice>
    <mc:Fallback>
      <p:transition spd="slow" advTm="8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31E876-DAB0-4B19-9913-4817ACB74860}"/>
              </a:ext>
            </a:extLst>
          </p:cNvPr>
          <p:cNvSpPr>
            <a:spLocks noGrp="1"/>
          </p:cNvSpPr>
          <p:nvPr>
            <p:ph type="title"/>
          </p:nvPr>
        </p:nvSpPr>
        <p:spPr/>
        <p:txBody>
          <a:bodyPr/>
          <a:lstStyle/>
          <a:p>
            <a:endParaRPr lang="es-419"/>
          </a:p>
        </p:txBody>
      </p:sp>
      <p:pic>
        <p:nvPicPr>
          <p:cNvPr id="4" name="Marcador de contenido 3">
            <a:extLst>
              <a:ext uri="{FF2B5EF4-FFF2-40B4-BE49-F238E27FC236}">
                <a16:creationId xmlns:a16="http://schemas.microsoft.com/office/drawing/2014/main" id="{928A34A8-17AC-4E49-A752-E8B2EF60CC67}"/>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4637088" y="1081087"/>
            <a:ext cx="5778500" cy="4686300"/>
          </a:xfrm>
          <a:prstGeom prst="rect">
            <a:avLst/>
          </a:prstGeom>
        </p:spPr>
      </p:pic>
    </p:spTree>
    <p:extLst>
      <p:ext uri="{BB962C8B-B14F-4D97-AF65-F5344CB8AC3E}">
        <p14:creationId xmlns:p14="http://schemas.microsoft.com/office/powerpoint/2010/main" val="2828673861"/>
      </p:ext>
    </p:extLst>
  </p:cSld>
  <p:clrMapOvr>
    <a:masterClrMapping/>
  </p:clrMapOvr>
  <mc:AlternateContent xmlns:mc="http://schemas.openxmlformats.org/markup-compatibility/2006">
    <mc:Choice xmlns:p14="http://schemas.microsoft.com/office/powerpoint/2010/main" Requires="p14">
      <p:transition spd="slow" p14:dur="2000" advTm="57515"/>
    </mc:Choice>
    <mc:Fallback>
      <p:transition spd="slow" advTm="5751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0DD1F3-D4F0-4CDF-BD27-B6800B40A9AA}"/>
              </a:ext>
            </a:extLst>
          </p:cNvPr>
          <p:cNvSpPr>
            <a:spLocks noGrp="1"/>
          </p:cNvSpPr>
          <p:nvPr>
            <p:ph type="title"/>
          </p:nvPr>
        </p:nvSpPr>
        <p:spPr/>
        <p:txBody>
          <a:bodyPr/>
          <a:lstStyle/>
          <a:p>
            <a:r>
              <a:rPr lang="es-ES" dirty="0"/>
              <a:t>Control de calidad interno</a:t>
            </a:r>
            <a:endParaRPr lang="es-419" dirty="0"/>
          </a:p>
        </p:txBody>
      </p:sp>
      <p:sp>
        <p:nvSpPr>
          <p:cNvPr id="3" name="Marcador de contenido 2">
            <a:extLst>
              <a:ext uri="{FF2B5EF4-FFF2-40B4-BE49-F238E27FC236}">
                <a16:creationId xmlns:a16="http://schemas.microsoft.com/office/drawing/2014/main" id="{0E4652FD-4B1B-4F1E-A3F7-A5B9BA35DE99}"/>
              </a:ext>
            </a:extLst>
          </p:cNvPr>
          <p:cNvSpPr>
            <a:spLocks noGrp="1"/>
          </p:cNvSpPr>
          <p:nvPr>
            <p:ph idx="1"/>
          </p:nvPr>
        </p:nvSpPr>
        <p:spPr>
          <a:xfrm>
            <a:off x="3478599" y="196088"/>
            <a:ext cx="5781507" cy="4438056"/>
          </a:xfrm>
        </p:spPr>
        <p:txBody>
          <a:bodyPr anchor="t">
            <a:normAutofit fontScale="92500" lnSpcReduction="10000"/>
          </a:bodyPr>
          <a:lstStyle/>
          <a:p>
            <a:r>
              <a:rPr lang="es-ES" b="1" dirty="0"/>
              <a:t>Objetivo del TP: </a:t>
            </a:r>
            <a:r>
              <a:rPr lang="es-ES" dirty="0"/>
              <a:t>realizar cartas Levey Jennings de diferentes metabolitos para ser utilizadas en futuros  trabajos prácticos.</a:t>
            </a:r>
          </a:p>
          <a:p>
            <a:pPr>
              <a:lnSpc>
                <a:spcPct val="100000"/>
              </a:lnSpc>
            </a:pPr>
            <a:r>
              <a:rPr lang="es-ES" dirty="0"/>
              <a:t>Por qué realizar CCI ?</a:t>
            </a:r>
            <a:r>
              <a:rPr lang="es-419" dirty="0"/>
              <a:t> </a:t>
            </a:r>
          </a:p>
          <a:p>
            <a:pPr marL="0" indent="0" algn="just">
              <a:lnSpc>
                <a:spcPct val="100000"/>
              </a:lnSpc>
              <a:buNone/>
            </a:pPr>
            <a:r>
              <a:rPr lang="es-419" sz="1300" dirty="0"/>
              <a:t>Control de la calidad: técnicas y actividades de carácter operativo utilizadas para cumplir los requisitos para la calidad. Procedimientos para monitorizar la calidad de los resultados de las pruebas, detectando problemas antes de la entrega de resultados, de manera que se asegure la prestación necesaria para cumplir con los requisitos clínicos</a:t>
            </a:r>
            <a:r>
              <a:rPr lang="es-419" dirty="0"/>
              <a:t>.</a:t>
            </a:r>
          </a:p>
          <a:p>
            <a:r>
              <a:rPr lang="es-ES" dirty="0"/>
              <a:t> Variables que afectan las determinaciones (etapas pre analítica, analítica y post analítica)</a:t>
            </a:r>
          </a:p>
          <a:p>
            <a:r>
              <a:rPr lang="es-ES" dirty="0"/>
              <a:t>Errores sistemáticos  (sesgo, </a:t>
            </a:r>
            <a:r>
              <a:rPr lang="es-ES" dirty="0" err="1"/>
              <a:t>bias</a:t>
            </a:r>
            <a:r>
              <a:rPr lang="es-ES" dirty="0"/>
              <a:t>) y aleatorios (imprecisión) </a:t>
            </a:r>
          </a:p>
          <a:p>
            <a:r>
              <a:rPr lang="es-ES" dirty="0"/>
              <a:t>Función del CCI : aceptación o rechazo de las series analíticas </a:t>
            </a:r>
          </a:p>
          <a:p>
            <a:r>
              <a:rPr lang="es-ES" dirty="0"/>
              <a:t>Validación de resultados </a:t>
            </a:r>
            <a:r>
              <a:rPr lang="es-419" dirty="0"/>
              <a:t> (Informe).</a:t>
            </a:r>
            <a:r>
              <a:rPr lang="es-419" baseline="30000" dirty="0"/>
              <a:t>1</a:t>
            </a:r>
          </a:p>
        </p:txBody>
      </p:sp>
      <p:pic>
        <p:nvPicPr>
          <p:cNvPr id="5" name="Imagen 4">
            <a:extLst>
              <a:ext uri="{FF2B5EF4-FFF2-40B4-BE49-F238E27FC236}">
                <a16:creationId xmlns:a16="http://schemas.microsoft.com/office/drawing/2014/main" id="{0AA72687-4F03-42D0-9F48-23C7ACB7D2C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624090" y="111182"/>
            <a:ext cx="1842559" cy="2033179"/>
          </a:xfrm>
          <a:prstGeom prst="rect">
            <a:avLst/>
          </a:prstGeom>
        </p:spPr>
      </p:pic>
      <p:pic>
        <p:nvPicPr>
          <p:cNvPr id="8" name="Imagen 7">
            <a:extLst>
              <a:ext uri="{FF2B5EF4-FFF2-40B4-BE49-F238E27FC236}">
                <a16:creationId xmlns:a16="http://schemas.microsoft.com/office/drawing/2014/main" id="{A5DD74C8-20A6-4FBA-A9EF-CB3827DD5D70}"/>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9624090" y="2340978"/>
            <a:ext cx="1842559" cy="2102918"/>
          </a:xfrm>
          <a:prstGeom prst="rect">
            <a:avLst/>
          </a:prstGeom>
        </p:spPr>
      </p:pic>
      <p:pic>
        <p:nvPicPr>
          <p:cNvPr id="11" name="Imagen 10">
            <a:extLst>
              <a:ext uri="{FF2B5EF4-FFF2-40B4-BE49-F238E27FC236}">
                <a16:creationId xmlns:a16="http://schemas.microsoft.com/office/drawing/2014/main" id="{2648C2EA-64F7-4D0C-9E4F-4C3FB6DD7DB5}"/>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817035" y="173506"/>
            <a:ext cx="2632076" cy="2586567"/>
          </a:xfrm>
          <a:prstGeom prst="rect">
            <a:avLst/>
          </a:prstGeom>
        </p:spPr>
      </p:pic>
      <p:pic>
        <p:nvPicPr>
          <p:cNvPr id="16" name="Imagen 15">
            <a:extLst>
              <a:ext uri="{FF2B5EF4-FFF2-40B4-BE49-F238E27FC236}">
                <a16:creationId xmlns:a16="http://schemas.microsoft.com/office/drawing/2014/main" id="{69A4601C-EABC-4D8F-8B0A-1F1281656DEA}"/>
              </a:ext>
            </a:extLst>
          </p:cNvPr>
          <p:cNvPicPr>
            <a:picLocks noChangeAspect="1"/>
          </p:cNvPicPr>
          <p:nvPr/>
        </p:nvPicPr>
        <p:blipFill rotWithShape="1">
          <a:blip r:embed="rId11"/>
          <a:srcRect l="60556" t="57778" r="21389" b="8272"/>
          <a:stretch/>
        </p:blipFill>
        <p:spPr>
          <a:xfrm>
            <a:off x="9624090" y="4528115"/>
            <a:ext cx="1842559" cy="2235200"/>
          </a:xfrm>
          <a:prstGeom prst="rect">
            <a:avLst/>
          </a:prstGeom>
        </p:spPr>
      </p:pic>
      <p:sp>
        <p:nvSpPr>
          <p:cNvPr id="17" name="Rectángulo 16">
            <a:extLst>
              <a:ext uri="{FF2B5EF4-FFF2-40B4-BE49-F238E27FC236}">
                <a16:creationId xmlns:a16="http://schemas.microsoft.com/office/drawing/2014/main" id="{EB590305-B164-4A2B-A113-90288365B59D}"/>
              </a:ext>
            </a:extLst>
          </p:cNvPr>
          <p:cNvSpPr/>
          <p:nvPr/>
        </p:nvSpPr>
        <p:spPr>
          <a:xfrm>
            <a:off x="10034706" y="4951274"/>
            <a:ext cx="643466" cy="592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8" name="Imagen 17">
            <a:extLst>
              <a:ext uri="{FF2B5EF4-FFF2-40B4-BE49-F238E27FC236}">
                <a16:creationId xmlns:a16="http://schemas.microsoft.com/office/drawing/2014/main" id="{33DA94FA-0265-45AD-B1F8-4D1D572BF3B2}"/>
              </a:ext>
            </a:extLst>
          </p:cNvPr>
          <p:cNvPicPr>
            <a:picLocks noChangeAspect="1"/>
          </p:cNvPicPr>
          <p:nvPr/>
        </p:nvPicPr>
        <p:blipFill rotWithShape="1">
          <a:blip r:embed="rId12"/>
          <a:srcRect l="48958" t="50247" r="11944" b="10347"/>
          <a:stretch/>
        </p:blipFill>
        <p:spPr>
          <a:xfrm>
            <a:off x="3449111" y="4776186"/>
            <a:ext cx="4881919" cy="2081814"/>
          </a:xfrm>
          <a:prstGeom prst="rect">
            <a:avLst/>
          </a:prstGeom>
        </p:spPr>
      </p:pic>
      <p:pic>
        <p:nvPicPr>
          <p:cNvPr id="6" name="Audio 5">
            <a:hlinkClick r:id="" action="ppaction://media"/>
            <a:extLst>
              <a:ext uri="{FF2B5EF4-FFF2-40B4-BE49-F238E27FC236}">
                <a16:creationId xmlns:a16="http://schemas.microsoft.com/office/drawing/2014/main" id="{2FAF39A7-07A4-47F2-B5E4-39EF0DAAC67D}"/>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860086452"/>
      </p:ext>
    </p:extLst>
  </p:cSld>
  <p:clrMapOvr>
    <a:masterClrMapping/>
  </p:clrMapOvr>
  <mc:AlternateContent xmlns:mc="http://schemas.openxmlformats.org/markup-compatibility/2006">
    <mc:Choice xmlns:p14="http://schemas.microsoft.com/office/powerpoint/2010/main" Requires="p14">
      <p:transition spd="slow" p14:dur="2000" advTm="132433"/>
    </mc:Choice>
    <mc:Fallback>
      <p:transition spd="slow" advTm="132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343A58-8F09-400A-953B-186BEBB3DC16}"/>
              </a:ext>
            </a:extLst>
          </p:cNvPr>
          <p:cNvSpPr>
            <a:spLocks noGrp="1"/>
          </p:cNvSpPr>
          <p:nvPr>
            <p:ph type="title"/>
          </p:nvPr>
        </p:nvSpPr>
        <p:spPr/>
        <p:txBody>
          <a:bodyPr/>
          <a:lstStyle/>
          <a:p>
            <a:endParaRPr lang="es-419"/>
          </a:p>
        </p:txBody>
      </p:sp>
      <p:sp>
        <p:nvSpPr>
          <p:cNvPr id="3" name="Marcador de contenido 2">
            <a:extLst>
              <a:ext uri="{FF2B5EF4-FFF2-40B4-BE49-F238E27FC236}">
                <a16:creationId xmlns:a16="http://schemas.microsoft.com/office/drawing/2014/main" id="{08587250-F7D2-447D-BDC4-1CFA155E68A0}"/>
              </a:ext>
            </a:extLst>
          </p:cNvPr>
          <p:cNvSpPr>
            <a:spLocks noGrp="1"/>
          </p:cNvSpPr>
          <p:nvPr>
            <p:ph idx="1"/>
          </p:nvPr>
        </p:nvSpPr>
        <p:spPr>
          <a:xfrm>
            <a:off x="3869268" y="683581"/>
            <a:ext cx="7315200" cy="5362111"/>
          </a:xfrm>
        </p:spPr>
        <p:txBody>
          <a:bodyPr>
            <a:normAutofit lnSpcReduction="10000"/>
          </a:bodyPr>
          <a:lstStyle/>
          <a:p>
            <a:pPr marL="0" indent="0">
              <a:buNone/>
            </a:pPr>
            <a:r>
              <a:rPr lang="es-ES" dirty="0"/>
              <a:t>Programa de CC sea efectivo :</a:t>
            </a:r>
          </a:p>
          <a:p>
            <a:r>
              <a:rPr lang="es-ES" dirty="0"/>
              <a:t>Los materiales de control son de uso rutinario. CCI diario. Selección de material de control.</a:t>
            </a:r>
          </a:p>
          <a:p>
            <a:r>
              <a:rPr lang="es-ES" dirty="0"/>
              <a:t>Definición de las especificaciones de calidad</a:t>
            </a:r>
            <a:r>
              <a:rPr lang="es-ES" sz="1800" dirty="0"/>
              <a:t>. Criterios/niveles: satisfacer requisitos clínicos específicos o </a:t>
            </a:r>
            <a:r>
              <a:rPr lang="es-ES" sz="1800" dirty="0" err="1"/>
              <a:t>grales</a:t>
            </a:r>
            <a:r>
              <a:rPr lang="es-ES" sz="1800" dirty="0"/>
              <a:t>, calidad asistencial,legislaciòn</a:t>
            </a:r>
            <a:r>
              <a:rPr lang="es-ES" sz="1800" baseline="30000" dirty="0"/>
              <a:t>2. *</a:t>
            </a:r>
            <a:r>
              <a:rPr lang="es-419" sz="1800" dirty="0"/>
              <a:t>Satisfacer las necesidades médicas para el cuidado  del paciente en general. Están  basadas en la variación biológica intra e interindividual o en opiniones contrastadas de los  clínicos.</a:t>
            </a:r>
            <a:endParaRPr lang="es-ES" sz="1800" dirty="0"/>
          </a:p>
          <a:p>
            <a:r>
              <a:rPr lang="es-ES" dirty="0"/>
              <a:t>Definir valores aceptables de variación para cada analito.. Media,DS,CV, Error total admisible (Eta): </a:t>
            </a:r>
            <a:r>
              <a:rPr lang="es-ES" sz="1800" dirty="0"/>
              <a:t>Máximo error tolerable para una única medida de una magnitud biológica. 2. Eta :  * </a:t>
            </a:r>
            <a:r>
              <a:rPr lang="es-419" sz="1800" dirty="0"/>
              <a:t>“es muy aceptado usar” .. “variación biológica, en el que están descritas especiﬁcaciones para 360 magnitudes biológicas.”</a:t>
            </a:r>
            <a:r>
              <a:rPr lang="es-419" sz="1800" baseline="30000" dirty="0"/>
              <a:t>2</a:t>
            </a:r>
            <a:endParaRPr lang="es-ES" sz="1800" baseline="30000" dirty="0"/>
          </a:p>
          <a:p>
            <a:r>
              <a:rPr lang="es-ES" dirty="0"/>
              <a:t>Gráficos o tablas con los resultados (Cartas de Levey Jennings)</a:t>
            </a:r>
          </a:p>
          <a:p>
            <a:r>
              <a:rPr lang="es-ES" dirty="0"/>
              <a:t>Procedimientos específicos establecidos cuando un resultado se muestra fuera de control ( Reglas de Westgard)</a:t>
            </a:r>
          </a:p>
          <a:p>
            <a:r>
              <a:rPr lang="es-ES" dirty="0"/>
              <a:t>Participación en programas de CCE . (PEEC).</a:t>
            </a:r>
          </a:p>
          <a:p>
            <a:pPr marL="0" indent="0">
              <a:buNone/>
            </a:pPr>
            <a:endParaRPr lang="es-ES" dirty="0"/>
          </a:p>
        </p:txBody>
      </p:sp>
      <p:pic>
        <p:nvPicPr>
          <p:cNvPr id="6" name="Audio 5">
            <a:hlinkClick r:id="" action="ppaction://media"/>
            <a:extLst>
              <a:ext uri="{FF2B5EF4-FFF2-40B4-BE49-F238E27FC236}">
                <a16:creationId xmlns:a16="http://schemas.microsoft.com/office/drawing/2014/main" id="{7A213ED7-CB37-4F28-BD0E-7F4AB793AA0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078294319"/>
      </p:ext>
    </p:extLst>
  </p:cSld>
  <p:clrMapOvr>
    <a:masterClrMapping/>
  </p:clrMapOvr>
  <mc:AlternateContent xmlns:mc="http://schemas.openxmlformats.org/markup-compatibility/2006">
    <mc:Choice xmlns:p14="http://schemas.microsoft.com/office/powerpoint/2010/main" Requires="p14">
      <p:transition spd="slow" p14:dur="2000" advTm="120349"/>
    </mc:Choice>
    <mc:Fallback>
      <p:transition spd="slow" advTm="120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4C4C87-4173-46B9-87E7-251313A02B7D}"/>
              </a:ext>
            </a:extLst>
          </p:cNvPr>
          <p:cNvSpPr>
            <a:spLocks noGrp="1"/>
          </p:cNvSpPr>
          <p:nvPr>
            <p:ph type="title"/>
          </p:nvPr>
        </p:nvSpPr>
        <p:spPr/>
        <p:txBody>
          <a:bodyPr/>
          <a:lstStyle/>
          <a:p>
            <a:r>
              <a:rPr lang="es-ES" dirty="0"/>
              <a:t>Control de calidad interno</a:t>
            </a:r>
            <a:endParaRPr lang="es-419" dirty="0"/>
          </a:p>
        </p:txBody>
      </p:sp>
      <p:pic>
        <p:nvPicPr>
          <p:cNvPr id="5" name="Imagen 4">
            <a:extLst>
              <a:ext uri="{FF2B5EF4-FFF2-40B4-BE49-F238E27FC236}">
                <a16:creationId xmlns:a16="http://schemas.microsoft.com/office/drawing/2014/main" id="{DDF7AC32-CE34-42A1-A616-C971AB15EE77}"/>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889289" y="71020"/>
            <a:ext cx="3568776" cy="3040545"/>
          </a:xfrm>
          <a:prstGeom prst="rect">
            <a:avLst/>
          </a:prstGeom>
        </p:spPr>
      </p:pic>
      <p:sp>
        <p:nvSpPr>
          <p:cNvPr id="3" name="Marcador de contenido 2">
            <a:extLst>
              <a:ext uri="{FF2B5EF4-FFF2-40B4-BE49-F238E27FC236}">
                <a16:creationId xmlns:a16="http://schemas.microsoft.com/office/drawing/2014/main" id="{6A5672DF-E1D2-4DB0-B78C-FE64AF466E45}"/>
              </a:ext>
            </a:extLst>
          </p:cNvPr>
          <p:cNvSpPr>
            <a:spLocks noGrp="1"/>
          </p:cNvSpPr>
          <p:nvPr>
            <p:ph idx="1"/>
          </p:nvPr>
        </p:nvSpPr>
        <p:spPr/>
        <p:txBody>
          <a:bodyPr/>
          <a:lstStyle/>
          <a:p>
            <a:r>
              <a:rPr lang="es-ES" dirty="0"/>
              <a:t>Que necesitamos para un CCI?</a:t>
            </a:r>
          </a:p>
          <a:p>
            <a:r>
              <a:rPr lang="es-ES" dirty="0"/>
              <a:t>Material de control</a:t>
            </a:r>
          </a:p>
          <a:p>
            <a:r>
              <a:rPr lang="es-ES" dirty="0"/>
              <a:t>Reactivos necesarios</a:t>
            </a:r>
          </a:p>
          <a:p>
            <a:r>
              <a:rPr lang="es-ES" dirty="0"/>
              <a:t>Instrumental, equipo, material de vidrio, micropipetas </a:t>
            </a:r>
          </a:p>
          <a:p>
            <a:r>
              <a:rPr lang="es-ES" dirty="0"/>
              <a:t>20 determinaciones de cada analito  </a:t>
            </a:r>
          </a:p>
          <a:p>
            <a:endParaRPr lang="es-419" dirty="0"/>
          </a:p>
        </p:txBody>
      </p:sp>
      <p:pic>
        <p:nvPicPr>
          <p:cNvPr id="11" name="Imagen 10">
            <a:extLst>
              <a:ext uri="{FF2B5EF4-FFF2-40B4-BE49-F238E27FC236}">
                <a16:creationId xmlns:a16="http://schemas.microsoft.com/office/drawing/2014/main" id="{F4A37DEB-5832-4184-AF1D-C6EF785E0069}"/>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944862" y="71021"/>
            <a:ext cx="2479002" cy="1883296"/>
          </a:xfrm>
          <a:prstGeom prst="rect">
            <a:avLst/>
          </a:prstGeom>
        </p:spPr>
      </p:pic>
      <p:pic>
        <p:nvPicPr>
          <p:cNvPr id="7" name="Imagen 6">
            <a:extLst>
              <a:ext uri="{FF2B5EF4-FFF2-40B4-BE49-F238E27FC236}">
                <a16:creationId xmlns:a16="http://schemas.microsoft.com/office/drawing/2014/main" id="{9753E30E-C5F4-4786-8454-CB74BCB61D27}"/>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8476179" y="4573015"/>
            <a:ext cx="2981886" cy="1933575"/>
          </a:xfrm>
          <a:prstGeom prst="rect">
            <a:avLst/>
          </a:prstGeom>
        </p:spPr>
      </p:pic>
      <p:pic>
        <p:nvPicPr>
          <p:cNvPr id="9" name="Imagen 8">
            <a:extLst>
              <a:ext uri="{FF2B5EF4-FFF2-40B4-BE49-F238E27FC236}">
                <a16:creationId xmlns:a16="http://schemas.microsoft.com/office/drawing/2014/main" id="{029CD081-6FA3-4E2C-928C-C768F9A53EFB}"/>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5291372" y="4573016"/>
            <a:ext cx="2762153" cy="1933576"/>
          </a:xfrm>
          <a:prstGeom prst="rect">
            <a:avLst/>
          </a:prstGeom>
        </p:spPr>
      </p:pic>
      <p:pic>
        <p:nvPicPr>
          <p:cNvPr id="19" name="Imagen 18">
            <a:extLst>
              <a:ext uri="{FF2B5EF4-FFF2-40B4-BE49-F238E27FC236}">
                <a16:creationId xmlns:a16="http://schemas.microsoft.com/office/drawing/2014/main" id="{8B22B6BB-44BD-46FC-BF7E-FF596E8484BA}"/>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2441955" y="4573016"/>
            <a:ext cx="2362200" cy="1933575"/>
          </a:xfrm>
          <a:prstGeom prst="rect">
            <a:avLst/>
          </a:prstGeom>
        </p:spPr>
      </p:pic>
      <p:pic>
        <p:nvPicPr>
          <p:cNvPr id="8" name="Audio 7">
            <a:hlinkClick r:id="" action="ppaction://media"/>
            <a:extLst>
              <a:ext uri="{FF2B5EF4-FFF2-40B4-BE49-F238E27FC236}">
                <a16:creationId xmlns:a16="http://schemas.microsoft.com/office/drawing/2014/main" id="{D0DD48DF-46EF-424D-BB8F-AC96F4D6C8E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95262868"/>
      </p:ext>
    </p:extLst>
  </p:cSld>
  <p:clrMapOvr>
    <a:masterClrMapping/>
  </p:clrMapOvr>
  <mc:AlternateContent xmlns:mc="http://schemas.openxmlformats.org/markup-compatibility/2006">
    <mc:Choice xmlns:p14="http://schemas.microsoft.com/office/powerpoint/2010/main" Requires="p14">
      <p:transition spd="slow" p14:dur="2000" advTm="74873"/>
    </mc:Choice>
    <mc:Fallback>
      <p:transition spd="slow" advTm="74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CF6AD7-2608-4D42-AF74-CC09D07AF201}"/>
              </a:ext>
            </a:extLst>
          </p:cNvPr>
          <p:cNvSpPr>
            <a:spLocks noGrp="1"/>
          </p:cNvSpPr>
          <p:nvPr>
            <p:ph type="title"/>
          </p:nvPr>
        </p:nvSpPr>
        <p:spPr/>
        <p:txBody>
          <a:bodyPr/>
          <a:lstStyle/>
          <a:p>
            <a:r>
              <a:rPr lang="es-ES" dirty="0"/>
              <a:t>Preparación de suero control con pool de sueros</a:t>
            </a:r>
            <a:br>
              <a:rPr lang="es-419" dirty="0"/>
            </a:br>
            <a:endParaRPr lang="es-419" dirty="0"/>
          </a:p>
        </p:txBody>
      </p:sp>
      <p:sp>
        <p:nvSpPr>
          <p:cNvPr id="3" name="Marcador de contenido 2">
            <a:extLst>
              <a:ext uri="{FF2B5EF4-FFF2-40B4-BE49-F238E27FC236}">
                <a16:creationId xmlns:a16="http://schemas.microsoft.com/office/drawing/2014/main" id="{D8BDEF7D-B397-47B1-A769-312537AF572C}"/>
              </a:ext>
            </a:extLst>
          </p:cNvPr>
          <p:cNvSpPr>
            <a:spLocks noGrp="1"/>
          </p:cNvSpPr>
          <p:nvPr>
            <p:ph idx="1"/>
          </p:nvPr>
        </p:nvSpPr>
        <p:spPr/>
        <p:txBody>
          <a:bodyPr/>
          <a:lstStyle/>
          <a:p>
            <a:r>
              <a:rPr lang="es-ES" dirty="0"/>
              <a:t>Recolectar volumen determinado de suero. Tener en cuenta, tiempo de duración del suero control, volumen  de trabajo, frecuencia de uso del suero control, etc. Ver premisas del material de control .</a:t>
            </a:r>
            <a:r>
              <a:rPr lang="es-ES" baseline="30000" dirty="0"/>
              <a:t>1</a:t>
            </a:r>
          </a:p>
          <a:p>
            <a:r>
              <a:rPr lang="es-ES" dirty="0"/>
              <a:t>Reservarlo a -20 °C.</a:t>
            </a:r>
          </a:p>
          <a:p>
            <a:r>
              <a:rPr lang="es-ES" dirty="0"/>
              <a:t>Descongelar, filtrar . Fraccionar. Rotular con fecha . </a:t>
            </a:r>
          </a:p>
          <a:p>
            <a:r>
              <a:rPr lang="es-ES" dirty="0"/>
              <a:t>Guardar a -20°C.</a:t>
            </a:r>
          </a:p>
          <a:p>
            <a:r>
              <a:rPr lang="es-419" dirty="0"/>
              <a:t>Eppendorf tienen volúmenes de 2 ml, 5 ml, etc. Verificar ese volumen para fraccionarlo.</a:t>
            </a:r>
          </a:p>
        </p:txBody>
      </p:sp>
      <p:pic>
        <p:nvPicPr>
          <p:cNvPr id="4" name="Marcador de contenido 3">
            <a:extLst>
              <a:ext uri="{FF2B5EF4-FFF2-40B4-BE49-F238E27FC236}">
                <a16:creationId xmlns:a16="http://schemas.microsoft.com/office/drawing/2014/main" id="{57974C54-A163-4E0C-8769-C7E359A90A6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313682" y="4670125"/>
            <a:ext cx="1763658" cy="1323767"/>
          </a:xfrm>
          <a:prstGeom prst="rect">
            <a:avLst/>
          </a:prstGeom>
        </p:spPr>
      </p:pic>
      <p:pic>
        <p:nvPicPr>
          <p:cNvPr id="5" name="Audio 4">
            <a:hlinkClick r:id="" action="ppaction://media"/>
            <a:extLst>
              <a:ext uri="{FF2B5EF4-FFF2-40B4-BE49-F238E27FC236}">
                <a16:creationId xmlns:a16="http://schemas.microsoft.com/office/drawing/2014/main" id="{1431B2CF-B8D1-4BA4-B899-F0C41FF2DE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12488323"/>
      </p:ext>
    </p:extLst>
  </p:cSld>
  <p:clrMapOvr>
    <a:masterClrMapping/>
  </p:clrMapOvr>
  <mc:AlternateContent xmlns:mc="http://schemas.openxmlformats.org/markup-compatibility/2006">
    <mc:Choice xmlns:p14="http://schemas.microsoft.com/office/powerpoint/2010/main" Requires="p14">
      <p:transition spd="slow" p14:dur="2000" advTm="58655"/>
    </mc:Choice>
    <mc:Fallback>
      <p:transition spd="slow" advTm="58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1FCA2A-2EC5-49B5-8B69-9791BB944B15}"/>
              </a:ext>
            </a:extLst>
          </p:cNvPr>
          <p:cNvSpPr>
            <a:spLocks noGrp="1"/>
          </p:cNvSpPr>
          <p:nvPr>
            <p:ph type="title"/>
          </p:nvPr>
        </p:nvSpPr>
        <p:spPr/>
        <p:txBody>
          <a:bodyPr/>
          <a:lstStyle/>
          <a:p>
            <a:r>
              <a:rPr lang="es-ES" dirty="0"/>
              <a:t>Realización de la Carta de Control (Levey Jennings)</a:t>
            </a:r>
            <a:endParaRPr lang="es-419" dirty="0"/>
          </a:p>
        </p:txBody>
      </p:sp>
      <p:sp>
        <p:nvSpPr>
          <p:cNvPr id="6" name="Marcador de contenido 5">
            <a:extLst>
              <a:ext uri="{FF2B5EF4-FFF2-40B4-BE49-F238E27FC236}">
                <a16:creationId xmlns:a16="http://schemas.microsoft.com/office/drawing/2014/main" id="{0582CE14-53C3-4909-AE22-D3EA6083E74B}"/>
              </a:ext>
            </a:extLst>
          </p:cNvPr>
          <p:cNvSpPr>
            <a:spLocks noGrp="1"/>
          </p:cNvSpPr>
          <p:nvPr>
            <p:ph idx="1"/>
          </p:nvPr>
        </p:nvSpPr>
        <p:spPr/>
        <p:txBody>
          <a:bodyPr/>
          <a:lstStyle/>
          <a:p>
            <a:r>
              <a:rPr lang="es-ES" dirty="0"/>
              <a:t>Hacer 20 determinaciones de cada analito para el cual realizaremos la carta control. Por </a:t>
            </a:r>
            <a:r>
              <a:rPr lang="es-ES" dirty="0" err="1"/>
              <a:t>ej</a:t>
            </a:r>
            <a:r>
              <a:rPr lang="es-ES" dirty="0"/>
              <a:t>: 20 determinaciones de Glucemia, 20 determinaciones de urea, 20 determinaciones de Albúmina, etc. </a:t>
            </a:r>
          </a:p>
          <a:p>
            <a:r>
              <a:rPr lang="es-ES" dirty="0"/>
              <a:t>Como lo hacemos en el práctico? nos separamos en grupos y cada uno realiza un  </a:t>
            </a:r>
            <a:r>
              <a:rPr lang="es-ES" dirty="0" err="1"/>
              <a:t>n°</a:t>
            </a:r>
            <a:r>
              <a:rPr lang="es-ES" dirty="0"/>
              <a:t> de determinaciones utilizando blanco, standard o testigo , muestras desconocidas . </a:t>
            </a:r>
          </a:p>
          <a:p>
            <a:r>
              <a:rPr lang="es-ES" dirty="0"/>
              <a:t>Por ej. Hacemos 6 grupos de 3 alumnos, dos grupos hacen 10 determinaciones c/u de glucemia así obtenemos 20 valores de glucemia, otros dos hacen 10 determinaciones c/u de urea, y los últimos dos hacen 10 determinaciones c/u de albúmina. </a:t>
            </a:r>
          </a:p>
          <a:p>
            <a:r>
              <a:rPr lang="es-ES" dirty="0"/>
              <a:t>En cada serie largamos un tubo con </a:t>
            </a:r>
            <a:r>
              <a:rPr lang="es-ES" dirty="0" err="1"/>
              <a:t>standatrol</a:t>
            </a:r>
            <a:r>
              <a:rPr lang="es-ES" dirty="0"/>
              <a:t> S-E 2 niveles como si fuera una muestra de suero control.</a:t>
            </a:r>
          </a:p>
          <a:p>
            <a:r>
              <a:rPr lang="es-ES" dirty="0"/>
              <a:t>Al finalizar el práctico, reunimos los 20 valores de cada analito :</a:t>
            </a:r>
            <a:endParaRPr lang="es-419" dirty="0"/>
          </a:p>
        </p:txBody>
      </p:sp>
      <p:pic>
        <p:nvPicPr>
          <p:cNvPr id="3" name="Audio 2">
            <a:hlinkClick r:id="" action="ppaction://media"/>
            <a:extLst>
              <a:ext uri="{FF2B5EF4-FFF2-40B4-BE49-F238E27FC236}">
                <a16:creationId xmlns:a16="http://schemas.microsoft.com/office/drawing/2014/main" id="{3A43426A-FA1C-4934-86BB-260EA39B69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33171609"/>
      </p:ext>
    </p:extLst>
  </p:cSld>
  <p:clrMapOvr>
    <a:masterClrMapping/>
  </p:clrMapOvr>
  <mc:AlternateContent xmlns:mc="http://schemas.openxmlformats.org/markup-compatibility/2006">
    <mc:Choice xmlns:p14="http://schemas.microsoft.com/office/powerpoint/2010/main" Requires="p14">
      <p:transition spd="slow" p14:dur="2000" advTm="53751"/>
    </mc:Choice>
    <mc:Fallback>
      <p:transition spd="slow" advTm="53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9F6918-2C38-4B6F-B723-1D0742C8CB78}"/>
              </a:ext>
            </a:extLst>
          </p:cNvPr>
          <p:cNvSpPr>
            <a:spLocks noGrp="1"/>
          </p:cNvSpPr>
          <p:nvPr>
            <p:ph type="title"/>
          </p:nvPr>
        </p:nvSpPr>
        <p:spPr/>
        <p:txBody>
          <a:bodyPr/>
          <a:lstStyle/>
          <a:p>
            <a:r>
              <a:rPr lang="es-ES" dirty="0"/>
              <a:t>Organización del Trabajo Práctico.</a:t>
            </a:r>
            <a:endParaRPr lang="es-419" dirty="0"/>
          </a:p>
        </p:txBody>
      </p:sp>
      <p:sp>
        <p:nvSpPr>
          <p:cNvPr id="4" name="Cilindro 3">
            <a:extLst>
              <a:ext uri="{FF2B5EF4-FFF2-40B4-BE49-F238E27FC236}">
                <a16:creationId xmlns:a16="http://schemas.microsoft.com/office/drawing/2014/main" id="{095CA032-50F7-4DE9-A18C-F222A562EEBD}"/>
              </a:ext>
            </a:extLst>
          </p:cNvPr>
          <p:cNvSpPr/>
          <p:nvPr/>
        </p:nvSpPr>
        <p:spPr>
          <a:xfrm>
            <a:off x="6343128" y="698830"/>
            <a:ext cx="188536" cy="131032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 name="Cilindro 4">
            <a:extLst>
              <a:ext uri="{FF2B5EF4-FFF2-40B4-BE49-F238E27FC236}">
                <a16:creationId xmlns:a16="http://schemas.microsoft.com/office/drawing/2014/main" id="{8FDBFCB2-ECC8-4C34-BB84-434D1F0332B7}"/>
              </a:ext>
            </a:extLst>
          </p:cNvPr>
          <p:cNvSpPr/>
          <p:nvPr/>
        </p:nvSpPr>
        <p:spPr>
          <a:xfrm>
            <a:off x="6707686" y="691351"/>
            <a:ext cx="188536" cy="131032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6" name="Cilindro 5">
            <a:extLst>
              <a:ext uri="{FF2B5EF4-FFF2-40B4-BE49-F238E27FC236}">
                <a16:creationId xmlns:a16="http://schemas.microsoft.com/office/drawing/2014/main" id="{E928AF75-00F3-42A4-A1ED-9B0AD64CDBBC}"/>
              </a:ext>
            </a:extLst>
          </p:cNvPr>
          <p:cNvSpPr/>
          <p:nvPr/>
        </p:nvSpPr>
        <p:spPr>
          <a:xfrm>
            <a:off x="7042080" y="691351"/>
            <a:ext cx="188536" cy="131032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7" name="Cilindro 6">
            <a:extLst>
              <a:ext uri="{FF2B5EF4-FFF2-40B4-BE49-F238E27FC236}">
                <a16:creationId xmlns:a16="http://schemas.microsoft.com/office/drawing/2014/main" id="{606A0E9F-70B2-4F7E-BA69-59EB10D83B2C}"/>
              </a:ext>
            </a:extLst>
          </p:cNvPr>
          <p:cNvSpPr/>
          <p:nvPr/>
        </p:nvSpPr>
        <p:spPr>
          <a:xfrm>
            <a:off x="7386758" y="714918"/>
            <a:ext cx="188536" cy="131032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8" name="Cilindro 7">
            <a:extLst>
              <a:ext uri="{FF2B5EF4-FFF2-40B4-BE49-F238E27FC236}">
                <a16:creationId xmlns:a16="http://schemas.microsoft.com/office/drawing/2014/main" id="{79375B8B-FC60-4CF4-9D15-199186B69ECE}"/>
              </a:ext>
            </a:extLst>
          </p:cNvPr>
          <p:cNvSpPr/>
          <p:nvPr/>
        </p:nvSpPr>
        <p:spPr>
          <a:xfrm>
            <a:off x="7751288" y="705015"/>
            <a:ext cx="188536" cy="131032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Cilindro 8">
            <a:extLst>
              <a:ext uri="{FF2B5EF4-FFF2-40B4-BE49-F238E27FC236}">
                <a16:creationId xmlns:a16="http://schemas.microsoft.com/office/drawing/2014/main" id="{85A9E189-AA67-466D-9145-5EFF4583A67A}"/>
              </a:ext>
            </a:extLst>
          </p:cNvPr>
          <p:cNvSpPr/>
          <p:nvPr/>
        </p:nvSpPr>
        <p:spPr>
          <a:xfrm>
            <a:off x="8080649" y="714918"/>
            <a:ext cx="188536" cy="131032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Cilindro 9">
            <a:extLst>
              <a:ext uri="{FF2B5EF4-FFF2-40B4-BE49-F238E27FC236}">
                <a16:creationId xmlns:a16="http://schemas.microsoft.com/office/drawing/2014/main" id="{307D4AA6-CFD7-469B-A884-23396EE0B59A}"/>
              </a:ext>
            </a:extLst>
          </p:cNvPr>
          <p:cNvSpPr/>
          <p:nvPr/>
        </p:nvSpPr>
        <p:spPr>
          <a:xfrm>
            <a:off x="8415896" y="714918"/>
            <a:ext cx="188536" cy="131032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Cilindro 10">
            <a:extLst>
              <a:ext uri="{FF2B5EF4-FFF2-40B4-BE49-F238E27FC236}">
                <a16:creationId xmlns:a16="http://schemas.microsoft.com/office/drawing/2014/main" id="{92703C8A-8F22-433B-B7D2-7A91FE2C48FF}"/>
              </a:ext>
            </a:extLst>
          </p:cNvPr>
          <p:cNvSpPr/>
          <p:nvPr/>
        </p:nvSpPr>
        <p:spPr>
          <a:xfrm>
            <a:off x="8721744" y="698830"/>
            <a:ext cx="188536" cy="131032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2" name="Cilindro 11">
            <a:extLst>
              <a:ext uri="{FF2B5EF4-FFF2-40B4-BE49-F238E27FC236}">
                <a16:creationId xmlns:a16="http://schemas.microsoft.com/office/drawing/2014/main" id="{14401634-C278-4415-BE58-1695DE8A9056}"/>
              </a:ext>
            </a:extLst>
          </p:cNvPr>
          <p:cNvSpPr/>
          <p:nvPr/>
        </p:nvSpPr>
        <p:spPr>
          <a:xfrm>
            <a:off x="9039694" y="691351"/>
            <a:ext cx="188536" cy="131032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3" name="Cilindro 12">
            <a:extLst>
              <a:ext uri="{FF2B5EF4-FFF2-40B4-BE49-F238E27FC236}">
                <a16:creationId xmlns:a16="http://schemas.microsoft.com/office/drawing/2014/main" id="{9B11CFDF-C7E3-4158-BC8A-9F4626DA009E}"/>
              </a:ext>
            </a:extLst>
          </p:cNvPr>
          <p:cNvSpPr/>
          <p:nvPr/>
        </p:nvSpPr>
        <p:spPr>
          <a:xfrm>
            <a:off x="10330594" y="714918"/>
            <a:ext cx="188536" cy="131032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Cilindro 13">
            <a:extLst>
              <a:ext uri="{FF2B5EF4-FFF2-40B4-BE49-F238E27FC236}">
                <a16:creationId xmlns:a16="http://schemas.microsoft.com/office/drawing/2014/main" id="{0627BFED-F0F7-4C70-89A3-6BB2AC1CD5F7}"/>
              </a:ext>
            </a:extLst>
          </p:cNvPr>
          <p:cNvSpPr/>
          <p:nvPr/>
        </p:nvSpPr>
        <p:spPr>
          <a:xfrm>
            <a:off x="10019114" y="714918"/>
            <a:ext cx="188536" cy="131032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5" name="Cilindro 14">
            <a:extLst>
              <a:ext uri="{FF2B5EF4-FFF2-40B4-BE49-F238E27FC236}">
                <a16:creationId xmlns:a16="http://schemas.microsoft.com/office/drawing/2014/main" id="{BD6D8C14-9D8E-4D8D-8498-329546CB931B}"/>
              </a:ext>
            </a:extLst>
          </p:cNvPr>
          <p:cNvSpPr/>
          <p:nvPr/>
        </p:nvSpPr>
        <p:spPr>
          <a:xfrm>
            <a:off x="9704302" y="714918"/>
            <a:ext cx="188536" cy="131032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6" name="Cilindro 15">
            <a:extLst>
              <a:ext uri="{FF2B5EF4-FFF2-40B4-BE49-F238E27FC236}">
                <a16:creationId xmlns:a16="http://schemas.microsoft.com/office/drawing/2014/main" id="{89A757F6-AA9D-46FF-8631-5E8B8747D07C}"/>
              </a:ext>
            </a:extLst>
          </p:cNvPr>
          <p:cNvSpPr/>
          <p:nvPr/>
        </p:nvSpPr>
        <p:spPr>
          <a:xfrm>
            <a:off x="9364611" y="714918"/>
            <a:ext cx="188536" cy="131032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7" name="Cubo 16">
            <a:extLst>
              <a:ext uri="{FF2B5EF4-FFF2-40B4-BE49-F238E27FC236}">
                <a16:creationId xmlns:a16="http://schemas.microsoft.com/office/drawing/2014/main" id="{EA18E27C-452A-4BFE-B797-D063F3727EC1}"/>
              </a:ext>
            </a:extLst>
          </p:cNvPr>
          <p:cNvSpPr/>
          <p:nvPr/>
        </p:nvSpPr>
        <p:spPr>
          <a:xfrm>
            <a:off x="6136427" y="1006665"/>
            <a:ext cx="4865802" cy="1008676"/>
          </a:xfrm>
          <a:prstGeom prst="cub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8" name="CuadroTexto 17">
            <a:extLst>
              <a:ext uri="{FF2B5EF4-FFF2-40B4-BE49-F238E27FC236}">
                <a16:creationId xmlns:a16="http://schemas.microsoft.com/office/drawing/2014/main" id="{AC17652A-8CA4-483F-8239-1DDC49BC84A9}"/>
              </a:ext>
            </a:extLst>
          </p:cNvPr>
          <p:cNvSpPr txBox="1"/>
          <p:nvPr/>
        </p:nvSpPr>
        <p:spPr>
          <a:xfrm>
            <a:off x="6189235" y="1957552"/>
            <a:ext cx="4639559" cy="369332"/>
          </a:xfrm>
          <a:prstGeom prst="rect">
            <a:avLst/>
          </a:prstGeom>
          <a:noFill/>
        </p:spPr>
        <p:txBody>
          <a:bodyPr wrap="square" rtlCol="0">
            <a:spAutoFit/>
          </a:bodyPr>
          <a:lstStyle/>
          <a:p>
            <a:r>
              <a:rPr lang="es-ES" dirty="0"/>
              <a:t>  B     T    P1   P2   P3  P4  P5 P6  P7 P8  P9 P10  ST</a:t>
            </a:r>
            <a:endParaRPr lang="es-419" dirty="0"/>
          </a:p>
        </p:txBody>
      </p:sp>
      <p:sp>
        <p:nvSpPr>
          <p:cNvPr id="20" name="CuadroTexto 19">
            <a:extLst>
              <a:ext uri="{FF2B5EF4-FFF2-40B4-BE49-F238E27FC236}">
                <a16:creationId xmlns:a16="http://schemas.microsoft.com/office/drawing/2014/main" id="{C6F0C4AD-6789-4DDC-BBDB-6CCFA99A7115}"/>
              </a:ext>
            </a:extLst>
          </p:cNvPr>
          <p:cNvSpPr txBox="1"/>
          <p:nvPr/>
        </p:nvSpPr>
        <p:spPr>
          <a:xfrm>
            <a:off x="6229546" y="103506"/>
            <a:ext cx="2876612" cy="369332"/>
          </a:xfrm>
          <a:prstGeom prst="rect">
            <a:avLst/>
          </a:prstGeom>
          <a:noFill/>
        </p:spPr>
        <p:txBody>
          <a:bodyPr wrap="square" rtlCol="0">
            <a:spAutoFit/>
          </a:bodyPr>
          <a:lstStyle/>
          <a:p>
            <a:r>
              <a:rPr lang="es-ES" dirty="0"/>
              <a:t>Dos grupos hacen Glucemia</a:t>
            </a:r>
            <a:endParaRPr lang="es-419" dirty="0"/>
          </a:p>
        </p:txBody>
      </p:sp>
      <p:sp>
        <p:nvSpPr>
          <p:cNvPr id="21" name="CuadroTexto 20">
            <a:extLst>
              <a:ext uri="{FF2B5EF4-FFF2-40B4-BE49-F238E27FC236}">
                <a16:creationId xmlns:a16="http://schemas.microsoft.com/office/drawing/2014/main" id="{2961BA02-4CAB-4E0D-A04E-B0CE18CCAEE7}"/>
              </a:ext>
            </a:extLst>
          </p:cNvPr>
          <p:cNvSpPr txBox="1"/>
          <p:nvPr/>
        </p:nvSpPr>
        <p:spPr>
          <a:xfrm>
            <a:off x="6093441" y="2567709"/>
            <a:ext cx="2876612" cy="369332"/>
          </a:xfrm>
          <a:prstGeom prst="rect">
            <a:avLst/>
          </a:prstGeom>
          <a:noFill/>
        </p:spPr>
        <p:txBody>
          <a:bodyPr wrap="square" rtlCol="0">
            <a:spAutoFit/>
          </a:bodyPr>
          <a:lstStyle/>
          <a:p>
            <a:r>
              <a:rPr lang="es-ES" dirty="0"/>
              <a:t>Dos grupos hacen Urea</a:t>
            </a:r>
            <a:endParaRPr lang="es-419" dirty="0"/>
          </a:p>
        </p:txBody>
      </p:sp>
      <p:sp>
        <p:nvSpPr>
          <p:cNvPr id="22" name="CuadroTexto 21">
            <a:extLst>
              <a:ext uri="{FF2B5EF4-FFF2-40B4-BE49-F238E27FC236}">
                <a16:creationId xmlns:a16="http://schemas.microsoft.com/office/drawing/2014/main" id="{03BF2EB2-5734-4DEF-A892-11EFF743B366}"/>
              </a:ext>
            </a:extLst>
          </p:cNvPr>
          <p:cNvSpPr txBox="1"/>
          <p:nvPr/>
        </p:nvSpPr>
        <p:spPr>
          <a:xfrm>
            <a:off x="6120835" y="4786543"/>
            <a:ext cx="2876612" cy="369332"/>
          </a:xfrm>
          <a:prstGeom prst="rect">
            <a:avLst/>
          </a:prstGeom>
          <a:noFill/>
        </p:spPr>
        <p:txBody>
          <a:bodyPr wrap="square" rtlCol="0">
            <a:spAutoFit/>
          </a:bodyPr>
          <a:lstStyle/>
          <a:p>
            <a:r>
              <a:rPr lang="es-ES" dirty="0"/>
              <a:t>Dos grupos hacen Albúmina</a:t>
            </a:r>
            <a:endParaRPr lang="es-419" dirty="0"/>
          </a:p>
        </p:txBody>
      </p:sp>
      <p:sp>
        <p:nvSpPr>
          <p:cNvPr id="24" name="Cilindro 23">
            <a:extLst>
              <a:ext uri="{FF2B5EF4-FFF2-40B4-BE49-F238E27FC236}">
                <a16:creationId xmlns:a16="http://schemas.microsoft.com/office/drawing/2014/main" id="{4609BE4D-7A7B-457C-8210-9754C173D08F}"/>
              </a:ext>
            </a:extLst>
          </p:cNvPr>
          <p:cNvSpPr/>
          <p:nvPr/>
        </p:nvSpPr>
        <p:spPr>
          <a:xfrm>
            <a:off x="6346732" y="3086790"/>
            <a:ext cx="188536" cy="131032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5" name="Cilindro 24">
            <a:extLst>
              <a:ext uri="{FF2B5EF4-FFF2-40B4-BE49-F238E27FC236}">
                <a16:creationId xmlns:a16="http://schemas.microsoft.com/office/drawing/2014/main" id="{944C3FDC-D11C-4917-92B5-E2E6FEAF6D05}"/>
              </a:ext>
            </a:extLst>
          </p:cNvPr>
          <p:cNvSpPr/>
          <p:nvPr/>
        </p:nvSpPr>
        <p:spPr>
          <a:xfrm>
            <a:off x="6711290" y="3079311"/>
            <a:ext cx="188536" cy="131032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6" name="Cilindro 25">
            <a:extLst>
              <a:ext uri="{FF2B5EF4-FFF2-40B4-BE49-F238E27FC236}">
                <a16:creationId xmlns:a16="http://schemas.microsoft.com/office/drawing/2014/main" id="{2EC1305C-7BED-43B5-B21A-3B794E196EE0}"/>
              </a:ext>
            </a:extLst>
          </p:cNvPr>
          <p:cNvSpPr/>
          <p:nvPr/>
        </p:nvSpPr>
        <p:spPr>
          <a:xfrm>
            <a:off x="7045684" y="3079311"/>
            <a:ext cx="188536" cy="131032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7" name="Cilindro 26">
            <a:extLst>
              <a:ext uri="{FF2B5EF4-FFF2-40B4-BE49-F238E27FC236}">
                <a16:creationId xmlns:a16="http://schemas.microsoft.com/office/drawing/2014/main" id="{65812FDD-108F-4DA0-AC44-663EE91F2B9B}"/>
              </a:ext>
            </a:extLst>
          </p:cNvPr>
          <p:cNvSpPr/>
          <p:nvPr/>
        </p:nvSpPr>
        <p:spPr>
          <a:xfrm>
            <a:off x="7390362" y="3102878"/>
            <a:ext cx="188536" cy="131032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8" name="Cilindro 27">
            <a:extLst>
              <a:ext uri="{FF2B5EF4-FFF2-40B4-BE49-F238E27FC236}">
                <a16:creationId xmlns:a16="http://schemas.microsoft.com/office/drawing/2014/main" id="{2C8722D7-A5DD-4472-9C1D-32E0ED3AA83F}"/>
              </a:ext>
            </a:extLst>
          </p:cNvPr>
          <p:cNvSpPr/>
          <p:nvPr/>
        </p:nvSpPr>
        <p:spPr>
          <a:xfrm>
            <a:off x="7754892" y="3092975"/>
            <a:ext cx="188536" cy="131032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9" name="Cilindro 28">
            <a:extLst>
              <a:ext uri="{FF2B5EF4-FFF2-40B4-BE49-F238E27FC236}">
                <a16:creationId xmlns:a16="http://schemas.microsoft.com/office/drawing/2014/main" id="{BB09D47F-952E-4725-B14B-B98FDC38A3A9}"/>
              </a:ext>
            </a:extLst>
          </p:cNvPr>
          <p:cNvSpPr/>
          <p:nvPr/>
        </p:nvSpPr>
        <p:spPr>
          <a:xfrm>
            <a:off x="8084253" y="3102878"/>
            <a:ext cx="188536" cy="131032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0" name="Cilindro 29">
            <a:extLst>
              <a:ext uri="{FF2B5EF4-FFF2-40B4-BE49-F238E27FC236}">
                <a16:creationId xmlns:a16="http://schemas.microsoft.com/office/drawing/2014/main" id="{674C61F5-490D-4C61-B015-63AC986FB4C1}"/>
              </a:ext>
            </a:extLst>
          </p:cNvPr>
          <p:cNvSpPr/>
          <p:nvPr/>
        </p:nvSpPr>
        <p:spPr>
          <a:xfrm>
            <a:off x="8419500" y="3102878"/>
            <a:ext cx="188536" cy="131032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1" name="Cilindro 30">
            <a:extLst>
              <a:ext uri="{FF2B5EF4-FFF2-40B4-BE49-F238E27FC236}">
                <a16:creationId xmlns:a16="http://schemas.microsoft.com/office/drawing/2014/main" id="{827E8EE2-EB74-4CF9-92AB-929BADAF2255}"/>
              </a:ext>
            </a:extLst>
          </p:cNvPr>
          <p:cNvSpPr/>
          <p:nvPr/>
        </p:nvSpPr>
        <p:spPr>
          <a:xfrm>
            <a:off x="8725348" y="3086790"/>
            <a:ext cx="188536" cy="131032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2" name="Cilindro 31">
            <a:extLst>
              <a:ext uri="{FF2B5EF4-FFF2-40B4-BE49-F238E27FC236}">
                <a16:creationId xmlns:a16="http://schemas.microsoft.com/office/drawing/2014/main" id="{C18EB121-5DDB-4174-8811-ACD040BA4628}"/>
              </a:ext>
            </a:extLst>
          </p:cNvPr>
          <p:cNvSpPr/>
          <p:nvPr/>
        </p:nvSpPr>
        <p:spPr>
          <a:xfrm>
            <a:off x="9043298" y="3079311"/>
            <a:ext cx="188536" cy="131032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3" name="Cilindro 32">
            <a:extLst>
              <a:ext uri="{FF2B5EF4-FFF2-40B4-BE49-F238E27FC236}">
                <a16:creationId xmlns:a16="http://schemas.microsoft.com/office/drawing/2014/main" id="{1D9BCFBB-6B39-4D49-A242-601454449B14}"/>
              </a:ext>
            </a:extLst>
          </p:cNvPr>
          <p:cNvSpPr/>
          <p:nvPr/>
        </p:nvSpPr>
        <p:spPr>
          <a:xfrm>
            <a:off x="10334198" y="3102878"/>
            <a:ext cx="188536" cy="131032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4" name="Cilindro 33">
            <a:extLst>
              <a:ext uri="{FF2B5EF4-FFF2-40B4-BE49-F238E27FC236}">
                <a16:creationId xmlns:a16="http://schemas.microsoft.com/office/drawing/2014/main" id="{D6578561-1B83-4A5D-8CAE-F3A4B9234DF4}"/>
              </a:ext>
            </a:extLst>
          </p:cNvPr>
          <p:cNvSpPr/>
          <p:nvPr/>
        </p:nvSpPr>
        <p:spPr>
          <a:xfrm>
            <a:off x="10022718" y="3102878"/>
            <a:ext cx="188536" cy="131032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5" name="Cilindro 34">
            <a:extLst>
              <a:ext uri="{FF2B5EF4-FFF2-40B4-BE49-F238E27FC236}">
                <a16:creationId xmlns:a16="http://schemas.microsoft.com/office/drawing/2014/main" id="{74DC6174-81BC-451A-974C-FC457E87DD47}"/>
              </a:ext>
            </a:extLst>
          </p:cNvPr>
          <p:cNvSpPr/>
          <p:nvPr/>
        </p:nvSpPr>
        <p:spPr>
          <a:xfrm>
            <a:off x="9707906" y="3102878"/>
            <a:ext cx="188536" cy="131032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6" name="Cilindro 35">
            <a:extLst>
              <a:ext uri="{FF2B5EF4-FFF2-40B4-BE49-F238E27FC236}">
                <a16:creationId xmlns:a16="http://schemas.microsoft.com/office/drawing/2014/main" id="{8CBF872F-8787-41DF-8FD6-8F78BF2EB5BC}"/>
              </a:ext>
            </a:extLst>
          </p:cNvPr>
          <p:cNvSpPr/>
          <p:nvPr/>
        </p:nvSpPr>
        <p:spPr>
          <a:xfrm>
            <a:off x="9368215" y="3102878"/>
            <a:ext cx="188536" cy="131032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7" name="Cubo 36">
            <a:extLst>
              <a:ext uri="{FF2B5EF4-FFF2-40B4-BE49-F238E27FC236}">
                <a16:creationId xmlns:a16="http://schemas.microsoft.com/office/drawing/2014/main" id="{87947E58-9531-4D80-9EC3-EBB4D694B23F}"/>
              </a:ext>
            </a:extLst>
          </p:cNvPr>
          <p:cNvSpPr/>
          <p:nvPr/>
        </p:nvSpPr>
        <p:spPr>
          <a:xfrm>
            <a:off x="6140031" y="3394625"/>
            <a:ext cx="4865802" cy="1008676"/>
          </a:xfrm>
          <a:prstGeom prst="cub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8" name="Cilindro 37">
            <a:extLst>
              <a:ext uri="{FF2B5EF4-FFF2-40B4-BE49-F238E27FC236}">
                <a16:creationId xmlns:a16="http://schemas.microsoft.com/office/drawing/2014/main" id="{91B70CCE-13FB-4C6D-956A-FF976E8F64F1}"/>
              </a:ext>
            </a:extLst>
          </p:cNvPr>
          <p:cNvSpPr/>
          <p:nvPr/>
        </p:nvSpPr>
        <p:spPr>
          <a:xfrm>
            <a:off x="6436247" y="5346009"/>
            <a:ext cx="188536" cy="131032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9" name="Cilindro 38">
            <a:extLst>
              <a:ext uri="{FF2B5EF4-FFF2-40B4-BE49-F238E27FC236}">
                <a16:creationId xmlns:a16="http://schemas.microsoft.com/office/drawing/2014/main" id="{E4D9494F-2D72-44BD-BFC8-A9FA6E89A466}"/>
              </a:ext>
            </a:extLst>
          </p:cNvPr>
          <p:cNvSpPr/>
          <p:nvPr/>
        </p:nvSpPr>
        <p:spPr>
          <a:xfrm>
            <a:off x="6800805" y="5338530"/>
            <a:ext cx="188536" cy="131032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0" name="Cilindro 39">
            <a:extLst>
              <a:ext uri="{FF2B5EF4-FFF2-40B4-BE49-F238E27FC236}">
                <a16:creationId xmlns:a16="http://schemas.microsoft.com/office/drawing/2014/main" id="{BC42DFC8-BEF5-4015-8305-B8A12DB18C40}"/>
              </a:ext>
            </a:extLst>
          </p:cNvPr>
          <p:cNvSpPr/>
          <p:nvPr/>
        </p:nvSpPr>
        <p:spPr>
          <a:xfrm>
            <a:off x="7135199" y="5338530"/>
            <a:ext cx="188536" cy="131032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1" name="Cilindro 40">
            <a:extLst>
              <a:ext uri="{FF2B5EF4-FFF2-40B4-BE49-F238E27FC236}">
                <a16:creationId xmlns:a16="http://schemas.microsoft.com/office/drawing/2014/main" id="{54A784A0-908B-4B1F-9774-15A9D096D0C5}"/>
              </a:ext>
            </a:extLst>
          </p:cNvPr>
          <p:cNvSpPr/>
          <p:nvPr/>
        </p:nvSpPr>
        <p:spPr>
          <a:xfrm>
            <a:off x="7479877" y="5362097"/>
            <a:ext cx="188536" cy="131032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2" name="Cilindro 41">
            <a:extLst>
              <a:ext uri="{FF2B5EF4-FFF2-40B4-BE49-F238E27FC236}">
                <a16:creationId xmlns:a16="http://schemas.microsoft.com/office/drawing/2014/main" id="{81437E1A-008B-466B-98A1-C85576945006}"/>
              </a:ext>
            </a:extLst>
          </p:cNvPr>
          <p:cNvSpPr/>
          <p:nvPr/>
        </p:nvSpPr>
        <p:spPr>
          <a:xfrm>
            <a:off x="7844407" y="5352194"/>
            <a:ext cx="188536" cy="131032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3" name="Cilindro 42">
            <a:extLst>
              <a:ext uri="{FF2B5EF4-FFF2-40B4-BE49-F238E27FC236}">
                <a16:creationId xmlns:a16="http://schemas.microsoft.com/office/drawing/2014/main" id="{E6B7FD11-80E1-47E0-9E3D-71D3EB467F27}"/>
              </a:ext>
            </a:extLst>
          </p:cNvPr>
          <p:cNvSpPr/>
          <p:nvPr/>
        </p:nvSpPr>
        <p:spPr>
          <a:xfrm>
            <a:off x="8173768" y="5362097"/>
            <a:ext cx="188536" cy="131032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4" name="Cilindro 43">
            <a:extLst>
              <a:ext uri="{FF2B5EF4-FFF2-40B4-BE49-F238E27FC236}">
                <a16:creationId xmlns:a16="http://schemas.microsoft.com/office/drawing/2014/main" id="{ED4CFE22-18BC-4D4A-A62C-C1F24E9FF89A}"/>
              </a:ext>
            </a:extLst>
          </p:cNvPr>
          <p:cNvSpPr/>
          <p:nvPr/>
        </p:nvSpPr>
        <p:spPr>
          <a:xfrm>
            <a:off x="8509015" y="5362097"/>
            <a:ext cx="188536" cy="131032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5" name="Cilindro 44">
            <a:extLst>
              <a:ext uri="{FF2B5EF4-FFF2-40B4-BE49-F238E27FC236}">
                <a16:creationId xmlns:a16="http://schemas.microsoft.com/office/drawing/2014/main" id="{525FE605-7792-4658-9260-26443D1CA8DD}"/>
              </a:ext>
            </a:extLst>
          </p:cNvPr>
          <p:cNvSpPr/>
          <p:nvPr/>
        </p:nvSpPr>
        <p:spPr>
          <a:xfrm>
            <a:off x="8814863" y="5346009"/>
            <a:ext cx="188536" cy="131032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6" name="Cilindro 45">
            <a:extLst>
              <a:ext uri="{FF2B5EF4-FFF2-40B4-BE49-F238E27FC236}">
                <a16:creationId xmlns:a16="http://schemas.microsoft.com/office/drawing/2014/main" id="{055D777D-39A0-4FFA-A5BC-018B42AA8363}"/>
              </a:ext>
            </a:extLst>
          </p:cNvPr>
          <p:cNvSpPr/>
          <p:nvPr/>
        </p:nvSpPr>
        <p:spPr>
          <a:xfrm>
            <a:off x="9132813" y="5338530"/>
            <a:ext cx="188536" cy="131032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7" name="Cilindro 46">
            <a:extLst>
              <a:ext uri="{FF2B5EF4-FFF2-40B4-BE49-F238E27FC236}">
                <a16:creationId xmlns:a16="http://schemas.microsoft.com/office/drawing/2014/main" id="{1FFA2668-A1F8-427F-90DB-A510D48D92FD}"/>
              </a:ext>
            </a:extLst>
          </p:cNvPr>
          <p:cNvSpPr/>
          <p:nvPr/>
        </p:nvSpPr>
        <p:spPr>
          <a:xfrm>
            <a:off x="10423713" y="5362097"/>
            <a:ext cx="188536" cy="131032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8" name="Cilindro 47">
            <a:extLst>
              <a:ext uri="{FF2B5EF4-FFF2-40B4-BE49-F238E27FC236}">
                <a16:creationId xmlns:a16="http://schemas.microsoft.com/office/drawing/2014/main" id="{53B9B08B-3DCB-416B-9190-03C2BB9E74DC}"/>
              </a:ext>
            </a:extLst>
          </p:cNvPr>
          <p:cNvSpPr/>
          <p:nvPr/>
        </p:nvSpPr>
        <p:spPr>
          <a:xfrm>
            <a:off x="10112233" y="5362097"/>
            <a:ext cx="188536" cy="131032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9" name="Cilindro 48">
            <a:extLst>
              <a:ext uri="{FF2B5EF4-FFF2-40B4-BE49-F238E27FC236}">
                <a16:creationId xmlns:a16="http://schemas.microsoft.com/office/drawing/2014/main" id="{29C0C758-1796-47B1-9F17-F78D7BD80D18}"/>
              </a:ext>
            </a:extLst>
          </p:cNvPr>
          <p:cNvSpPr/>
          <p:nvPr/>
        </p:nvSpPr>
        <p:spPr>
          <a:xfrm>
            <a:off x="9797421" y="5362097"/>
            <a:ext cx="188536" cy="131032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0" name="Cilindro 49">
            <a:extLst>
              <a:ext uri="{FF2B5EF4-FFF2-40B4-BE49-F238E27FC236}">
                <a16:creationId xmlns:a16="http://schemas.microsoft.com/office/drawing/2014/main" id="{EEF731A1-E0D8-42CC-9974-BF58E41BF690}"/>
              </a:ext>
            </a:extLst>
          </p:cNvPr>
          <p:cNvSpPr/>
          <p:nvPr/>
        </p:nvSpPr>
        <p:spPr>
          <a:xfrm>
            <a:off x="9457730" y="5362097"/>
            <a:ext cx="188536" cy="131032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1" name="Cubo 50">
            <a:extLst>
              <a:ext uri="{FF2B5EF4-FFF2-40B4-BE49-F238E27FC236}">
                <a16:creationId xmlns:a16="http://schemas.microsoft.com/office/drawing/2014/main" id="{DADDE0AA-6180-455B-AD87-2D443E94983A}"/>
              </a:ext>
            </a:extLst>
          </p:cNvPr>
          <p:cNvSpPr/>
          <p:nvPr/>
        </p:nvSpPr>
        <p:spPr>
          <a:xfrm>
            <a:off x="6229546" y="5653844"/>
            <a:ext cx="4865802" cy="1008676"/>
          </a:xfrm>
          <a:prstGeom prst="cub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2" name="CuadroTexto 51">
            <a:extLst>
              <a:ext uri="{FF2B5EF4-FFF2-40B4-BE49-F238E27FC236}">
                <a16:creationId xmlns:a16="http://schemas.microsoft.com/office/drawing/2014/main" id="{422F654D-361C-4612-9844-E0DAFFB4C0DA}"/>
              </a:ext>
            </a:extLst>
          </p:cNvPr>
          <p:cNvSpPr txBox="1"/>
          <p:nvPr/>
        </p:nvSpPr>
        <p:spPr>
          <a:xfrm>
            <a:off x="6157843" y="4316325"/>
            <a:ext cx="4639559" cy="369332"/>
          </a:xfrm>
          <a:prstGeom prst="rect">
            <a:avLst/>
          </a:prstGeom>
          <a:noFill/>
        </p:spPr>
        <p:txBody>
          <a:bodyPr wrap="square" rtlCol="0">
            <a:spAutoFit/>
          </a:bodyPr>
          <a:lstStyle/>
          <a:p>
            <a:r>
              <a:rPr lang="es-ES" dirty="0"/>
              <a:t>  B     T    P1   P2   P3  P4  P5 P6  P7 P8  P9 P10  ST</a:t>
            </a:r>
            <a:endParaRPr lang="es-419" dirty="0"/>
          </a:p>
        </p:txBody>
      </p:sp>
      <p:sp>
        <p:nvSpPr>
          <p:cNvPr id="53" name="CuadroTexto 52">
            <a:extLst>
              <a:ext uri="{FF2B5EF4-FFF2-40B4-BE49-F238E27FC236}">
                <a16:creationId xmlns:a16="http://schemas.microsoft.com/office/drawing/2014/main" id="{20142F91-5889-44F1-A198-D08DBEA716B8}"/>
              </a:ext>
            </a:extLst>
          </p:cNvPr>
          <p:cNvSpPr txBox="1"/>
          <p:nvPr/>
        </p:nvSpPr>
        <p:spPr>
          <a:xfrm>
            <a:off x="6154692" y="6546665"/>
            <a:ext cx="4639559" cy="369332"/>
          </a:xfrm>
          <a:prstGeom prst="rect">
            <a:avLst/>
          </a:prstGeom>
          <a:noFill/>
        </p:spPr>
        <p:txBody>
          <a:bodyPr wrap="square" rtlCol="0">
            <a:spAutoFit/>
          </a:bodyPr>
          <a:lstStyle/>
          <a:p>
            <a:r>
              <a:rPr lang="es-ES" dirty="0"/>
              <a:t>  B     T    P1   P2   P3  P4  P5 P6  P7 P8  P9 P10  ST</a:t>
            </a:r>
            <a:endParaRPr lang="es-419" dirty="0"/>
          </a:p>
        </p:txBody>
      </p:sp>
      <p:sp>
        <p:nvSpPr>
          <p:cNvPr id="54" name="CuadroTexto 53">
            <a:extLst>
              <a:ext uri="{FF2B5EF4-FFF2-40B4-BE49-F238E27FC236}">
                <a16:creationId xmlns:a16="http://schemas.microsoft.com/office/drawing/2014/main" id="{FE22954C-ED35-4048-AD26-E331D538EF77}"/>
              </a:ext>
            </a:extLst>
          </p:cNvPr>
          <p:cNvSpPr txBox="1"/>
          <p:nvPr/>
        </p:nvSpPr>
        <p:spPr>
          <a:xfrm>
            <a:off x="3718022" y="955971"/>
            <a:ext cx="2307445" cy="646331"/>
          </a:xfrm>
          <a:prstGeom prst="rect">
            <a:avLst/>
          </a:prstGeom>
          <a:noFill/>
        </p:spPr>
        <p:txBody>
          <a:bodyPr wrap="square" rtlCol="0">
            <a:spAutoFit/>
          </a:bodyPr>
          <a:lstStyle/>
          <a:p>
            <a:r>
              <a:rPr lang="es-ES" dirty="0"/>
              <a:t>Total : 20 determinaciones  </a:t>
            </a:r>
            <a:endParaRPr lang="es-419" dirty="0"/>
          </a:p>
        </p:txBody>
      </p:sp>
      <p:sp>
        <p:nvSpPr>
          <p:cNvPr id="55" name="Marcador de contenido 54">
            <a:extLst>
              <a:ext uri="{FF2B5EF4-FFF2-40B4-BE49-F238E27FC236}">
                <a16:creationId xmlns:a16="http://schemas.microsoft.com/office/drawing/2014/main" id="{0743CB59-1F0C-4624-AFF4-893747BF97F0}"/>
              </a:ext>
            </a:extLst>
          </p:cNvPr>
          <p:cNvSpPr txBox="1">
            <a:spLocks noGrp="1"/>
          </p:cNvSpPr>
          <p:nvPr>
            <p:ph idx="1"/>
          </p:nvPr>
        </p:nvSpPr>
        <p:spPr>
          <a:xfrm>
            <a:off x="3551068" y="3472546"/>
            <a:ext cx="2459549" cy="590931"/>
          </a:xfrm>
          <a:prstGeom prst="rect">
            <a:avLst/>
          </a:prstGeom>
          <a:noFill/>
        </p:spPr>
        <p:txBody>
          <a:bodyPr wrap="square" rtlCol="0">
            <a:spAutoFit/>
          </a:bodyPr>
          <a:lstStyle/>
          <a:p>
            <a:pPr marL="0" indent="0">
              <a:buNone/>
            </a:pPr>
            <a:r>
              <a:rPr lang="es-ES" sz="1800" dirty="0"/>
              <a:t>Total : 20 determinaciones  </a:t>
            </a:r>
            <a:endParaRPr lang="es-419" sz="1800" dirty="0"/>
          </a:p>
        </p:txBody>
      </p:sp>
      <p:sp>
        <p:nvSpPr>
          <p:cNvPr id="56" name="CuadroTexto 55">
            <a:extLst>
              <a:ext uri="{FF2B5EF4-FFF2-40B4-BE49-F238E27FC236}">
                <a16:creationId xmlns:a16="http://schemas.microsoft.com/office/drawing/2014/main" id="{2EA5D067-9CD4-48AB-86C8-088F8799F609}"/>
              </a:ext>
            </a:extLst>
          </p:cNvPr>
          <p:cNvSpPr txBox="1"/>
          <p:nvPr/>
        </p:nvSpPr>
        <p:spPr>
          <a:xfrm>
            <a:off x="3584510" y="5858412"/>
            <a:ext cx="2624572" cy="646331"/>
          </a:xfrm>
          <a:prstGeom prst="rect">
            <a:avLst/>
          </a:prstGeom>
          <a:noFill/>
        </p:spPr>
        <p:txBody>
          <a:bodyPr wrap="square" rtlCol="0">
            <a:spAutoFit/>
          </a:bodyPr>
          <a:lstStyle/>
          <a:p>
            <a:r>
              <a:rPr lang="es-ES" dirty="0"/>
              <a:t>Total : 20 determinaciones  </a:t>
            </a:r>
            <a:endParaRPr lang="es-419" dirty="0"/>
          </a:p>
        </p:txBody>
      </p:sp>
      <p:pic>
        <p:nvPicPr>
          <p:cNvPr id="19" name="Audio 18">
            <a:hlinkClick r:id="" action="ppaction://media"/>
            <a:extLst>
              <a:ext uri="{FF2B5EF4-FFF2-40B4-BE49-F238E27FC236}">
                <a16:creationId xmlns:a16="http://schemas.microsoft.com/office/drawing/2014/main" id="{ED1C19CB-FEFF-4E88-A385-E050E7ACC9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35062564"/>
      </p:ext>
    </p:extLst>
  </p:cSld>
  <p:clrMapOvr>
    <a:masterClrMapping/>
  </p:clrMapOvr>
  <mc:AlternateContent xmlns:mc="http://schemas.openxmlformats.org/markup-compatibility/2006">
    <mc:Choice xmlns:p14="http://schemas.microsoft.com/office/powerpoint/2010/main" Requires="p14">
      <p:transition spd="slow" p14:dur="2000" advTm="40271"/>
    </mc:Choice>
    <mc:Fallback>
      <p:transition spd="slow" advTm="40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8F2EE2-0BF4-4775-8C53-62EFE67C4D46}"/>
              </a:ext>
            </a:extLst>
          </p:cNvPr>
          <p:cNvSpPr>
            <a:spLocks noGrp="1"/>
          </p:cNvSpPr>
          <p:nvPr>
            <p:ph type="title"/>
          </p:nvPr>
        </p:nvSpPr>
        <p:spPr/>
        <p:txBody>
          <a:bodyPr/>
          <a:lstStyle/>
          <a:p>
            <a:r>
              <a:rPr lang="es-ES" dirty="0"/>
              <a:t>Obtención de valores para la carta de Levey Jennings</a:t>
            </a:r>
            <a:endParaRPr lang="es-419" dirty="0"/>
          </a:p>
        </p:txBody>
      </p:sp>
      <p:pic>
        <p:nvPicPr>
          <p:cNvPr id="4" name="Marcador de contenido 3">
            <a:extLst>
              <a:ext uri="{FF2B5EF4-FFF2-40B4-BE49-F238E27FC236}">
                <a16:creationId xmlns:a16="http://schemas.microsoft.com/office/drawing/2014/main" id="{7EFAD943-A9D0-41E9-834B-4418AB7D85F3}"/>
              </a:ext>
            </a:extLst>
          </p:cNvPr>
          <p:cNvPicPr>
            <a:picLocks noGrp="1" noChangeAspect="1"/>
          </p:cNvPicPr>
          <p:nvPr>
            <p:ph idx="1"/>
          </p:nvPr>
        </p:nvPicPr>
        <p:blipFill rotWithShape="1">
          <a:blip r:embed="rId4"/>
          <a:srcRect l="29274" t="11658" r="28615" b="8730"/>
          <a:stretch/>
        </p:blipFill>
        <p:spPr>
          <a:xfrm>
            <a:off x="3666581" y="106533"/>
            <a:ext cx="5841403" cy="6418554"/>
          </a:xfrm>
          <a:prstGeom prst="rect">
            <a:avLst/>
          </a:prstGeom>
        </p:spPr>
      </p:pic>
      <p:sp>
        <p:nvSpPr>
          <p:cNvPr id="3" name="CuadroTexto 2">
            <a:extLst>
              <a:ext uri="{FF2B5EF4-FFF2-40B4-BE49-F238E27FC236}">
                <a16:creationId xmlns:a16="http://schemas.microsoft.com/office/drawing/2014/main" id="{F29A1A74-0B44-4A19-818A-A227CF84EA49}"/>
              </a:ext>
            </a:extLst>
          </p:cNvPr>
          <p:cNvSpPr txBox="1"/>
          <p:nvPr/>
        </p:nvSpPr>
        <p:spPr>
          <a:xfrm>
            <a:off x="9684604" y="106533"/>
            <a:ext cx="579120" cy="369332"/>
          </a:xfrm>
          <a:prstGeom prst="rect">
            <a:avLst/>
          </a:prstGeom>
          <a:noFill/>
        </p:spPr>
        <p:txBody>
          <a:bodyPr wrap="square" rtlCol="0">
            <a:spAutoFit/>
          </a:bodyPr>
          <a:lstStyle/>
          <a:p>
            <a:r>
              <a:rPr lang="es-ES" dirty="0"/>
              <a:t>.</a:t>
            </a:r>
            <a:r>
              <a:rPr lang="es-ES" baseline="30000" dirty="0"/>
              <a:t>1,3.</a:t>
            </a:r>
            <a:endParaRPr lang="es-419" baseline="30000" dirty="0"/>
          </a:p>
        </p:txBody>
      </p:sp>
      <p:pic>
        <p:nvPicPr>
          <p:cNvPr id="7" name="Audio 6">
            <a:hlinkClick r:id="" action="ppaction://media"/>
            <a:extLst>
              <a:ext uri="{FF2B5EF4-FFF2-40B4-BE49-F238E27FC236}">
                <a16:creationId xmlns:a16="http://schemas.microsoft.com/office/drawing/2014/main" id="{D7B0E0F5-B925-4025-B063-BB12DC6D4D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10076579"/>
      </p:ext>
    </p:extLst>
  </p:cSld>
  <p:clrMapOvr>
    <a:masterClrMapping/>
  </p:clrMapOvr>
  <mc:AlternateContent xmlns:mc="http://schemas.openxmlformats.org/markup-compatibility/2006">
    <mc:Choice xmlns:p14="http://schemas.microsoft.com/office/powerpoint/2010/main" Requires="p14">
      <p:transition spd="slow" p14:dur="2000" advTm="37022"/>
    </mc:Choice>
    <mc:Fallback>
      <p:transition spd="slow" advTm="37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220475-AF1D-4F6A-8F2C-A3370CF5D259}"/>
              </a:ext>
            </a:extLst>
          </p:cNvPr>
          <p:cNvSpPr>
            <a:spLocks noGrp="1"/>
          </p:cNvSpPr>
          <p:nvPr>
            <p:ph type="title"/>
          </p:nvPr>
        </p:nvSpPr>
        <p:spPr/>
        <p:txBody>
          <a:bodyPr/>
          <a:lstStyle/>
          <a:p>
            <a:endParaRPr lang="es-419"/>
          </a:p>
        </p:txBody>
      </p:sp>
      <p:pic>
        <p:nvPicPr>
          <p:cNvPr id="4" name="Marcador de contenido 3">
            <a:extLst>
              <a:ext uri="{FF2B5EF4-FFF2-40B4-BE49-F238E27FC236}">
                <a16:creationId xmlns:a16="http://schemas.microsoft.com/office/drawing/2014/main" id="{F3B2511B-49C2-4156-98DE-1124CEB41E3F}"/>
              </a:ext>
            </a:extLst>
          </p:cNvPr>
          <p:cNvPicPr>
            <a:picLocks noGrp="1" noChangeAspect="1"/>
          </p:cNvPicPr>
          <p:nvPr>
            <p:ph idx="1"/>
          </p:nvPr>
        </p:nvPicPr>
        <p:blipFill rotWithShape="1">
          <a:blip r:embed="rId4"/>
          <a:srcRect l="32933" t="14390" r="34428" b="5003"/>
          <a:stretch/>
        </p:blipFill>
        <p:spPr>
          <a:xfrm>
            <a:off x="802808" y="-24474"/>
            <a:ext cx="5282213" cy="6838538"/>
          </a:xfrm>
          <a:prstGeom prst="rect">
            <a:avLst/>
          </a:prstGeom>
        </p:spPr>
      </p:pic>
      <p:sp>
        <p:nvSpPr>
          <p:cNvPr id="5" name="CuadroTexto 4">
            <a:extLst>
              <a:ext uri="{FF2B5EF4-FFF2-40B4-BE49-F238E27FC236}">
                <a16:creationId xmlns:a16="http://schemas.microsoft.com/office/drawing/2014/main" id="{005E60C5-C439-4582-A7B6-563D73BB2376}"/>
              </a:ext>
            </a:extLst>
          </p:cNvPr>
          <p:cNvSpPr txBox="1"/>
          <p:nvPr/>
        </p:nvSpPr>
        <p:spPr>
          <a:xfrm>
            <a:off x="9357064" y="532660"/>
            <a:ext cx="2112886" cy="591177"/>
          </a:xfrm>
          <a:prstGeom prst="rect">
            <a:avLst/>
          </a:prstGeom>
          <a:noFill/>
        </p:spPr>
        <p:txBody>
          <a:bodyPr wrap="square" rtlCol="0">
            <a:spAutoFit/>
          </a:bodyPr>
          <a:lstStyle/>
          <a:p>
            <a:endParaRPr lang="es-419" dirty="0"/>
          </a:p>
        </p:txBody>
      </p:sp>
      <p:sp>
        <p:nvSpPr>
          <p:cNvPr id="6" name="Rectángulo 5">
            <a:extLst>
              <a:ext uri="{FF2B5EF4-FFF2-40B4-BE49-F238E27FC236}">
                <a16:creationId xmlns:a16="http://schemas.microsoft.com/office/drawing/2014/main" id="{EBF58832-8699-4F73-9D9B-B44CDB7FDAB8}"/>
              </a:ext>
            </a:extLst>
          </p:cNvPr>
          <p:cNvSpPr/>
          <p:nvPr/>
        </p:nvSpPr>
        <p:spPr>
          <a:xfrm>
            <a:off x="2217569" y="3718420"/>
            <a:ext cx="4013807" cy="16867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7" name="Marcador de contenido 3">
            <a:extLst>
              <a:ext uri="{FF2B5EF4-FFF2-40B4-BE49-F238E27FC236}">
                <a16:creationId xmlns:a16="http://schemas.microsoft.com/office/drawing/2014/main" id="{F94C1939-98C0-49C9-9C00-8BAEBDB38C88}"/>
              </a:ext>
            </a:extLst>
          </p:cNvPr>
          <p:cNvPicPr>
            <a:picLocks noChangeAspect="1"/>
          </p:cNvPicPr>
          <p:nvPr/>
        </p:nvPicPr>
        <p:blipFill rotWithShape="1">
          <a:blip r:embed="rId5"/>
          <a:srcRect l="41053" t="13178" r="32742" b="59551"/>
          <a:stretch/>
        </p:blipFill>
        <p:spPr>
          <a:xfrm>
            <a:off x="7408333" y="1921595"/>
            <a:ext cx="4258733" cy="2946400"/>
          </a:xfrm>
          <a:prstGeom prst="rect">
            <a:avLst/>
          </a:prstGeom>
        </p:spPr>
      </p:pic>
      <p:sp>
        <p:nvSpPr>
          <p:cNvPr id="8" name="Rectángulo 7">
            <a:extLst>
              <a:ext uri="{FF2B5EF4-FFF2-40B4-BE49-F238E27FC236}">
                <a16:creationId xmlns:a16="http://schemas.microsoft.com/office/drawing/2014/main" id="{0F6E8E98-D428-4073-B1AA-25B5AA95A430}"/>
              </a:ext>
            </a:extLst>
          </p:cNvPr>
          <p:cNvSpPr/>
          <p:nvPr/>
        </p:nvSpPr>
        <p:spPr>
          <a:xfrm>
            <a:off x="7554688" y="4334933"/>
            <a:ext cx="1919512" cy="516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3" name="Audio 2">
            <a:hlinkClick r:id="" action="ppaction://media"/>
            <a:extLst>
              <a:ext uri="{FF2B5EF4-FFF2-40B4-BE49-F238E27FC236}">
                <a16:creationId xmlns:a16="http://schemas.microsoft.com/office/drawing/2014/main" id="{E7198C89-9237-4B4E-9459-2C9210755A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96650920"/>
      </p:ext>
    </p:extLst>
  </p:cSld>
  <p:clrMapOvr>
    <a:masterClrMapping/>
  </p:clrMapOvr>
  <mc:AlternateContent xmlns:mc="http://schemas.openxmlformats.org/markup-compatibility/2006">
    <mc:Choice xmlns:p14="http://schemas.microsoft.com/office/powerpoint/2010/main" Requires="p14">
      <p:transition spd="slow" p14:dur="2000" advTm="56319"/>
    </mc:Choice>
    <mc:Fallback>
      <p:transition spd="slow" advTm="56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4|42|2.4|27.1|14.9|12.4|2.2|6.4|8.6|7|1.4"/>
</p:tagLst>
</file>

<file path=ppt/tags/tag2.xml><?xml version="1.0" encoding="utf-8"?>
<p:tagLst xmlns:a="http://schemas.openxmlformats.org/drawingml/2006/main" xmlns:r="http://schemas.openxmlformats.org/officeDocument/2006/relationships" xmlns:p="http://schemas.openxmlformats.org/presentationml/2006/main">
  <p:tag name="TIMING" val="|4|32.6|29.1|34.6|6.7|5.4"/>
</p:tagLst>
</file>

<file path=ppt/theme/theme1.xml><?xml version="1.0" encoding="utf-8"?>
<a:theme xmlns:a="http://schemas.openxmlformats.org/drawingml/2006/main" name="Marco">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TM03457475[[fn=Marco]]</Template>
  <TotalTime>5316</TotalTime>
  <Words>1087</Words>
  <Application>Microsoft Office PowerPoint</Application>
  <PresentationFormat>Panorámica</PresentationFormat>
  <Paragraphs>118</Paragraphs>
  <Slides>19</Slides>
  <Notes>0</Notes>
  <HiddenSlides>2</HiddenSlides>
  <MMClips>17</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19</vt:i4>
      </vt:variant>
    </vt:vector>
  </HeadingPairs>
  <TitlesOfParts>
    <vt:vector size="22" baseType="lpstr">
      <vt:lpstr>Corbel</vt:lpstr>
      <vt:lpstr>Wingdings 2</vt:lpstr>
      <vt:lpstr>Marco</vt:lpstr>
      <vt:lpstr>CONTROL DE CALIDAD INTERNO</vt:lpstr>
      <vt:lpstr>Control de calidad interno</vt:lpstr>
      <vt:lpstr>Presentación de PowerPoint</vt:lpstr>
      <vt:lpstr>Control de calidad interno</vt:lpstr>
      <vt:lpstr>Preparación de suero control con pool de sueros </vt:lpstr>
      <vt:lpstr>Realización de la Carta de Control (Levey Jennings)</vt:lpstr>
      <vt:lpstr>Organización del Trabajo Práctico.</vt:lpstr>
      <vt:lpstr>Obtención de valores para la carta de Levey Jennings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INTERPRETACION DE LOS GRAFICOS DE CONTROL </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CONTROL DE CALIDAD INTERNO</dc:title>
  <dc:creator>Mariana Carol Rey</dc:creator>
  <cp:lastModifiedBy>Mariana Carol Rey</cp:lastModifiedBy>
  <cp:revision>59</cp:revision>
  <dcterms:created xsi:type="dcterms:W3CDTF">2020-04-04T17:24:54Z</dcterms:created>
  <dcterms:modified xsi:type="dcterms:W3CDTF">2020-04-26T01:19:29Z</dcterms:modified>
</cp:coreProperties>
</file>