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3366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19" autoAdjust="0"/>
  </p:normalViewPr>
  <p:slideViewPr>
    <p:cSldViewPr>
      <p:cViewPr varScale="1">
        <p:scale>
          <a:sx n="62" d="100"/>
          <a:sy n="62" d="100"/>
        </p:scale>
        <p:origin x="2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19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2019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2019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2019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2019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2019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2020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52020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s-ES" altLang="es-AR" noProof="0" smtClean="0"/>
              <a:t>Haga clic para cambiar el estilo de título	</a:t>
            </a:r>
          </a:p>
        </p:txBody>
      </p:sp>
      <p:sp>
        <p:nvSpPr>
          <p:cNvPr id="52020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s-ES" altLang="es-AR" noProof="0" smtClean="0"/>
              <a:t>Haga clic para modificar el estilo de subtítulo del patrón</a:t>
            </a:r>
          </a:p>
        </p:txBody>
      </p:sp>
      <p:sp>
        <p:nvSpPr>
          <p:cNvPr id="520203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520204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52020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21B634B-554A-4B15-91EA-D80B866BE6E6}" type="slidenum">
              <a:rPr lang="es-ES" altLang="es-AR"/>
              <a:pPr/>
              <a:t>‹Nº›</a:t>
            </a:fld>
            <a:endParaRPr lang="es-ES" altLang="es-AR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20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0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20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20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201" grpId="0"/>
      <p:bldP spid="520202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02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520202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2020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2020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8F7D3D-ED02-4C9A-B5BA-B7BC9409DD59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342695601"/>
      </p:ext>
    </p:extLst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D0A8A-F29E-41F1-A6C7-C3115777DA1F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083550156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169EE-A517-4FA0-9D6C-D1A24A4726B8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224404781"/>
      </p:ext>
    </p:extLst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CBF84-56B4-43D9-8CE8-BC77E659D5EB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183813889"/>
      </p:ext>
    </p:extLst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5E043-23B4-4327-874B-B523E6328F34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864082750"/>
      </p:ext>
    </p:extLst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522CF-70C1-4558-91BA-40A06601EB33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378466710"/>
      </p:ext>
    </p:extLst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3A0DA-A1DB-4EDB-A0B7-BA335EBAAA26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510629381"/>
      </p:ext>
    </p:extLst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8C505-7C32-4CE9-BEF6-25721B0B0DC6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806901634"/>
      </p:ext>
    </p:extLst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7D176-B9E7-437E-B1CD-06941522910F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094548079"/>
      </p:ext>
    </p:extLst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C76A7-0EDF-4A59-BDDF-03258C4685DE}" type="slidenum">
              <a:rPr lang="es-ES" altLang="es-AR"/>
              <a:pPr/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05114539"/>
      </p:ext>
    </p:extLst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3366C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170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519171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9172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9173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917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917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917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917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51917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51917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s-ES" altLang="es-AR"/>
          </a:p>
        </p:txBody>
      </p:sp>
      <p:sp>
        <p:nvSpPr>
          <p:cNvPr id="5191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s-ES" altLang="es-AR"/>
          </a:p>
        </p:txBody>
      </p:sp>
      <p:sp>
        <p:nvSpPr>
          <p:cNvPr id="5191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71CB8FB-4638-4D5D-B038-81B639C38A53}" type="slidenum">
              <a:rPr lang="es-ES" altLang="es-AR"/>
              <a:pPr/>
              <a:t>‹Nº›</a:t>
            </a:fld>
            <a:endParaRPr lang="es-ES" altLang="es-AR"/>
          </a:p>
        </p:txBody>
      </p:sp>
      <p:sp>
        <p:nvSpPr>
          <p:cNvPr id="51918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cambiar el estilo de título	</a:t>
            </a:r>
          </a:p>
        </p:txBody>
      </p:sp>
      <p:sp>
        <p:nvSpPr>
          <p:cNvPr id="51918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9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9182" grpId="0"/>
      <p:bldP spid="519183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5191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77680" y="581513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altLang="es-AR" sz="1400" dirty="0">
                <a:latin typeface="Encode Sans" panose="02000000000000000000" pitchFamily="2" charset="0"/>
              </a:rPr>
              <a:t>Sociología de la </a:t>
            </a:r>
            <a:r>
              <a:rPr lang="es-ES" altLang="es-AR" sz="1400" dirty="0" smtClean="0">
                <a:latin typeface="Encode Sans" panose="02000000000000000000" pitchFamily="2" charset="0"/>
              </a:rPr>
              <a:t>Comunicación  </a:t>
            </a:r>
            <a:r>
              <a:rPr lang="es-ES" altLang="es-AR" sz="1400" b="1" dirty="0" smtClean="0">
                <a:latin typeface="Encode Sans" panose="02000000000000000000" pitchFamily="2" charset="0"/>
              </a:rPr>
              <a:t>Unidad </a:t>
            </a:r>
            <a:r>
              <a:rPr lang="es-ES" altLang="es-AR" sz="1400" b="1" dirty="0">
                <a:latin typeface="Encode Sans" panose="02000000000000000000" pitchFamily="2" charset="0"/>
              </a:rPr>
              <a:t>1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691680" y="2204864"/>
            <a:ext cx="5832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4000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4000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</a:t>
            </a:r>
          </a:p>
          <a:p>
            <a:r>
              <a:rPr lang="es-ES" altLang="es-AR" sz="4000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4000" dirty="0">
                <a:solidFill>
                  <a:srgbClr val="00B0F0"/>
                </a:solidFill>
                <a:latin typeface="Encode Sans" panose="02000000000000000000" pitchFamily="2" charset="0"/>
              </a:rPr>
              <a:t>Industrial</a:t>
            </a:r>
            <a:endParaRPr lang="es-AR" sz="4000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683567" y="2082328"/>
            <a:ext cx="3816425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Baja dinámica social como consecuencia de la limitada subdivisión del trabajo y consecuente estabilidad en los 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roles.</a:t>
            </a:r>
          </a:p>
          <a:p>
            <a:pPr>
              <a:lnSpc>
                <a:spcPct val="90000"/>
              </a:lnSpc>
              <a:buClr>
                <a:srgbClr val="FFFF00"/>
              </a:buClr>
              <a:buSzPct val="150000"/>
            </a:pPr>
            <a:endParaRPr lang="es-ES" altLang="es-AR" sz="2200" b="1" dirty="0" smtClean="0">
              <a:latin typeface="Encode Sans" panose="02000000000000000000" pitchFamily="2" charset="0"/>
            </a:endParaRP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 smtClean="0">
                <a:latin typeface="Encode Sans" panose="02000000000000000000" pitchFamily="2" charset="0"/>
              </a:rPr>
              <a:t>Estratificación </a:t>
            </a:r>
            <a:r>
              <a:rPr lang="es-ES" altLang="es-AR" sz="2200" b="1" dirty="0">
                <a:latin typeface="Encode Sans" panose="02000000000000000000" pitchFamily="2" charset="0"/>
              </a:rPr>
              <a:t>social dominante binaria.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860032" y="2082328"/>
            <a:ext cx="3672408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Gran dinámica social, producto de la alta especialización laboral y la aparición de importantes napas intermedias, “clases medias” en la estratigrafía social.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6" name="Rectangle 4"/>
          <p:cNvSpPr>
            <a:spLocks noRot="1" noChangeArrowheads="1"/>
          </p:cNvSpPr>
          <p:nvPr/>
        </p:nvSpPr>
        <p:spPr bwMode="auto">
          <a:xfrm>
            <a:off x="9252520" y="1700808"/>
            <a:ext cx="3662363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0" indent="0">
              <a:buNone/>
            </a:pPr>
            <a:endParaRPr lang="es-ES" altLang="es-AR" sz="2200" dirty="0">
              <a:effectLst/>
              <a:latin typeface="Encode Sans" panose="02000000000000000000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3567" y="2082328"/>
            <a:ext cx="381642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Bajos índices de información general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.</a:t>
            </a:r>
          </a:p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 Elevados porcentajes de analfabetismo y </a:t>
            </a:r>
            <a:r>
              <a:rPr lang="es-ES" altLang="es-AR" sz="2200" b="1" dirty="0" err="1">
                <a:latin typeface="Encode Sans" panose="02000000000000000000" pitchFamily="2" charset="0"/>
              </a:rPr>
              <a:t>semianalfabetismo</a:t>
            </a:r>
            <a:r>
              <a:rPr lang="es-ES" altLang="es-AR" sz="2200" b="1" dirty="0">
                <a:latin typeface="Encode Sans" panose="02000000000000000000" pitchFamily="2" charset="0"/>
              </a:rPr>
              <a:t>. </a:t>
            </a:r>
            <a:endParaRPr lang="es-ES" altLang="es-AR" sz="2200" b="1" dirty="0" smtClean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La cultura elevada suele ser patrimonio de élites 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860032" y="2082328"/>
            <a:ext cx="36724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Elevados índices de acceso y consumo de información general y cultural, 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especialmente </a:t>
            </a:r>
            <a:r>
              <a:rPr lang="es-ES" altLang="es-AR" sz="2200" b="1" dirty="0">
                <a:latin typeface="Encode Sans" panose="02000000000000000000" pitchFamily="2" charset="0"/>
              </a:rPr>
              <a:t>como consecuencia de los medios técnicos que han facilitado la “masificación” de la cultura.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683567" y="2082328"/>
            <a:ext cx="381642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Relativamente bajo movimiento </a:t>
            </a:r>
            <a:r>
              <a:rPr lang="es-ES" altLang="es-AR" sz="2200" b="1" dirty="0" err="1">
                <a:latin typeface="Encode Sans" panose="02000000000000000000" pitchFamily="2" charset="0"/>
              </a:rPr>
              <a:t>migracional</a:t>
            </a:r>
            <a:r>
              <a:rPr lang="es-ES" altLang="es-AR" sz="2200" b="1" dirty="0">
                <a:latin typeface="Encode Sans" panose="02000000000000000000" pitchFamily="2" charset="0"/>
              </a:rPr>
              <a:t> (dinámica horizontal) y  limitadas interrelaciones de tipo cultural (</a:t>
            </a:r>
            <a:r>
              <a:rPr lang="es-ES" altLang="es-AR" sz="2200" b="1" dirty="0" err="1">
                <a:latin typeface="Encode Sans" panose="02000000000000000000" pitchFamily="2" charset="0"/>
              </a:rPr>
              <a:t>folke</a:t>
            </a:r>
            <a:r>
              <a:rPr lang="es-ES" altLang="es-AR" sz="2200" b="1" dirty="0">
                <a:latin typeface="Encode Sans" panose="02000000000000000000" pitchFamily="2" charset="0"/>
              </a:rPr>
              <a:t>).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860032" y="2082328"/>
            <a:ext cx="36724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Elevado movimiento </a:t>
            </a:r>
            <a:r>
              <a:rPr lang="es-ES" altLang="es-AR" sz="2200" b="1" dirty="0" err="1">
                <a:latin typeface="Encode Sans" panose="02000000000000000000" pitchFamily="2" charset="0"/>
              </a:rPr>
              <a:t>migracional</a:t>
            </a:r>
            <a:r>
              <a:rPr lang="es-ES" altLang="es-AR" sz="2200" b="1" dirty="0">
                <a:latin typeface="Encode Sans" panose="02000000000000000000" pitchFamily="2" charset="0"/>
              </a:rPr>
              <a:t> y turístico, tanto interno de cada Estado como internacional. </a:t>
            </a:r>
            <a:endParaRPr lang="es-ES" altLang="es-AR" sz="2200" b="1" dirty="0" smtClean="0">
              <a:latin typeface="Encode Sans" panose="02000000000000000000" pitchFamily="2" charset="0"/>
            </a:endParaRPr>
          </a:p>
          <a:p>
            <a:pPr>
              <a:buClr>
                <a:srgbClr val="00B0F0"/>
              </a:buClr>
              <a:buSzPct val="150000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Múltiples relaciones culturales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683567" y="2082328"/>
            <a:ext cx="3816425" cy="361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70000"/>
              </a:spcBef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Despreocupación del problema de la explosión demográfica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.</a:t>
            </a:r>
          </a:p>
          <a:p>
            <a:pPr marL="342900" indent="-342900">
              <a:spcBef>
                <a:spcPct val="70000"/>
              </a:spcBef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Poca conciencia de la limitación de recursos.</a:t>
            </a:r>
          </a:p>
          <a:p>
            <a:pPr marL="342900" indent="-342900">
              <a:spcBef>
                <a:spcPct val="70000"/>
              </a:spcBef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No existe 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preocupación </a:t>
            </a:r>
            <a:r>
              <a:rPr lang="es-ES" altLang="es-AR" sz="2200" b="1" dirty="0">
                <a:latin typeface="Encode Sans" panose="02000000000000000000" pitchFamily="2" charset="0"/>
              </a:rPr>
              <a:t>fuerte en temas 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ecológicos</a:t>
            </a:r>
            <a:endParaRPr lang="es-ES" altLang="es-AR" sz="2200" b="1" dirty="0">
              <a:latin typeface="Encode Sans" panose="02000000000000000000" pitchFamily="2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860032" y="2082328"/>
            <a:ext cx="36724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dirty="0">
                <a:latin typeface="Encode Sans" panose="02000000000000000000" pitchFamily="2" charset="0"/>
              </a:rPr>
              <a:t>Creciente preocupación colectiva del problema de la explosión demográfica , de la crisis vigente y potencial de recursos.</a:t>
            </a:r>
          </a:p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dirty="0">
                <a:latin typeface="Encode Sans" panose="02000000000000000000" pitchFamily="2" charset="0"/>
              </a:rPr>
              <a:t>Aparece en ciertas esferas la preocupación ecológica.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00808" y="4870321"/>
            <a:ext cx="57423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AR" sz="2200" b="1" dirty="0" smtClean="0">
                <a:latin typeface="Encode Sans" panose="02000000000000000000" pitchFamily="2" charset="0"/>
              </a:rPr>
              <a:t>SOCIOLOGÍA DE LA COMUNICACIÓN</a:t>
            </a:r>
            <a:endParaRPr lang="es-ES" altLang="es-AR" sz="2200" b="1" dirty="0">
              <a:latin typeface="Encode Sans" panose="02000000000000000000" pitchFamily="2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09936" y="5374377"/>
            <a:ext cx="57423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AR" sz="2200" b="1" dirty="0" smtClean="0">
                <a:latin typeface="Encode Sans" panose="02000000000000000000" pitchFamily="2" charset="0"/>
              </a:rPr>
              <a:t>2023</a:t>
            </a:r>
            <a:endParaRPr lang="es-ES" altLang="es-AR" sz="2200" b="1" dirty="0">
              <a:latin typeface="Encod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7332"/>
      </p:ext>
    </p:extLst>
  </p:cSld>
  <p:clrMapOvr>
    <a:masterClrMapping/>
  </p:clrMapOvr>
  <p:transition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83567" y="1772816"/>
            <a:ext cx="38164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Predominio de los grupos primarios, que son informales,  las relaciones 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son cara </a:t>
            </a:r>
            <a:r>
              <a:rPr lang="es-ES" altLang="es-AR" sz="2200" b="1" dirty="0">
                <a:latin typeface="Encode Sans" panose="02000000000000000000" pitchFamily="2" charset="0"/>
              </a:rPr>
              <a:t>a  cara entre sus miembros. La familia, los amigos, los vecinos, los compañeros de trabajo, son fundamentales en su forma de vida.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860032" y="1772816"/>
            <a:ext cx="36724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Desequilibrio a favor de las asociaciones secundarias por sobre los grupos primarios. Son relaciones formalizadas, por lo general institucionales (administraciones públicas; universidades, empresas, etc.</a:t>
            </a:r>
          </a:p>
        </p:txBody>
      </p:sp>
      <p:sp>
        <p:nvSpPr>
          <p:cNvPr id="9" name="8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83567" y="1772816"/>
            <a:ext cx="381642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Desenvolvimiento natural endógeno de las funciones “relacionales” y de “comunicatividad” de la propia estructura social.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4860032" y="1772816"/>
            <a:ext cx="38884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Estimulación exógena y convencionalizada de las funciones “relacionales” y de “comunicatividad”  intrínsecamente afectadas por la transformación </a:t>
            </a:r>
            <a:r>
              <a:rPr lang="es-ES" altLang="es-AR" sz="2200" b="1" dirty="0" err="1">
                <a:latin typeface="Encode Sans" panose="02000000000000000000" pitchFamily="2" charset="0"/>
              </a:rPr>
              <a:t>masificante</a:t>
            </a:r>
            <a:r>
              <a:rPr lang="es-ES" altLang="es-AR" sz="2200" b="1" dirty="0">
                <a:latin typeface="Encode Sans" panose="02000000000000000000" pitchFamily="2" charset="0"/>
              </a:rPr>
              <a:t> (mediatizada) de la sociedad pos-industrial.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683567" y="1772816"/>
            <a:ext cx="381642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Fortaleza del vínculo familiar. No se registran expresiones del denominado “choque generacional”.</a:t>
            </a:r>
            <a:r>
              <a:rPr lang="es-ES" altLang="es-AR" sz="2200" dirty="0">
                <a:latin typeface="Encode Sans" panose="02000000000000000000" pitchFamily="2" charset="0"/>
              </a:rPr>
              <a:t> 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 </a:t>
            </a:r>
            <a:endParaRPr lang="es-ES" altLang="es-AR" sz="2200" b="1" dirty="0">
              <a:latin typeface="Encode Sans" panose="02000000000000000000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860032" y="1772816"/>
            <a:ext cx="36724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Debilidad del vínculo familiar </a:t>
            </a:r>
            <a:endParaRPr lang="es-ES" altLang="es-AR" sz="2200" b="1" dirty="0" smtClean="0">
              <a:latin typeface="Encode Sans" panose="02000000000000000000" pitchFamily="2" charset="0"/>
            </a:endParaRPr>
          </a:p>
          <a:p>
            <a:pPr>
              <a:buClr>
                <a:srgbClr val="00B0F0"/>
              </a:buClr>
              <a:buSzPct val="150000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 smtClean="0">
                <a:latin typeface="Encode Sans" panose="02000000000000000000" pitchFamily="2" charset="0"/>
              </a:rPr>
              <a:t>Fragmentación</a:t>
            </a:r>
          </a:p>
          <a:p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Brecha generacional disminuye.</a:t>
            </a:r>
          </a:p>
        </p:txBody>
      </p:sp>
      <p:sp>
        <p:nvSpPr>
          <p:cNvPr id="9" name="8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2" name="Rectangle 4"/>
          <p:cNvSpPr>
            <a:spLocks noRot="1" noChangeArrowheads="1"/>
          </p:cNvSpPr>
          <p:nvPr/>
        </p:nvSpPr>
        <p:spPr bwMode="auto">
          <a:xfrm>
            <a:off x="9396536" y="2348880"/>
            <a:ext cx="3805238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0" indent="0">
              <a:buNone/>
            </a:pPr>
            <a:endParaRPr lang="es-ES" altLang="es-AR" sz="2200" b="1" dirty="0">
              <a:effectLst/>
              <a:latin typeface="Encode Sans" panose="02000000000000000000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3567" y="1772816"/>
            <a:ext cx="38164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Escasa división del trabajo como consecuencia de la limitada tecnificación. </a:t>
            </a:r>
            <a:r>
              <a:rPr lang="es-ES" altLang="es-AR" sz="2200" dirty="0" smtClean="0">
                <a:latin typeface="Encode Sans" panose="02000000000000000000" pitchFamily="2" charset="0"/>
              </a:rPr>
              <a:t> 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 </a:t>
            </a:r>
            <a:endParaRPr lang="es-ES" altLang="es-AR" sz="2200" b="1" dirty="0">
              <a:latin typeface="Encode Sans" panose="02000000000000000000" pitchFamily="2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860032" y="1772816"/>
            <a:ext cx="36724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Gran división del trabajo y creciente existencia de roles específicos como consecuencia de la tecnificación y especialización profesional.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683567" y="1772816"/>
            <a:ext cx="381642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Solidaridad espontánea, como consecuencia de la relación personalizada y la simplicidad de las tareas comunes.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860032" y="1772816"/>
            <a:ext cx="36724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Poca solidaridad por el bajo nivel de los vínculos personalizados.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80" name="Rectangle 4"/>
          <p:cNvSpPr>
            <a:spLocks noRot="1" noChangeArrowheads="1"/>
          </p:cNvSpPr>
          <p:nvPr/>
        </p:nvSpPr>
        <p:spPr bwMode="auto">
          <a:xfrm>
            <a:off x="9540552" y="1924598"/>
            <a:ext cx="3805238" cy="303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0" indent="0">
              <a:buNone/>
            </a:pPr>
            <a:endParaRPr lang="es-ES" altLang="es-AR" sz="2200" dirty="0">
              <a:effectLst/>
              <a:latin typeface="Encode Sans" panose="02000000000000000000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3567" y="1772816"/>
            <a:ext cx="381642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Mayor predominio formal y concreto de las costumbres y valores tradicionales por sobre “la ley escrita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”.</a:t>
            </a:r>
          </a:p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Fuerza de la religión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.</a:t>
            </a:r>
          </a:p>
          <a:p>
            <a:pPr>
              <a:buClr>
                <a:srgbClr val="FFFF00"/>
              </a:buClr>
              <a:buSzPct val="150000"/>
            </a:pPr>
            <a:r>
              <a:rPr lang="es-ES" altLang="es-AR" sz="2200" b="1" dirty="0" smtClean="0">
                <a:latin typeface="Encode Sans" panose="02000000000000000000" pitchFamily="2" charset="0"/>
              </a:rPr>
              <a:t> </a:t>
            </a: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 smtClean="0">
                <a:latin typeface="Encode Sans" panose="02000000000000000000" pitchFamily="2" charset="0"/>
              </a:rPr>
              <a:t>Ritualismo  </a:t>
            </a:r>
            <a:endParaRPr lang="es-ES" altLang="es-AR" sz="2200" b="1" dirty="0">
              <a:latin typeface="Encode Sans" panose="02000000000000000000" pitchFamily="2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860032" y="1772816"/>
            <a:ext cx="36724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Valor casi omnímodo de la “ley escrita” por sobre cualquier otra forma de relación. La “palabra empeñada” pierde su autoridad real.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683567" y="1772816"/>
            <a:ext cx="38164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Organización familiar prolífica: familia tipo de 7 miembros y más. Familia extensa.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860032" y="1772816"/>
            <a:ext cx="367240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Familias con menor número de hijos. Planificación familiar. Familia de tipo nuclear.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8" name="Rectangle 4"/>
          <p:cNvSpPr>
            <a:spLocks noRot="1" noChangeArrowheads="1"/>
          </p:cNvSpPr>
          <p:nvPr/>
        </p:nvSpPr>
        <p:spPr bwMode="auto">
          <a:xfrm>
            <a:off x="9324528" y="1556792"/>
            <a:ext cx="3878263" cy="426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0" indent="0">
              <a:buNone/>
            </a:pPr>
            <a:endParaRPr lang="es-ES" altLang="es-AR" sz="2200" dirty="0">
              <a:effectLst/>
              <a:latin typeface="Encode Sans" panose="02000000000000000000" pitchFamily="2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83567" y="1772816"/>
            <a:ext cx="38164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Bajos índices de densidad demográfica. </a:t>
            </a: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Los cambios de formas y de estilos se operan lentamente. Atavismo. </a:t>
            </a: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lnSpc>
                <a:spcPct val="90000"/>
              </a:lnSpc>
              <a:buClr>
                <a:srgbClr val="FFFF0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Orden público más informal pero consistente.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860032" y="1772816"/>
            <a:ext cx="367240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Elevados índices de densidad demográfica con tendencia a subir. </a:t>
            </a:r>
            <a:endParaRPr lang="es-ES" altLang="es-AR" sz="2200" b="1" dirty="0" smtClean="0">
              <a:latin typeface="Encode Sans" panose="02000000000000000000" pitchFamily="2" charset="0"/>
            </a:endParaRPr>
          </a:p>
          <a:p>
            <a:pPr>
              <a:buClr>
                <a:srgbClr val="00B0F0"/>
              </a:buClr>
              <a:buSzPct val="150000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lnSpc>
                <a:spcPct val="90000"/>
              </a:lnSpc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Cuadro crónico de demandas, siendo un elemento que tipifica a la ”sociedad de consumo</a:t>
            </a:r>
            <a:r>
              <a:rPr lang="es-ES" altLang="es-AR" sz="2200" b="1" dirty="0" smtClean="0">
                <a:latin typeface="Encode Sans" panose="02000000000000000000" pitchFamily="2" charset="0"/>
              </a:rPr>
              <a:t>.”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50000"/>
            </a:pPr>
            <a:endParaRPr lang="es-ES" altLang="es-AR" sz="2200" b="1" dirty="0">
              <a:latin typeface="Encode Sans" panose="02000000000000000000" pitchFamily="2" charset="0"/>
            </a:endParaRPr>
          </a:p>
          <a:p>
            <a:pPr marL="342900" indent="-342900">
              <a:lnSpc>
                <a:spcPct val="90000"/>
              </a:lnSpc>
              <a:buClr>
                <a:srgbClr val="00B0F0"/>
              </a:buClr>
              <a:buSzPct val="150000"/>
              <a:buFont typeface="Wingdings" panose="05000000000000000000" pitchFamily="2" charset="2"/>
              <a:buChar char="§"/>
            </a:pPr>
            <a:r>
              <a:rPr lang="es-ES" altLang="es-AR" sz="2200" b="1" dirty="0">
                <a:latin typeface="Encode Sans" panose="02000000000000000000" pitchFamily="2" charset="0"/>
              </a:rPr>
              <a:t>Orden público más formal y consecuentemente más rígido.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47564" y="71476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800" b="1" dirty="0">
                <a:solidFill>
                  <a:srgbClr val="FFFF00"/>
                </a:solidFill>
                <a:latin typeface="Encode Sans" panose="02000000000000000000" pitchFamily="2" charset="0"/>
              </a:rPr>
              <a:t>Sociedad 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Tradicional </a:t>
            </a:r>
            <a:r>
              <a:rPr lang="es-ES" altLang="es-AR" sz="2800" b="1" dirty="0" smtClean="0">
                <a:solidFill>
                  <a:srgbClr val="F8F8F8"/>
                </a:solidFill>
                <a:latin typeface="Encode Sans" panose="02000000000000000000" pitchFamily="2" charset="0"/>
              </a:rPr>
              <a:t>/</a:t>
            </a:r>
            <a:r>
              <a:rPr lang="es-ES" altLang="es-AR" sz="2800" b="1" dirty="0" smtClean="0">
                <a:solidFill>
                  <a:srgbClr val="FFFF00"/>
                </a:solidFill>
                <a:latin typeface="Encode Sans" panose="02000000000000000000" pitchFamily="2" charset="0"/>
              </a:rPr>
              <a:t> </a:t>
            </a:r>
            <a:r>
              <a:rPr lang="es-ES" altLang="es-AR" sz="2800" b="1" dirty="0" smtClean="0">
                <a:solidFill>
                  <a:srgbClr val="00B0F0"/>
                </a:solidFill>
                <a:latin typeface="Encode Sans" panose="02000000000000000000" pitchFamily="2" charset="0"/>
              </a:rPr>
              <a:t>Sociedad Industrial</a:t>
            </a:r>
            <a:endParaRPr lang="es-AR" sz="2800" b="1" dirty="0">
              <a:solidFill>
                <a:srgbClr val="00B0F0"/>
              </a:solidFill>
              <a:latin typeface="Encode Sans" panose="02000000000000000000" pitchFamily="2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as de cristal">
  <a:themeElements>
    <a:clrScheme name="Capas de cristal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Capas de crist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as de cristal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de cristal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de cristal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de cristal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de cristal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as de cristal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de cristal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de cristal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292</TotalTime>
  <Words>609</Words>
  <Application>Microsoft Office PowerPoint</Application>
  <PresentationFormat>Presentación en pantalla (4:3)</PresentationFormat>
  <Paragraphs>68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Encode Sans</vt:lpstr>
      <vt:lpstr>Wingdings</vt:lpstr>
      <vt:lpstr>Capas de cristal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Sociedad Tradicional Sociedad Industrial</dc:title>
  <dc:creator>Familia Casco</dc:creator>
  <cp:lastModifiedBy>Adriana Echeverria</cp:lastModifiedBy>
  <cp:revision>55</cp:revision>
  <cp:lastPrinted>1601-01-01T00:00:00Z</cp:lastPrinted>
  <dcterms:created xsi:type="dcterms:W3CDTF">2006-08-20T01:09:16Z</dcterms:created>
  <dcterms:modified xsi:type="dcterms:W3CDTF">2023-08-15T23:55:59Z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