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3366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19" autoAdjust="0"/>
  </p:normalViewPr>
  <p:slideViewPr>
    <p:cSldViewPr>
      <p:cViewPr varScale="1">
        <p:scale>
          <a:sx n="62" d="100"/>
          <a:sy n="62" d="100"/>
        </p:scale>
        <p:origin x="25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019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2019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52019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52019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52019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52019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52020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</p:grpSp>
      <p:sp>
        <p:nvSpPr>
          <p:cNvPr id="520201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pPr lvl="0"/>
            <a:r>
              <a:rPr lang="es-ES" altLang="es-AR" noProof="0" smtClean="0"/>
              <a:t>Haga clic para cambiar el estilo de título	</a:t>
            </a:r>
          </a:p>
        </p:txBody>
      </p:sp>
      <p:sp>
        <p:nvSpPr>
          <p:cNvPr id="520202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s-ES" altLang="es-AR" noProof="0" smtClean="0"/>
              <a:t>Haga clic para modificar el estilo de subtítulo del patrón</a:t>
            </a:r>
          </a:p>
        </p:txBody>
      </p:sp>
      <p:sp>
        <p:nvSpPr>
          <p:cNvPr id="520203" name="Rectangle 11"/>
          <p:cNvSpPr>
            <a:spLocks noGrp="1" noChangeArrowheads="1"/>
          </p:cNvSpPr>
          <p:nvPr>
            <p:ph type="dt" sz="quarter" idx="2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520204" name="Rectangle 12"/>
          <p:cNvSpPr>
            <a:spLocks noGrp="1" noChangeArrowheads="1"/>
          </p:cNvSpPr>
          <p:nvPr>
            <p:ph type="ftr" sz="quarter" idx="3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520205" name="Rectangle 1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21B634B-554A-4B15-91EA-D80B866BE6E6}" type="slidenum">
              <a:rPr lang="es-ES" altLang="es-AR"/>
              <a:pPr/>
              <a:t>‹Nº›</a:t>
            </a:fld>
            <a:endParaRPr lang="es-ES" altLang="es-AR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20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20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20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20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0201" grpId="0"/>
      <p:bldP spid="520202" grpId="0" build="p">
        <p:tmplLst>
          <p:tmpl lvl="1">
            <p:tnLst>
              <p:par>
                <p:cTn presetID="4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020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520202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52020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52020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F7D3D-ED02-4C9A-B5BA-B7BC9409DD59}" type="slidenum">
              <a:rPr lang="es-ES" altLang="es-AR"/>
              <a:pPr/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2342695601"/>
      </p:ext>
    </p:extLst>
  </p:cSld>
  <p:clrMapOvr>
    <a:masterClrMapping/>
  </p:clrMapOvr>
  <p:transition>
    <p:push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6D0A8A-F29E-41F1-A6C7-C3115777DA1F}" type="slidenum">
              <a:rPr lang="es-ES" altLang="es-AR"/>
              <a:pPr/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2083550156"/>
      </p:ext>
    </p:extLst>
  </p:cSld>
  <p:clrMapOvr>
    <a:masterClrMapping/>
  </p:clrMapOvr>
  <p:transition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3169EE-A517-4FA0-9D6C-D1A24A4726B8}" type="slidenum">
              <a:rPr lang="es-ES" altLang="es-AR"/>
              <a:pPr/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4224404781"/>
      </p:ext>
    </p:extLst>
  </p:cSld>
  <p:clrMapOvr>
    <a:masterClrMapping/>
  </p:clrMapOvr>
  <p:transition>
    <p:push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8CBF84-56B4-43D9-8CE8-BC77E659D5EB}" type="slidenum">
              <a:rPr lang="es-ES" altLang="es-AR"/>
              <a:pPr/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2183813889"/>
      </p:ext>
    </p:extLst>
  </p:cSld>
  <p:clrMapOvr>
    <a:masterClrMapping/>
  </p:clrMapOvr>
  <p:transition>
    <p:push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E5E043-23B4-4327-874B-B523E6328F34}" type="slidenum">
              <a:rPr lang="es-ES" altLang="es-AR"/>
              <a:pPr/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3864082750"/>
      </p:ext>
    </p:extLst>
  </p:cSld>
  <p:clrMapOvr>
    <a:masterClrMapping/>
  </p:clrMapOvr>
  <p:transition>
    <p:push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0522CF-70C1-4558-91BA-40A06601EB33}" type="slidenum">
              <a:rPr lang="es-ES" altLang="es-AR"/>
              <a:pPr/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2378466710"/>
      </p:ext>
    </p:extLst>
  </p:cSld>
  <p:clrMapOvr>
    <a:masterClrMapping/>
  </p:clrMapOvr>
  <p:transition>
    <p:push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63A0DA-A1DB-4EDB-A0B7-BA335EBAAA26}" type="slidenum">
              <a:rPr lang="es-ES" altLang="es-AR"/>
              <a:pPr/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1510629381"/>
      </p:ext>
    </p:extLst>
  </p:cSld>
  <p:clrMapOvr>
    <a:masterClrMapping/>
  </p:clrMapOvr>
  <p:transition>
    <p:push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88C505-7C32-4CE9-BEF6-25721B0B0DC6}" type="slidenum">
              <a:rPr lang="es-ES" altLang="es-AR"/>
              <a:pPr/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3806901634"/>
      </p:ext>
    </p:extLst>
  </p:cSld>
  <p:clrMapOvr>
    <a:masterClrMapping/>
  </p:clrMapOvr>
  <p:transition>
    <p:push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07D176-B9E7-437E-B1CD-06941522910F}" type="slidenum">
              <a:rPr lang="es-ES" altLang="es-AR"/>
              <a:pPr/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4094548079"/>
      </p:ext>
    </p:extLst>
  </p:cSld>
  <p:clrMapOvr>
    <a:masterClrMapping/>
  </p:clrMapOvr>
  <p:transition>
    <p:push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EC76A7-0EDF-4A59-BDDF-03258C4685DE}" type="slidenum">
              <a:rPr lang="es-ES" altLang="es-AR"/>
              <a:pPr/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105114539"/>
      </p:ext>
    </p:extLst>
  </p:cSld>
  <p:clrMapOvr>
    <a:masterClrMapping/>
  </p:clrMapOvr>
  <p:transition>
    <p:push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3366C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9170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519171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519172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519173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519174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519175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519176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>
                <a:gd name="T0" fmla="*/ 0 w 29"/>
                <a:gd name="T1" fmla="*/ 1416 h 1416"/>
                <a:gd name="T2" fmla="*/ 29 w 29"/>
                <a:gd name="T3" fmla="*/ 1416 h 1416"/>
                <a:gd name="T4" fmla="*/ 28 w 29"/>
                <a:gd name="T5" fmla="*/ 24 h 1416"/>
                <a:gd name="T6" fmla="*/ 0 w 29"/>
                <a:gd name="T7" fmla="*/ 0 h 1416"/>
                <a:gd name="T8" fmla="*/ 0 w 29"/>
                <a:gd name="T9" fmla="*/ 1416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519177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519178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</p:grpSp>
      <p:sp>
        <p:nvSpPr>
          <p:cNvPr id="51917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s-ES" altLang="es-AR"/>
          </a:p>
        </p:txBody>
      </p:sp>
      <p:sp>
        <p:nvSpPr>
          <p:cNvPr id="51918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s-ES" altLang="es-AR"/>
          </a:p>
        </p:txBody>
      </p:sp>
      <p:sp>
        <p:nvSpPr>
          <p:cNvPr id="51918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71CB8FB-4638-4D5D-B038-81B639C38A53}" type="slidenum">
              <a:rPr lang="es-ES" altLang="es-AR"/>
              <a:pPr/>
              <a:t>‹Nº›</a:t>
            </a:fld>
            <a:endParaRPr lang="es-ES" altLang="es-AR"/>
          </a:p>
        </p:txBody>
      </p:sp>
      <p:sp>
        <p:nvSpPr>
          <p:cNvPr id="519182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AR" smtClean="0"/>
              <a:t>Haga clic para cambiar el estilo de título	</a:t>
            </a:r>
          </a:p>
        </p:txBody>
      </p:sp>
      <p:sp>
        <p:nvSpPr>
          <p:cNvPr id="519183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AR" smtClean="0"/>
              <a:t>Haga clic para modificar el estilo de texto del patrón</a:t>
            </a:r>
          </a:p>
          <a:p>
            <a:pPr lvl="1"/>
            <a:r>
              <a:rPr lang="es-ES" altLang="es-AR" smtClean="0"/>
              <a:t>Segundo nivel</a:t>
            </a:r>
          </a:p>
          <a:p>
            <a:pPr lvl="2"/>
            <a:r>
              <a:rPr lang="es-ES" altLang="es-AR" smtClean="0"/>
              <a:t>Tercer nivel</a:t>
            </a:r>
          </a:p>
          <a:p>
            <a:pPr lvl="3"/>
            <a:r>
              <a:rPr lang="es-ES" altLang="es-AR" smtClean="0"/>
              <a:t>Cuarto nivel</a:t>
            </a:r>
          </a:p>
          <a:p>
            <a:pPr lvl="4"/>
            <a:r>
              <a:rPr lang="es-ES" altLang="es-AR" smtClean="0"/>
              <a:t>Quinto nivel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19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19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19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19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9182" grpId="0"/>
      <p:bldP spid="519183" grpId="0" build="p">
        <p:tmplLst>
          <p:tmpl lvl="1">
            <p:tnLst>
              <p:par>
                <p:cTn presetID="4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91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519183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5191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5191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91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519183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5191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5191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91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519183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5191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5191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91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519183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5191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5191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91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519183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5191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5191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977680" y="5815136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s-ES" altLang="es-AR" sz="1400" dirty="0">
                <a:latin typeface="Encode Sans" panose="02000000000000000000" pitchFamily="2" charset="0"/>
              </a:rPr>
              <a:t>Sociología de la </a:t>
            </a:r>
            <a:r>
              <a:rPr lang="es-ES" altLang="es-AR" sz="1400" dirty="0" smtClean="0">
                <a:latin typeface="Encode Sans" panose="02000000000000000000" pitchFamily="2" charset="0"/>
              </a:rPr>
              <a:t>Comunicación  </a:t>
            </a:r>
            <a:r>
              <a:rPr lang="es-ES" altLang="es-AR" sz="1400" b="1" dirty="0" smtClean="0">
                <a:latin typeface="Encode Sans" panose="02000000000000000000" pitchFamily="2" charset="0"/>
              </a:rPr>
              <a:t>Unidad </a:t>
            </a:r>
            <a:r>
              <a:rPr lang="es-ES" altLang="es-AR" sz="1400" b="1" dirty="0">
                <a:latin typeface="Encode Sans" panose="02000000000000000000" pitchFamily="2" charset="0"/>
              </a:rPr>
              <a:t>1</a:t>
            </a:r>
          </a:p>
        </p:txBody>
      </p:sp>
      <p:sp>
        <p:nvSpPr>
          <p:cNvPr id="3" name="2 Rectángulo"/>
          <p:cNvSpPr/>
          <p:nvPr/>
        </p:nvSpPr>
        <p:spPr>
          <a:xfrm>
            <a:off x="1691680" y="2204864"/>
            <a:ext cx="58326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altLang="es-AR" sz="4000" dirty="0">
                <a:solidFill>
                  <a:srgbClr val="FFFF00"/>
                </a:solidFill>
                <a:latin typeface="Encode Sans" panose="02000000000000000000" pitchFamily="2" charset="0"/>
              </a:rPr>
              <a:t>Sociedad </a:t>
            </a:r>
            <a:r>
              <a:rPr lang="es-ES" altLang="es-AR" sz="4000" dirty="0" smtClean="0">
                <a:solidFill>
                  <a:srgbClr val="FFFF00"/>
                </a:solidFill>
                <a:latin typeface="Encode Sans" panose="02000000000000000000" pitchFamily="2" charset="0"/>
              </a:rPr>
              <a:t>Tradicional</a:t>
            </a:r>
          </a:p>
          <a:p>
            <a:r>
              <a:rPr lang="es-ES" altLang="es-AR" sz="4000" dirty="0" smtClean="0">
                <a:solidFill>
                  <a:srgbClr val="00B0F0"/>
                </a:solidFill>
                <a:latin typeface="Encode Sans" panose="02000000000000000000" pitchFamily="2" charset="0"/>
              </a:rPr>
              <a:t>Sociedad </a:t>
            </a:r>
            <a:r>
              <a:rPr lang="es-ES" altLang="es-AR" sz="4000" dirty="0">
                <a:solidFill>
                  <a:srgbClr val="00B0F0"/>
                </a:solidFill>
                <a:latin typeface="Encode Sans" panose="02000000000000000000" pitchFamily="2" charset="0"/>
              </a:rPr>
              <a:t>Industrial</a:t>
            </a:r>
            <a:endParaRPr lang="es-AR" sz="4000" dirty="0">
              <a:solidFill>
                <a:srgbClr val="00B0F0"/>
              </a:solidFill>
              <a:latin typeface="Encode Sans" panose="02000000000000000000" pitchFamily="2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683567" y="2082328"/>
            <a:ext cx="3816425" cy="28346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buClr>
                <a:srgbClr val="FFFF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Baja dinámica social como consecuencia de la limitada subdivisión del trabajo y consecuente estabilidad en los </a:t>
            </a:r>
            <a:r>
              <a:rPr lang="es-ES" altLang="es-AR" sz="2200" b="1" dirty="0" smtClean="0">
                <a:latin typeface="Encode Sans" panose="02000000000000000000" pitchFamily="2" charset="0"/>
              </a:rPr>
              <a:t>roles.</a:t>
            </a:r>
          </a:p>
          <a:p>
            <a:pPr>
              <a:lnSpc>
                <a:spcPct val="90000"/>
              </a:lnSpc>
              <a:buClr>
                <a:srgbClr val="FFFF00"/>
              </a:buClr>
              <a:buSzPct val="150000"/>
            </a:pPr>
            <a:endParaRPr lang="es-ES" altLang="es-AR" sz="2200" b="1" dirty="0" smtClean="0">
              <a:latin typeface="Encode Sans" panose="02000000000000000000" pitchFamily="2" charset="0"/>
            </a:endParaRPr>
          </a:p>
          <a:p>
            <a:pPr marL="342900" indent="-342900">
              <a:lnSpc>
                <a:spcPct val="90000"/>
              </a:lnSpc>
              <a:buClr>
                <a:srgbClr val="FFFF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 smtClean="0">
                <a:latin typeface="Encode Sans" panose="02000000000000000000" pitchFamily="2" charset="0"/>
              </a:rPr>
              <a:t>Estratificación </a:t>
            </a:r>
            <a:r>
              <a:rPr lang="es-ES" altLang="es-AR" sz="2200" b="1" dirty="0">
                <a:latin typeface="Encode Sans" panose="02000000000000000000" pitchFamily="2" charset="0"/>
              </a:rPr>
              <a:t>social dominante binaria. 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860032" y="2082328"/>
            <a:ext cx="3672408" cy="2529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buClr>
                <a:srgbClr val="00B0F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Gran dinámica social, producto de la alta especialización laboral y la aparición de importantes napas intermedias, “clases medias” en la estratigrafía social. 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647564" y="714762"/>
            <a:ext cx="7848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altLang="es-AR" sz="2800" b="1" dirty="0">
                <a:solidFill>
                  <a:srgbClr val="FFFF00"/>
                </a:solidFill>
                <a:latin typeface="Encode Sans" panose="02000000000000000000" pitchFamily="2" charset="0"/>
              </a:rPr>
              <a:t>Sociedad </a:t>
            </a:r>
            <a:r>
              <a:rPr lang="es-ES" altLang="es-AR" sz="2800" b="1" dirty="0" smtClean="0">
                <a:solidFill>
                  <a:srgbClr val="FFFF00"/>
                </a:solidFill>
                <a:latin typeface="Encode Sans" panose="02000000000000000000" pitchFamily="2" charset="0"/>
              </a:rPr>
              <a:t>Tradicional </a:t>
            </a:r>
            <a:r>
              <a:rPr lang="es-ES" altLang="es-AR" sz="2800" b="1" dirty="0" smtClean="0">
                <a:solidFill>
                  <a:srgbClr val="F8F8F8"/>
                </a:solidFill>
                <a:latin typeface="Encode Sans" panose="02000000000000000000" pitchFamily="2" charset="0"/>
              </a:rPr>
              <a:t>/</a:t>
            </a:r>
            <a:r>
              <a:rPr lang="es-ES" altLang="es-AR" sz="2800" b="1" dirty="0" smtClean="0">
                <a:solidFill>
                  <a:srgbClr val="FFFF00"/>
                </a:solidFill>
                <a:latin typeface="Encode Sans" panose="02000000000000000000" pitchFamily="2" charset="0"/>
              </a:rPr>
              <a:t> </a:t>
            </a:r>
            <a:r>
              <a:rPr lang="es-ES" altLang="es-AR" sz="2800" b="1" dirty="0" smtClean="0">
                <a:solidFill>
                  <a:srgbClr val="00B0F0"/>
                </a:solidFill>
                <a:latin typeface="Encode Sans" panose="02000000000000000000" pitchFamily="2" charset="0"/>
              </a:rPr>
              <a:t>Sociedad Industrial</a:t>
            </a:r>
            <a:endParaRPr lang="es-AR" sz="2800" b="1" dirty="0">
              <a:solidFill>
                <a:srgbClr val="00B0F0"/>
              </a:solidFill>
              <a:latin typeface="Encode Sans" panose="02000000000000000000" pitchFamily="2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6" name="Rectangle 4"/>
          <p:cNvSpPr>
            <a:spLocks noRot="1" noChangeArrowheads="1"/>
          </p:cNvSpPr>
          <p:nvPr/>
        </p:nvSpPr>
        <p:spPr bwMode="auto">
          <a:xfrm>
            <a:off x="9252520" y="1700808"/>
            <a:ext cx="3662363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 marL="0" indent="0">
              <a:buNone/>
            </a:pPr>
            <a:endParaRPr lang="es-ES" altLang="es-AR" sz="2200" dirty="0">
              <a:effectLst/>
              <a:latin typeface="Encode Sans" panose="02000000000000000000" pitchFamily="2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683567" y="2082328"/>
            <a:ext cx="3816425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FFFF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Bajos índices de información general</a:t>
            </a:r>
            <a:r>
              <a:rPr lang="es-ES" altLang="es-AR" sz="2200" b="1" dirty="0" smtClean="0">
                <a:latin typeface="Encode Sans" panose="02000000000000000000" pitchFamily="2" charset="0"/>
              </a:rPr>
              <a:t>.</a:t>
            </a:r>
          </a:p>
          <a:p>
            <a:pPr marL="342900" indent="-342900">
              <a:buClr>
                <a:srgbClr val="FFFF00"/>
              </a:buClr>
              <a:buSzPct val="150000"/>
              <a:buFont typeface="Wingdings" panose="05000000000000000000" pitchFamily="2" charset="2"/>
              <a:buChar char="§"/>
            </a:pPr>
            <a:endParaRPr lang="es-ES" altLang="es-AR" sz="2200" b="1" dirty="0">
              <a:latin typeface="Encode Sans" panose="02000000000000000000" pitchFamily="2" charset="0"/>
            </a:endParaRPr>
          </a:p>
          <a:p>
            <a:pPr marL="342900" indent="-342900">
              <a:buClr>
                <a:srgbClr val="FFFF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 Elevados porcentajes de analfabetismo y </a:t>
            </a:r>
            <a:r>
              <a:rPr lang="es-ES" altLang="es-AR" sz="2200" b="1" dirty="0" err="1">
                <a:latin typeface="Encode Sans" panose="02000000000000000000" pitchFamily="2" charset="0"/>
              </a:rPr>
              <a:t>semianalfabetismo</a:t>
            </a:r>
            <a:r>
              <a:rPr lang="es-ES" altLang="es-AR" sz="2200" b="1" dirty="0">
                <a:latin typeface="Encode Sans" panose="02000000000000000000" pitchFamily="2" charset="0"/>
              </a:rPr>
              <a:t>. </a:t>
            </a:r>
            <a:endParaRPr lang="es-ES" altLang="es-AR" sz="2200" b="1" dirty="0" smtClean="0">
              <a:latin typeface="Encode Sans" panose="02000000000000000000" pitchFamily="2" charset="0"/>
            </a:endParaRPr>
          </a:p>
          <a:p>
            <a:pPr marL="342900" indent="-342900">
              <a:buClr>
                <a:srgbClr val="FFFF00"/>
              </a:buClr>
              <a:buSzPct val="150000"/>
              <a:buFont typeface="Wingdings" panose="05000000000000000000" pitchFamily="2" charset="2"/>
              <a:buChar char="§"/>
            </a:pPr>
            <a:endParaRPr lang="es-ES" altLang="es-AR" sz="2200" b="1" dirty="0">
              <a:latin typeface="Encode Sans" panose="02000000000000000000" pitchFamily="2" charset="0"/>
            </a:endParaRPr>
          </a:p>
          <a:p>
            <a:pPr marL="342900" indent="-342900">
              <a:buClr>
                <a:srgbClr val="FFFF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La cultura elevada suele ser patrimonio de élites  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860032" y="2082328"/>
            <a:ext cx="367240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00B0F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Elevados índices de acceso y consumo de información general y cultural, </a:t>
            </a:r>
            <a:r>
              <a:rPr lang="es-ES" altLang="es-AR" sz="2200" b="1" dirty="0" smtClean="0">
                <a:latin typeface="Encode Sans" panose="02000000000000000000" pitchFamily="2" charset="0"/>
              </a:rPr>
              <a:t>especialmente </a:t>
            </a:r>
            <a:r>
              <a:rPr lang="es-ES" altLang="es-AR" sz="2200" b="1" dirty="0">
                <a:latin typeface="Encode Sans" panose="02000000000000000000" pitchFamily="2" charset="0"/>
              </a:rPr>
              <a:t>como consecuencia de los medios técnicos que han facilitado la “masificación” de la cultura. 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647564" y="714762"/>
            <a:ext cx="7848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altLang="es-AR" sz="2800" b="1" dirty="0">
                <a:solidFill>
                  <a:srgbClr val="FFFF00"/>
                </a:solidFill>
                <a:latin typeface="Encode Sans" panose="02000000000000000000" pitchFamily="2" charset="0"/>
              </a:rPr>
              <a:t>Sociedad </a:t>
            </a:r>
            <a:r>
              <a:rPr lang="es-ES" altLang="es-AR" sz="2800" b="1" dirty="0" smtClean="0">
                <a:solidFill>
                  <a:srgbClr val="FFFF00"/>
                </a:solidFill>
                <a:latin typeface="Encode Sans" panose="02000000000000000000" pitchFamily="2" charset="0"/>
              </a:rPr>
              <a:t>Tradicional </a:t>
            </a:r>
            <a:r>
              <a:rPr lang="es-ES" altLang="es-AR" sz="2800" b="1" dirty="0" smtClean="0">
                <a:solidFill>
                  <a:srgbClr val="F8F8F8"/>
                </a:solidFill>
                <a:latin typeface="Encode Sans" panose="02000000000000000000" pitchFamily="2" charset="0"/>
              </a:rPr>
              <a:t>/</a:t>
            </a:r>
            <a:r>
              <a:rPr lang="es-ES" altLang="es-AR" sz="2800" b="1" dirty="0" smtClean="0">
                <a:solidFill>
                  <a:srgbClr val="FFFF00"/>
                </a:solidFill>
                <a:latin typeface="Encode Sans" panose="02000000000000000000" pitchFamily="2" charset="0"/>
              </a:rPr>
              <a:t> </a:t>
            </a:r>
            <a:r>
              <a:rPr lang="es-ES" altLang="es-AR" sz="2800" b="1" dirty="0" smtClean="0">
                <a:solidFill>
                  <a:srgbClr val="00B0F0"/>
                </a:solidFill>
                <a:latin typeface="Encode Sans" panose="02000000000000000000" pitchFamily="2" charset="0"/>
              </a:rPr>
              <a:t>Sociedad Industrial</a:t>
            </a:r>
            <a:endParaRPr lang="es-AR" sz="2800" b="1" dirty="0">
              <a:solidFill>
                <a:srgbClr val="00B0F0"/>
              </a:solidFill>
              <a:latin typeface="Encode Sans" panose="02000000000000000000" pitchFamily="2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683567" y="2082328"/>
            <a:ext cx="3816425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FFFF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Relativamente bajo movimiento </a:t>
            </a:r>
            <a:r>
              <a:rPr lang="es-ES" altLang="es-AR" sz="2200" b="1" dirty="0" err="1">
                <a:latin typeface="Encode Sans" panose="02000000000000000000" pitchFamily="2" charset="0"/>
              </a:rPr>
              <a:t>migracional</a:t>
            </a:r>
            <a:r>
              <a:rPr lang="es-ES" altLang="es-AR" sz="2200" b="1" dirty="0">
                <a:latin typeface="Encode Sans" panose="02000000000000000000" pitchFamily="2" charset="0"/>
              </a:rPr>
              <a:t> (dinámica horizontal) y  limitadas interrelaciones de tipo cultural (</a:t>
            </a:r>
            <a:r>
              <a:rPr lang="es-ES" altLang="es-AR" sz="2200" b="1" dirty="0" err="1">
                <a:latin typeface="Encode Sans" panose="02000000000000000000" pitchFamily="2" charset="0"/>
              </a:rPr>
              <a:t>folke</a:t>
            </a:r>
            <a:r>
              <a:rPr lang="es-ES" altLang="es-AR" sz="2200" b="1" dirty="0">
                <a:latin typeface="Encode Sans" panose="02000000000000000000" pitchFamily="2" charset="0"/>
              </a:rPr>
              <a:t>). 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860032" y="2082328"/>
            <a:ext cx="367240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00B0F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Elevado movimiento </a:t>
            </a:r>
            <a:r>
              <a:rPr lang="es-ES" altLang="es-AR" sz="2200" b="1" dirty="0" err="1">
                <a:latin typeface="Encode Sans" panose="02000000000000000000" pitchFamily="2" charset="0"/>
              </a:rPr>
              <a:t>migracional</a:t>
            </a:r>
            <a:r>
              <a:rPr lang="es-ES" altLang="es-AR" sz="2200" b="1" dirty="0">
                <a:latin typeface="Encode Sans" panose="02000000000000000000" pitchFamily="2" charset="0"/>
              </a:rPr>
              <a:t> y turístico, tanto interno de cada Estado como internacional. </a:t>
            </a:r>
            <a:endParaRPr lang="es-ES" altLang="es-AR" sz="2200" b="1" dirty="0" smtClean="0">
              <a:latin typeface="Encode Sans" panose="02000000000000000000" pitchFamily="2" charset="0"/>
            </a:endParaRPr>
          </a:p>
          <a:p>
            <a:pPr>
              <a:buClr>
                <a:srgbClr val="00B0F0"/>
              </a:buClr>
              <a:buSzPct val="150000"/>
            </a:pPr>
            <a:endParaRPr lang="es-ES" altLang="es-AR" sz="2200" b="1" dirty="0">
              <a:latin typeface="Encode Sans" panose="02000000000000000000" pitchFamily="2" charset="0"/>
            </a:endParaRPr>
          </a:p>
          <a:p>
            <a:pPr marL="342900" indent="-342900">
              <a:buClr>
                <a:srgbClr val="00B0F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Múltiples relaciones culturales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647564" y="714762"/>
            <a:ext cx="7848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altLang="es-AR" sz="2800" b="1" dirty="0">
                <a:solidFill>
                  <a:srgbClr val="FFFF00"/>
                </a:solidFill>
                <a:latin typeface="Encode Sans" panose="02000000000000000000" pitchFamily="2" charset="0"/>
              </a:rPr>
              <a:t>Sociedad </a:t>
            </a:r>
            <a:r>
              <a:rPr lang="es-ES" altLang="es-AR" sz="2800" b="1" dirty="0" smtClean="0">
                <a:solidFill>
                  <a:srgbClr val="FFFF00"/>
                </a:solidFill>
                <a:latin typeface="Encode Sans" panose="02000000000000000000" pitchFamily="2" charset="0"/>
              </a:rPr>
              <a:t>Tradicional </a:t>
            </a:r>
            <a:r>
              <a:rPr lang="es-ES" altLang="es-AR" sz="2800" b="1" dirty="0" smtClean="0">
                <a:solidFill>
                  <a:srgbClr val="F8F8F8"/>
                </a:solidFill>
                <a:latin typeface="Encode Sans" panose="02000000000000000000" pitchFamily="2" charset="0"/>
              </a:rPr>
              <a:t>/</a:t>
            </a:r>
            <a:r>
              <a:rPr lang="es-ES" altLang="es-AR" sz="2800" b="1" dirty="0" smtClean="0">
                <a:solidFill>
                  <a:srgbClr val="FFFF00"/>
                </a:solidFill>
                <a:latin typeface="Encode Sans" panose="02000000000000000000" pitchFamily="2" charset="0"/>
              </a:rPr>
              <a:t> </a:t>
            </a:r>
            <a:r>
              <a:rPr lang="es-ES" altLang="es-AR" sz="2800" b="1" dirty="0" smtClean="0">
                <a:solidFill>
                  <a:srgbClr val="00B0F0"/>
                </a:solidFill>
                <a:latin typeface="Encode Sans" panose="02000000000000000000" pitchFamily="2" charset="0"/>
              </a:rPr>
              <a:t>Sociedad Industrial</a:t>
            </a:r>
            <a:endParaRPr lang="es-AR" sz="2800" b="1" dirty="0">
              <a:solidFill>
                <a:srgbClr val="00B0F0"/>
              </a:solidFill>
              <a:latin typeface="Encode Sans" panose="02000000000000000000" pitchFamily="2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683567" y="2082328"/>
            <a:ext cx="3816425" cy="3613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70000"/>
              </a:spcBef>
              <a:buClr>
                <a:srgbClr val="FFFF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Despreocupación del problema de la explosión demográfica</a:t>
            </a:r>
            <a:r>
              <a:rPr lang="es-ES" altLang="es-AR" sz="2200" b="1" dirty="0" smtClean="0">
                <a:latin typeface="Encode Sans" panose="02000000000000000000" pitchFamily="2" charset="0"/>
              </a:rPr>
              <a:t>.</a:t>
            </a:r>
          </a:p>
          <a:p>
            <a:pPr marL="342900" indent="-342900">
              <a:spcBef>
                <a:spcPct val="70000"/>
              </a:spcBef>
              <a:buClr>
                <a:srgbClr val="FFFF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Poca conciencia de la limitación de recursos.</a:t>
            </a:r>
          </a:p>
          <a:p>
            <a:pPr marL="342900" indent="-342900">
              <a:spcBef>
                <a:spcPct val="70000"/>
              </a:spcBef>
              <a:buClr>
                <a:srgbClr val="FFFF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No existe </a:t>
            </a:r>
            <a:r>
              <a:rPr lang="es-ES" altLang="es-AR" sz="2200" b="1" dirty="0" smtClean="0">
                <a:latin typeface="Encode Sans" panose="02000000000000000000" pitchFamily="2" charset="0"/>
              </a:rPr>
              <a:t>preocupación </a:t>
            </a:r>
            <a:r>
              <a:rPr lang="es-ES" altLang="es-AR" sz="2200" b="1" dirty="0">
                <a:latin typeface="Encode Sans" panose="02000000000000000000" pitchFamily="2" charset="0"/>
              </a:rPr>
              <a:t>fuerte en temas </a:t>
            </a:r>
            <a:r>
              <a:rPr lang="es-ES" altLang="es-AR" sz="2200" b="1" dirty="0" smtClean="0">
                <a:latin typeface="Encode Sans" panose="02000000000000000000" pitchFamily="2" charset="0"/>
              </a:rPr>
              <a:t>ecológicos</a:t>
            </a:r>
            <a:endParaRPr lang="es-ES" altLang="es-AR" sz="2200" b="1" dirty="0">
              <a:latin typeface="Encode Sans" panose="02000000000000000000" pitchFamily="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860032" y="2082328"/>
            <a:ext cx="367240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00B0F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dirty="0">
                <a:latin typeface="Encode Sans" panose="02000000000000000000" pitchFamily="2" charset="0"/>
              </a:rPr>
              <a:t>Creciente preocupación colectiva del problema de la explosión demográfica , de la crisis vigente y potencial de recursos.</a:t>
            </a:r>
          </a:p>
          <a:p>
            <a:pPr marL="342900" indent="-342900">
              <a:buClr>
                <a:srgbClr val="00B0F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dirty="0">
                <a:latin typeface="Encode Sans" panose="02000000000000000000" pitchFamily="2" charset="0"/>
              </a:rPr>
              <a:t>Aparece en ciertas esferas la preocupación ecológica.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647564" y="714762"/>
            <a:ext cx="7848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altLang="es-AR" sz="2800" b="1" dirty="0">
                <a:solidFill>
                  <a:srgbClr val="FFFF00"/>
                </a:solidFill>
                <a:latin typeface="Encode Sans" panose="02000000000000000000" pitchFamily="2" charset="0"/>
              </a:rPr>
              <a:t>Sociedad </a:t>
            </a:r>
            <a:r>
              <a:rPr lang="es-ES" altLang="es-AR" sz="2800" b="1" dirty="0" smtClean="0">
                <a:solidFill>
                  <a:srgbClr val="FFFF00"/>
                </a:solidFill>
                <a:latin typeface="Encode Sans" panose="02000000000000000000" pitchFamily="2" charset="0"/>
              </a:rPr>
              <a:t>Tradicional </a:t>
            </a:r>
            <a:r>
              <a:rPr lang="es-ES" altLang="es-AR" sz="2800" b="1" dirty="0" smtClean="0">
                <a:solidFill>
                  <a:srgbClr val="F8F8F8"/>
                </a:solidFill>
                <a:latin typeface="Encode Sans" panose="02000000000000000000" pitchFamily="2" charset="0"/>
              </a:rPr>
              <a:t>/</a:t>
            </a:r>
            <a:r>
              <a:rPr lang="es-ES" altLang="es-AR" sz="2800" b="1" dirty="0" smtClean="0">
                <a:solidFill>
                  <a:srgbClr val="FFFF00"/>
                </a:solidFill>
                <a:latin typeface="Encode Sans" panose="02000000000000000000" pitchFamily="2" charset="0"/>
              </a:rPr>
              <a:t> </a:t>
            </a:r>
            <a:r>
              <a:rPr lang="es-ES" altLang="es-AR" sz="2800" b="1" dirty="0" smtClean="0">
                <a:solidFill>
                  <a:srgbClr val="00B0F0"/>
                </a:solidFill>
                <a:latin typeface="Encode Sans" panose="02000000000000000000" pitchFamily="2" charset="0"/>
              </a:rPr>
              <a:t>Sociedad Industrial</a:t>
            </a:r>
            <a:endParaRPr lang="es-AR" sz="2800" b="1" dirty="0">
              <a:solidFill>
                <a:srgbClr val="00B0F0"/>
              </a:solidFill>
              <a:latin typeface="Encode Sans" panose="02000000000000000000" pitchFamily="2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00808" y="4870321"/>
            <a:ext cx="574238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altLang="es-AR" sz="2200" b="1" dirty="0" smtClean="0">
                <a:latin typeface="Encode Sans" panose="02000000000000000000" pitchFamily="2" charset="0"/>
              </a:rPr>
              <a:t>SOCIOLOGÍA DE LA COMUNICACIÓN</a:t>
            </a:r>
            <a:endParaRPr lang="es-ES" altLang="es-AR" sz="2200" b="1" dirty="0">
              <a:latin typeface="Encode Sans" panose="02000000000000000000" pitchFamily="2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709936" y="5374377"/>
            <a:ext cx="574238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altLang="es-AR" sz="2200" b="1" dirty="0" smtClean="0">
                <a:latin typeface="Encode Sans" panose="02000000000000000000" pitchFamily="2" charset="0"/>
              </a:rPr>
              <a:t>2023</a:t>
            </a:r>
            <a:endParaRPr lang="es-ES" altLang="es-AR" sz="2200" b="1" dirty="0">
              <a:latin typeface="Encod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57332"/>
      </p:ext>
    </p:extLst>
  </p:cSld>
  <p:clrMapOvr>
    <a:masterClrMapping/>
  </p:clrMapOvr>
  <p:transition>
    <p:push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683567" y="1772816"/>
            <a:ext cx="3816425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FFFF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Predominio de los grupos primarios, que son informales,  las relaciones </a:t>
            </a:r>
            <a:r>
              <a:rPr lang="es-ES" altLang="es-AR" sz="2200" b="1" dirty="0" smtClean="0">
                <a:latin typeface="Encode Sans" panose="02000000000000000000" pitchFamily="2" charset="0"/>
              </a:rPr>
              <a:t>son cara </a:t>
            </a:r>
            <a:r>
              <a:rPr lang="es-ES" altLang="es-AR" sz="2200" b="1" dirty="0">
                <a:latin typeface="Encode Sans" panose="02000000000000000000" pitchFamily="2" charset="0"/>
              </a:rPr>
              <a:t>a  cara entre sus miembros. La familia, los amigos, los vecinos, los compañeros de trabajo, son fundamentales en su forma de vida. </a:t>
            </a:r>
          </a:p>
        </p:txBody>
      </p:sp>
      <p:sp>
        <p:nvSpPr>
          <p:cNvPr id="5" name="4 Rectángulo"/>
          <p:cNvSpPr/>
          <p:nvPr/>
        </p:nvSpPr>
        <p:spPr>
          <a:xfrm>
            <a:off x="4860032" y="1772816"/>
            <a:ext cx="367240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00B0F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Desequilibrio a favor de las asociaciones secundarias por sobre los grupos primarios. Son relaciones formalizadas, por lo general institucionales (administraciones públicas; universidades, empresas, etc.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647564" y="714762"/>
            <a:ext cx="7848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altLang="es-AR" sz="2800" b="1" dirty="0">
                <a:solidFill>
                  <a:srgbClr val="FFFF00"/>
                </a:solidFill>
                <a:latin typeface="Encode Sans" panose="02000000000000000000" pitchFamily="2" charset="0"/>
              </a:rPr>
              <a:t>Sociedad </a:t>
            </a:r>
            <a:r>
              <a:rPr lang="es-ES" altLang="es-AR" sz="2800" b="1" dirty="0" smtClean="0">
                <a:solidFill>
                  <a:srgbClr val="FFFF00"/>
                </a:solidFill>
                <a:latin typeface="Encode Sans" panose="02000000000000000000" pitchFamily="2" charset="0"/>
              </a:rPr>
              <a:t>Tradicional </a:t>
            </a:r>
            <a:r>
              <a:rPr lang="es-ES" altLang="es-AR" sz="2800" b="1" dirty="0" smtClean="0">
                <a:solidFill>
                  <a:srgbClr val="F8F8F8"/>
                </a:solidFill>
                <a:latin typeface="Encode Sans" panose="02000000000000000000" pitchFamily="2" charset="0"/>
              </a:rPr>
              <a:t>/</a:t>
            </a:r>
            <a:r>
              <a:rPr lang="es-ES" altLang="es-AR" sz="2800" b="1" dirty="0" smtClean="0">
                <a:solidFill>
                  <a:srgbClr val="FFFF00"/>
                </a:solidFill>
                <a:latin typeface="Encode Sans" panose="02000000000000000000" pitchFamily="2" charset="0"/>
              </a:rPr>
              <a:t> </a:t>
            </a:r>
            <a:r>
              <a:rPr lang="es-ES" altLang="es-AR" sz="2800" b="1" dirty="0" smtClean="0">
                <a:solidFill>
                  <a:srgbClr val="00B0F0"/>
                </a:solidFill>
                <a:latin typeface="Encode Sans" panose="02000000000000000000" pitchFamily="2" charset="0"/>
              </a:rPr>
              <a:t>Sociedad Industrial</a:t>
            </a:r>
            <a:endParaRPr lang="es-AR" sz="2800" b="1" dirty="0">
              <a:solidFill>
                <a:srgbClr val="00B0F0"/>
              </a:solidFill>
              <a:latin typeface="Encode Sans" panose="02000000000000000000" pitchFamily="2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683567" y="1772816"/>
            <a:ext cx="3816425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FFFF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Desenvolvimiento natural endógeno de las funciones “relacionales” y de “comunicatividad” de la propia estructura social. 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60032" y="1772816"/>
            <a:ext cx="388843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00B0F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Estimulación exógena y convencionalizada de las funciones “relacionales” y de “comunicatividad”  intrínsecamente afectadas por la transformación </a:t>
            </a:r>
            <a:r>
              <a:rPr lang="es-ES" altLang="es-AR" sz="2200" b="1" dirty="0" err="1">
                <a:latin typeface="Encode Sans" panose="02000000000000000000" pitchFamily="2" charset="0"/>
              </a:rPr>
              <a:t>masificante</a:t>
            </a:r>
            <a:r>
              <a:rPr lang="es-ES" altLang="es-AR" sz="2200" b="1" dirty="0">
                <a:latin typeface="Encode Sans" panose="02000000000000000000" pitchFamily="2" charset="0"/>
              </a:rPr>
              <a:t> (mediatizada) de la sociedad pos-industrial. </a:t>
            </a:r>
          </a:p>
        </p:txBody>
      </p:sp>
      <p:sp>
        <p:nvSpPr>
          <p:cNvPr id="9" name="8 Rectángulo"/>
          <p:cNvSpPr/>
          <p:nvPr/>
        </p:nvSpPr>
        <p:spPr>
          <a:xfrm>
            <a:off x="647564" y="714762"/>
            <a:ext cx="7848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altLang="es-AR" sz="2800" b="1" dirty="0">
                <a:solidFill>
                  <a:srgbClr val="FFFF00"/>
                </a:solidFill>
                <a:latin typeface="Encode Sans" panose="02000000000000000000" pitchFamily="2" charset="0"/>
              </a:rPr>
              <a:t>Sociedad </a:t>
            </a:r>
            <a:r>
              <a:rPr lang="es-ES" altLang="es-AR" sz="2800" b="1" dirty="0" smtClean="0">
                <a:solidFill>
                  <a:srgbClr val="FFFF00"/>
                </a:solidFill>
                <a:latin typeface="Encode Sans" panose="02000000000000000000" pitchFamily="2" charset="0"/>
              </a:rPr>
              <a:t>Tradicional </a:t>
            </a:r>
            <a:r>
              <a:rPr lang="es-ES" altLang="es-AR" sz="2800" b="1" dirty="0" smtClean="0">
                <a:solidFill>
                  <a:srgbClr val="F8F8F8"/>
                </a:solidFill>
                <a:latin typeface="Encode Sans" panose="02000000000000000000" pitchFamily="2" charset="0"/>
              </a:rPr>
              <a:t>/</a:t>
            </a:r>
            <a:r>
              <a:rPr lang="es-ES" altLang="es-AR" sz="2800" b="1" dirty="0" smtClean="0">
                <a:solidFill>
                  <a:srgbClr val="FFFF00"/>
                </a:solidFill>
                <a:latin typeface="Encode Sans" panose="02000000000000000000" pitchFamily="2" charset="0"/>
              </a:rPr>
              <a:t> </a:t>
            </a:r>
            <a:r>
              <a:rPr lang="es-ES" altLang="es-AR" sz="2800" b="1" dirty="0" smtClean="0">
                <a:solidFill>
                  <a:srgbClr val="00B0F0"/>
                </a:solidFill>
                <a:latin typeface="Encode Sans" panose="02000000000000000000" pitchFamily="2" charset="0"/>
              </a:rPr>
              <a:t>Sociedad Industrial</a:t>
            </a:r>
            <a:endParaRPr lang="es-AR" sz="2800" b="1" dirty="0">
              <a:solidFill>
                <a:srgbClr val="00B0F0"/>
              </a:solidFill>
              <a:latin typeface="Encode Sans" panose="02000000000000000000" pitchFamily="2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683567" y="1772816"/>
            <a:ext cx="3816425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FFFF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Fortaleza del vínculo familiar. No se registran expresiones del denominado “choque generacional”.</a:t>
            </a:r>
            <a:r>
              <a:rPr lang="es-ES" altLang="es-AR" sz="2200" dirty="0">
                <a:latin typeface="Encode Sans" panose="02000000000000000000" pitchFamily="2" charset="0"/>
              </a:rPr>
              <a:t> </a:t>
            </a:r>
            <a:r>
              <a:rPr lang="es-ES" altLang="es-AR" sz="2200" b="1" dirty="0" smtClean="0">
                <a:latin typeface="Encode Sans" panose="02000000000000000000" pitchFamily="2" charset="0"/>
              </a:rPr>
              <a:t> </a:t>
            </a:r>
            <a:endParaRPr lang="es-ES" altLang="es-AR" sz="2200" b="1" dirty="0">
              <a:latin typeface="Encode Sans" panose="02000000000000000000" pitchFamily="2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4860032" y="1772816"/>
            <a:ext cx="367240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00B0F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Debilidad del vínculo familiar </a:t>
            </a:r>
            <a:endParaRPr lang="es-ES" altLang="es-AR" sz="2200" b="1" dirty="0" smtClean="0">
              <a:latin typeface="Encode Sans" panose="02000000000000000000" pitchFamily="2" charset="0"/>
            </a:endParaRPr>
          </a:p>
          <a:p>
            <a:pPr>
              <a:buClr>
                <a:srgbClr val="00B0F0"/>
              </a:buClr>
              <a:buSzPct val="150000"/>
            </a:pPr>
            <a:endParaRPr lang="es-ES" altLang="es-AR" sz="2200" b="1" dirty="0">
              <a:latin typeface="Encode Sans" panose="02000000000000000000" pitchFamily="2" charset="0"/>
            </a:endParaRPr>
          </a:p>
          <a:p>
            <a:pPr marL="342900" indent="-342900">
              <a:buClr>
                <a:srgbClr val="00B0F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 smtClean="0">
                <a:latin typeface="Encode Sans" panose="02000000000000000000" pitchFamily="2" charset="0"/>
              </a:rPr>
              <a:t>Fragmentación</a:t>
            </a:r>
          </a:p>
          <a:p>
            <a:endParaRPr lang="es-ES" altLang="es-AR" sz="2200" b="1" dirty="0">
              <a:latin typeface="Encode Sans" panose="02000000000000000000" pitchFamily="2" charset="0"/>
            </a:endParaRPr>
          </a:p>
          <a:p>
            <a:pPr marL="342900" indent="-342900">
              <a:buClr>
                <a:srgbClr val="00B0F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Brecha generacional disminuye.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647564" y="714762"/>
            <a:ext cx="7848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altLang="es-AR" sz="2800" b="1" dirty="0">
                <a:solidFill>
                  <a:srgbClr val="FFFF00"/>
                </a:solidFill>
                <a:latin typeface="Encode Sans" panose="02000000000000000000" pitchFamily="2" charset="0"/>
              </a:rPr>
              <a:t>Sociedad </a:t>
            </a:r>
            <a:r>
              <a:rPr lang="es-ES" altLang="es-AR" sz="2800" b="1" dirty="0" smtClean="0">
                <a:solidFill>
                  <a:srgbClr val="FFFF00"/>
                </a:solidFill>
                <a:latin typeface="Encode Sans" panose="02000000000000000000" pitchFamily="2" charset="0"/>
              </a:rPr>
              <a:t>Tradicional </a:t>
            </a:r>
            <a:r>
              <a:rPr lang="es-ES" altLang="es-AR" sz="2800" b="1" dirty="0" smtClean="0">
                <a:solidFill>
                  <a:srgbClr val="F8F8F8"/>
                </a:solidFill>
                <a:latin typeface="Encode Sans" panose="02000000000000000000" pitchFamily="2" charset="0"/>
              </a:rPr>
              <a:t>/</a:t>
            </a:r>
            <a:r>
              <a:rPr lang="es-ES" altLang="es-AR" sz="2800" b="1" dirty="0" smtClean="0">
                <a:solidFill>
                  <a:srgbClr val="FFFF00"/>
                </a:solidFill>
                <a:latin typeface="Encode Sans" panose="02000000000000000000" pitchFamily="2" charset="0"/>
              </a:rPr>
              <a:t> </a:t>
            </a:r>
            <a:r>
              <a:rPr lang="es-ES" altLang="es-AR" sz="2800" b="1" dirty="0" smtClean="0">
                <a:solidFill>
                  <a:srgbClr val="00B0F0"/>
                </a:solidFill>
                <a:latin typeface="Encode Sans" panose="02000000000000000000" pitchFamily="2" charset="0"/>
              </a:rPr>
              <a:t>Sociedad Industrial</a:t>
            </a:r>
            <a:endParaRPr lang="es-AR" sz="2800" b="1" dirty="0">
              <a:solidFill>
                <a:srgbClr val="00B0F0"/>
              </a:solidFill>
              <a:latin typeface="Encode Sans" panose="02000000000000000000" pitchFamily="2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2" name="Rectangle 4"/>
          <p:cNvSpPr>
            <a:spLocks noRot="1" noChangeArrowheads="1"/>
          </p:cNvSpPr>
          <p:nvPr/>
        </p:nvSpPr>
        <p:spPr bwMode="auto">
          <a:xfrm>
            <a:off x="9396536" y="2348880"/>
            <a:ext cx="3805238" cy="273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 marL="0" indent="0">
              <a:buNone/>
            </a:pPr>
            <a:endParaRPr lang="es-ES" altLang="es-AR" sz="2200" b="1" dirty="0">
              <a:effectLst/>
              <a:latin typeface="Encode Sans" panose="02000000000000000000" pitchFamily="2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683567" y="1772816"/>
            <a:ext cx="381642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FFFF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Escasa división del trabajo como consecuencia de la limitada tecnificación. </a:t>
            </a:r>
            <a:r>
              <a:rPr lang="es-ES" altLang="es-AR" sz="2200" dirty="0" smtClean="0">
                <a:latin typeface="Encode Sans" panose="02000000000000000000" pitchFamily="2" charset="0"/>
              </a:rPr>
              <a:t> </a:t>
            </a:r>
            <a:r>
              <a:rPr lang="es-ES" altLang="es-AR" sz="2200" b="1" dirty="0" smtClean="0">
                <a:latin typeface="Encode Sans" panose="02000000000000000000" pitchFamily="2" charset="0"/>
              </a:rPr>
              <a:t> </a:t>
            </a:r>
            <a:endParaRPr lang="es-ES" altLang="es-AR" sz="2200" b="1" dirty="0">
              <a:latin typeface="Encode Sans" panose="02000000000000000000" pitchFamily="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860032" y="1772816"/>
            <a:ext cx="367240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00B0F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Gran división del trabajo y creciente existencia de roles específicos como consecuencia de la tecnificación y especialización profesional. 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647564" y="714762"/>
            <a:ext cx="7848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altLang="es-AR" sz="2800" b="1" dirty="0">
                <a:solidFill>
                  <a:srgbClr val="FFFF00"/>
                </a:solidFill>
                <a:latin typeface="Encode Sans" panose="02000000000000000000" pitchFamily="2" charset="0"/>
              </a:rPr>
              <a:t>Sociedad </a:t>
            </a:r>
            <a:r>
              <a:rPr lang="es-ES" altLang="es-AR" sz="2800" b="1" dirty="0" smtClean="0">
                <a:solidFill>
                  <a:srgbClr val="FFFF00"/>
                </a:solidFill>
                <a:latin typeface="Encode Sans" panose="02000000000000000000" pitchFamily="2" charset="0"/>
              </a:rPr>
              <a:t>Tradicional </a:t>
            </a:r>
            <a:r>
              <a:rPr lang="es-ES" altLang="es-AR" sz="2800" b="1" dirty="0" smtClean="0">
                <a:solidFill>
                  <a:srgbClr val="F8F8F8"/>
                </a:solidFill>
                <a:latin typeface="Encode Sans" panose="02000000000000000000" pitchFamily="2" charset="0"/>
              </a:rPr>
              <a:t>/</a:t>
            </a:r>
            <a:r>
              <a:rPr lang="es-ES" altLang="es-AR" sz="2800" b="1" dirty="0" smtClean="0">
                <a:solidFill>
                  <a:srgbClr val="FFFF00"/>
                </a:solidFill>
                <a:latin typeface="Encode Sans" panose="02000000000000000000" pitchFamily="2" charset="0"/>
              </a:rPr>
              <a:t> </a:t>
            </a:r>
            <a:r>
              <a:rPr lang="es-ES" altLang="es-AR" sz="2800" b="1" dirty="0" smtClean="0">
                <a:solidFill>
                  <a:srgbClr val="00B0F0"/>
                </a:solidFill>
                <a:latin typeface="Encode Sans" panose="02000000000000000000" pitchFamily="2" charset="0"/>
              </a:rPr>
              <a:t>Sociedad Industrial</a:t>
            </a:r>
            <a:endParaRPr lang="es-AR" sz="2800" b="1" dirty="0">
              <a:solidFill>
                <a:srgbClr val="00B0F0"/>
              </a:solidFill>
              <a:latin typeface="Encode Sans" panose="02000000000000000000" pitchFamily="2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683567" y="1772816"/>
            <a:ext cx="3816425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FFFF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Solidaridad espontánea, como consecuencia de la relación personalizada y la simplicidad de las tareas comunes. 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860032" y="1772816"/>
            <a:ext cx="367240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00B0F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Poca solidaridad por el bajo nivel de los vínculos personalizados. 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647564" y="714762"/>
            <a:ext cx="7848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altLang="es-AR" sz="2800" b="1" dirty="0">
                <a:solidFill>
                  <a:srgbClr val="FFFF00"/>
                </a:solidFill>
                <a:latin typeface="Encode Sans" panose="02000000000000000000" pitchFamily="2" charset="0"/>
              </a:rPr>
              <a:t>Sociedad </a:t>
            </a:r>
            <a:r>
              <a:rPr lang="es-ES" altLang="es-AR" sz="2800" b="1" dirty="0" smtClean="0">
                <a:solidFill>
                  <a:srgbClr val="FFFF00"/>
                </a:solidFill>
                <a:latin typeface="Encode Sans" panose="02000000000000000000" pitchFamily="2" charset="0"/>
              </a:rPr>
              <a:t>Tradicional </a:t>
            </a:r>
            <a:r>
              <a:rPr lang="es-ES" altLang="es-AR" sz="2800" b="1" dirty="0" smtClean="0">
                <a:solidFill>
                  <a:srgbClr val="F8F8F8"/>
                </a:solidFill>
                <a:latin typeface="Encode Sans" panose="02000000000000000000" pitchFamily="2" charset="0"/>
              </a:rPr>
              <a:t>/</a:t>
            </a:r>
            <a:r>
              <a:rPr lang="es-ES" altLang="es-AR" sz="2800" b="1" dirty="0" smtClean="0">
                <a:solidFill>
                  <a:srgbClr val="FFFF00"/>
                </a:solidFill>
                <a:latin typeface="Encode Sans" panose="02000000000000000000" pitchFamily="2" charset="0"/>
              </a:rPr>
              <a:t> </a:t>
            </a:r>
            <a:r>
              <a:rPr lang="es-ES" altLang="es-AR" sz="2800" b="1" dirty="0" smtClean="0">
                <a:solidFill>
                  <a:srgbClr val="00B0F0"/>
                </a:solidFill>
                <a:latin typeface="Encode Sans" panose="02000000000000000000" pitchFamily="2" charset="0"/>
              </a:rPr>
              <a:t>Sociedad Industrial</a:t>
            </a:r>
            <a:endParaRPr lang="es-AR" sz="2800" b="1" dirty="0">
              <a:solidFill>
                <a:srgbClr val="00B0F0"/>
              </a:solidFill>
              <a:latin typeface="Encode Sans" panose="02000000000000000000" pitchFamily="2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80" name="Rectangle 4"/>
          <p:cNvSpPr>
            <a:spLocks noRot="1" noChangeArrowheads="1"/>
          </p:cNvSpPr>
          <p:nvPr/>
        </p:nvSpPr>
        <p:spPr bwMode="auto">
          <a:xfrm>
            <a:off x="9540552" y="1924598"/>
            <a:ext cx="3805238" cy="303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 marL="0" indent="0">
              <a:buNone/>
            </a:pPr>
            <a:endParaRPr lang="es-ES" altLang="es-AR" sz="2200" dirty="0">
              <a:effectLst/>
              <a:latin typeface="Encode Sans" panose="02000000000000000000" pitchFamily="2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683567" y="1772816"/>
            <a:ext cx="3816425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FFFF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Mayor predominio formal y concreto de las costumbres y valores tradicionales por sobre “la ley escrita</a:t>
            </a:r>
            <a:r>
              <a:rPr lang="es-ES" altLang="es-AR" sz="2200" b="1" dirty="0" smtClean="0">
                <a:latin typeface="Encode Sans" panose="02000000000000000000" pitchFamily="2" charset="0"/>
              </a:rPr>
              <a:t>”.</a:t>
            </a:r>
          </a:p>
          <a:p>
            <a:pPr marL="342900" indent="-342900">
              <a:buClr>
                <a:srgbClr val="FFFF00"/>
              </a:buClr>
              <a:buSzPct val="150000"/>
              <a:buFont typeface="Wingdings" panose="05000000000000000000" pitchFamily="2" charset="2"/>
              <a:buChar char="§"/>
            </a:pPr>
            <a:endParaRPr lang="es-ES" altLang="es-AR" sz="2200" b="1" dirty="0">
              <a:latin typeface="Encode Sans" panose="02000000000000000000" pitchFamily="2" charset="0"/>
            </a:endParaRPr>
          </a:p>
          <a:p>
            <a:pPr marL="342900" indent="-342900">
              <a:buClr>
                <a:srgbClr val="FFFF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Fuerza de la religión</a:t>
            </a:r>
            <a:r>
              <a:rPr lang="es-ES" altLang="es-AR" sz="2200" b="1" dirty="0" smtClean="0">
                <a:latin typeface="Encode Sans" panose="02000000000000000000" pitchFamily="2" charset="0"/>
              </a:rPr>
              <a:t>.</a:t>
            </a:r>
          </a:p>
          <a:p>
            <a:pPr>
              <a:buClr>
                <a:srgbClr val="FFFF00"/>
              </a:buClr>
              <a:buSzPct val="150000"/>
            </a:pPr>
            <a:r>
              <a:rPr lang="es-ES" altLang="es-AR" sz="2200" b="1" dirty="0" smtClean="0">
                <a:latin typeface="Encode Sans" panose="02000000000000000000" pitchFamily="2" charset="0"/>
              </a:rPr>
              <a:t> </a:t>
            </a:r>
            <a:endParaRPr lang="es-ES" altLang="es-AR" sz="2200" b="1" dirty="0">
              <a:latin typeface="Encode Sans" panose="02000000000000000000" pitchFamily="2" charset="0"/>
            </a:endParaRPr>
          </a:p>
          <a:p>
            <a:pPr marL="342900" indent="-342900">
              <a:buClr>
                <a:srgbClr val="FFFF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 smtClean="0">
                <a:latin typeface="Encode Sans" panose="02000000000000000000" pitchFamily="2" charset="0"/>
              </a:rPr>
              <a:t>Ritualismo  </a:t>
            </a:r>
            <a:endParaRPr lang="es-ES" altLang="es-AR" sz="2200" b="1" dirty="0">
              <a:latin typeface="Encode Sans" panose="02000000000000000000" pitchFamily="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860032" y="1772816"/>
            <a:ext cx="3672408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00B0F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Valor casi omnímodo de la “ley escrita” por sobre cualquier otra forma de relación. La “palabra empeñada” pierde su autoridad real. 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647564" y="714762"/>
            <a:ext cx="7848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altLang="es-AR" sz="2800" b="1" dirty="0">
                <a:solidFill>
                  <a:srgbClr val="FFFF00"/>
                </a:solidFill>
                <a:latin typeface="Encode Sans" panose="02000000000000000000" pitchFamily="2" charset="0"/>
              </a:rPr>
              <a:t>Sociedad </a:t>
            </a:r>
            <a:r>
              <a:rPr lang="es-ES" altLang="es-AR" sz="2800" b="1" dirty="0" smtClean="0">
                <a:solidFill>
                  <a:srgbClr val="FFFF00"/>
                </a:solidFill>
                <a:latin typeface="Encode Sans" panose="02000000000000000000" pitchFamily="2" charset="0"/>
              </a:rPr>
              <a:t>Tradicional </a:t>
            </a:r>
            <a:r>
              <a:rPr lang="es-ES" altLang="es-AR" sz="2800" b="1" dirty="0" smtClean="0">
                <a:solidFill>
                  <a:srgbClr val="F8F8F8"/>
                </a:solidFill>
                <a:latin typeface="Encode Sans" panose="02000000000000000000" pitchFamily="2" charset="0"/>
              </a:rPr>
              <a:t>/</a:t>
            </a:r>
            <a:r>
              <a:rPr lang="es-ES" altLang="es-AR" sz="2800" b="1" dirty="0" smtClean="0">
                <a:solidFill>
                  <a:srgbClr val="FFFF00"/>
                </a:solidFill>
                <a:latin typeface="Encode Sans" panose="02000000000000000000" pitchFamily="2" charset="0"/>
              </a:rPr>
              <a:t> </a:t>
            </a:r>
            <a:r>
              <a:rPr lang="es-ES" altLang="es-AR" sz="2800" b="1" dirty="0" smtClean="0">
                <a:solidFill>
                  <a:srgbClr val="00B0F0"/>
                </a:solidFill>
                <a:latin typeface="Encode Sans" panose="02000000000000000000" pitchFamily="2" charset="0"/>
              </a:rPr>
              <a:t>Sociedad Industrial</a:t>
            </a:r>
            <a:endParaRPr lang="es-AR" sz="2800" b="1" dirty="0">
              <a:solidFill>
                <a:srgbClr val="00B0F0"/>
              </a:solidFill>
              <a:latin typeface="Encode Sans" panose="02000000000000000000" pitchFamily="2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683567" y="1772816"/>
            <a:ext cx="381642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FFFF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Organización familiar prolífica: familia tipo de 7 miembros y más. Familia extensa. 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860032" y="1772816"/>
            <a:ext cx="367240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00B0F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Familias con menor número de hijos. Planificación familiar. Familia de tipo nuclear. 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647564" y="714762"/>
            <a:ext cx="7848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altLang="es-AR" sz="2800" b="1" dirty="0">
                <a:solidFill>
                  <a:srgbClr val="FFFF00"/>
                </a:solidFill>
                <a:latin typeface="Encode Sans" panose="02000000000000000000" pitchFamily="2" charset="0"/>
              </a:rPr>
              <a:t>Sociedad </a:t>
            </a:r>
            <a:r>
              <a:rPr lang="es-ES" altLang="es-AR" sz="2800" b="1" dirty="0" smtClean="0">
                <a:solidFill>
                  <a:srgbClr val="FFFF00"/>
                </a:solidFill>
                <a:latin typeface="Encode Sans" panose="02000000000000000000" pitchFamily="2" charset="0"/>
              </a:rPr>
              <a:t>Tradicional </a:t>
            </a:r>
            <a:r>
              <a:rPr lang="es-ES" altLang="es-AR" sz="2800" b="1" dirty="0" smtClean="0">
                <a:solidFill>
                  <a:srgbClr val="F8F8F8"/>
                </a:solidFill>
                <a:latin typeface="Encode Sans" panose="02000000000000000000" pitchFamily="2" charset="0"/>
              </a:rPr>
              <a:t>/</a:t>
            </a:r>
            <a:r>
              <a:rPr lang="es-ES" altLang="es-AR" sz="2800" b="1" dirty="0" smtClean="0">
                <a:solidFill>
                  <a:srgbClr val="FFFF00"/>
                </a:solidFill>
                <a:latin typeface="Encode Sans" panose="02000000000000000000" pitchFamily="2" charset="0"/>
              </a:rPr>
              <a:t> </a:t>
            </a:r>
            <a:r>
              <a:rPr lang="es-ES" altLang="es-AR" sz="2800" b="1" dirty="0" smtClean="0">
                <a:solidFill>
                  <a:srgbClr val="00B0F0"/>
                </a:solidFill>
                <a:latin typeface="Encode Sans" panose="02000000000000000000" pitchFamily="2" charset="0"/>
              </a:rPr>
              <a:t>Sociedad Industrial</a:t>
            </a:r>
            <a:endParaRPr lang="es-AR" sz="2800" b="1" dirty="0">
              <a:solidFill>
                <a:srgbClr val="00B0F0"/>
              </a:solidFill>
              <a:latin typeface="Encode Sans" panose="02000000000000000000" pitchFamily="2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8" name="Rectangle 4"/>
          <p:cNvSpPr>
            <a:spLocks noRot="1" noChangeArrowheads="1"/>
          </p:cNvSpPr>
          <p:nvPr/>
        </p:nvSpPr>
        <p:spPr bwMode="auto">
          <a:xfrm>
            <a:off x="9324528" y="1556792"/>
            <a:ext cx="3878263" cy="4262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 marL="0" indent="0">
              <a:buNone/>
            </a:pPr>
            <a:endParaRPr lang="es-ES" altLang="es-AR" sz="2200" dirty="0">
              <a:effectLst/>
              <a:latin typeface="Encode Sans" panose="02000000000000000000" pitchFamily="2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683567" y="1772816"/>
            <a:ext cx="381642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buClr>
                <a:srgbClr val="FFFF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Bajos índices de densidad demográfica. </a:t>
            </a:r>
          </a:p>
          <a:p>
            <a:pPr marL="342900" indent="-342900">
              <a:lnSpc>
                <a:spcPct val="90000"/>
              </a:lnSpc>
              <a:buClr>
                <a:srgbClr val="FFFF00"/>
              </a:buClr>
              <a:buSzPct val="150000"/>
              <a:buFont typeface="Wingdings" panose="05000000000000000000" pitchFamily="2" charset="2"/>
              <a:buChar char="§"/>
            </a:pPr>
            <a:endParaRPr lang="es-ES" altLang="es-AR" sz="2200" b="1" dirty="0">
              <a:latin typeface="Encode Sans" panose="02000000000000000000" pitchFamily="2" charset="0"/>
            </a:endParaRPr>
          </a:p>
          <a:p>
            <a:pPr marL="342900" indent="-342900">
              <a:lnSpc>
                <a:spcPct val="90000"/>
              </a:lnSpc>
              <a:buClr>
                <a:srgbClr val="FFFF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Los cambios de formas y de estilos se operan lentamente. Atavismo. </a:t>
            </a:r>
          </a:p>
          <a:p>
            <a:pPr marL="342900" indent="-342900">
              <a:lnSpc>
                <a:spcPct val="90000"/>
              </a:lnSpc>
              <a:buClr>
                <a:srgbClr val="FFFF00"/>
              </a:buClr>
              <a:buSzPct val="150000"/>
              <a:buFont typeface="Wingdings" panose="05000000000000000000" pitchFamily="2" charset="2"/>
              <a:buChar char="§"/>
            </a:pPr>
            <a:endParaRPr lang="es-ES" altLang="es-AR" sz="2200" b="1" dirty="0">
              <a:latin typeface="Encode Sans" panose="02000000000000000000" pitchFamily="2" charset="0"/>
            </a:endParaRPr>
          </a:p>
          <a:p>
            <a:pPr marL="342900" indent="-342900">
              <a:lnSpc>
                <a:spcPct val="90000"/>
              </a:lnSpc>
              <a:buClr>
                <a:srgbClr val="FFFF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Orden público más informal pero consistente. 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860032" y="1772816"/>
            <a:ext cx="367240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00B0F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Elevados índices de densidad demográfica con tendencia a subir. </a:t>
            </a:r>
            <a:endParaRPr lang="es-ES" altLang="es-AR" sz="2200" b="1" dirty="0" smtClean="0">
              <a:latin typeface="Encode Sans" panose="02000000000000000000" pitchFamily="2" charset="0"/>
            </a:endParaRPr>
          </a:p>
          <a:p>
            <a:pPr>
              <a:buClr>
                <a:srgbClr val="00B0F0"/>
              </a:buClr>
              <a:buSzPct val="150000"/>
            </a:pPr>
            <a:endParaRPr lang="es-ES" altLang="es-AR" sz="2200" b="1" dirty="0">
              <a:latin typeface="Encode Sans" panose="02000000000000000000" pitchFamily="2" charset="0"/>
            </a:endParaRPr>
          </a:p>
          <a:p>
            <a:pPr marL="342900" indent="-342900">
              <a:lnSpc>
                <a:spcPct val="90000"/>
              </a:lnSpc>
              <a:buClr>
                <a:srgbClr val="00B0F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Cuadro crónico de demandas, siendo un elemento que tipifica a la ”sociedad de consumo</a:t>
            </a:r>
            <a:r>
              <a:rPr lang="es-ES" altLang="es-AR" sz="2200" b="1" dirty="0" smtClean="0">
                <a:latin typeface="Encode Sans" panose="02000000000000000000" pitchFamily="2" charset="0"/>
              </a:rPr>
              <a:t>.”</a:t>
            </a:r>
          </a:p>
          <a:p>
            <a:pPr>
              <a:lnSpc>
                <a:spcPct val="90000"/>
              </a:lnSpc>
              <a:buClr>
                <a:srgbClr val="00B0F0"/>
              </a:buClr>
              <a:buSzPct val="150000"/>
            </a:pPr>
            <a:endParaRPr lang="es-ES" altLang="es-AR" sz="2200" b="1" dirty="0">
              <a:latin typeface="Encode Sans" panose="02000000000000000000" pitchFamily="2" charset="0"/>
            </a:endParaRPr>
          </a:p>
          <a:p>
            <a:pPr marL="342900" indent="-342900">
              <a:lnSpc>
                <a:spcPct val="90000"/>
              </a:lnSpc>
              <a:buClr>
                <a:srgbClr val="00B0F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ES" altLang="es-AR" sz="2200" b="1" dirty="0">
                <a:latin typeface="Encode Sans" panose="02000000000000000000" pitchFamily="2" charset="0"/>
              </a:rPr>
              <a:t>Orden público más formal y consecuentemente más rígido. 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647564" y="714762"/>
            <a:ext cx="7848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altLang="es-AR" sz="2800" b="1" dirty="0">
                <a:solidFill>
                  <a:srgbClr val="FFFF00"/>
                </a:solidFill>
                <a:latin typeface="Encode Sans" panose="02000000000000000000" pitchFamily="2" charset="0"/>
              </a:rPr>
              <a:t>Sociedad </a:t>
            </a:r>
            <a:r>
              <a:rPr lang="es-ES" altLang="es-AR" sz="2800" b="1" dirty="0" smtClean="0">
                <a:solidFill>
                  <a:srgbClr val="FFFF00"/>
                </a:solidFill>
                <a:latin typeface="Encode Sans" panose="02000000000000000000" pitchFamily="2" charset="0"/>
              </a:rPr>
              <a:t>Tradicional </a:t>
            </a:r>
            <a:r>
              <a:rPr lang="es-ES" altLang="es-AR" sz="2800" b="1" dirty="0" smtClean="0">
                <a:solidFill>
                  <a:srgbClr val="F8F8F8"/>
                </a:solidFill>
                <a:latin typeface="Encode Sans" panose="02000000000000000000" pitchFamily="2" charset="0"/>
              </a:rPr>
              <a:t>/</a:t>
            </a:r>
            <a:r>
              <a:rPr lang="es-ES" altLang="es-AR" sz="2800" b="1" dirty="0" smtClean="0">
                <a:solidFill>
                  <a:srgbClr val="FFFF00"/>
                </a:solidFill>
                <a:latin typeface="Encode Sans" panose="02000000000000000000" pitchFamily="2" charset="0"/>
              </a:rPr>
              <a:t> </a:t>
            </a:r>
            <a:r>
              <a:rPr lang="es-ES" altLang="es-AR" sz="2800" b="1" dirty="0" smtClean="0">
                <a:solidFill>
                  <a:srgbClr val="00B0F0"/>
                </a:solidFill>
                <a:latin typeface="Encode Sans" panose="02000000000000000000" pitchFamily="2" charset="0"/>
              </a:rPr>
              <a:t>Sociedad Industrial</a:t>
            </a:r>
            <a:endParaRPr lang="es-AR" sz="2800" b="1" dirty="0">
              <a:solidFill>
                <a:srgbClr val="00B0F0"/>
              </a:solidFill>
              <a:latin typeface="Encode Sans" panose="02000000000000000000" pitchFamily="2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as de cristal">
  <a:themeElements>
    <a:clrScheme name="Capas de cristal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Capas de cristal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as de cristal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as de cristal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as de cristal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as de cristal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as de cristal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as de cristal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as de cristal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as de cristal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292</TotalTime>
  <Words>609</Words>
  <Application>Microsoft Office PowerPoint</Application>
  <PresentationFormat>Presentación en pantalla (4:3)</PresentationFormat>
  <Paragraphs>68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9" baseType="lpstr">
      <vt:lpstr>Arial</vt:lpstr>
      <vt:lpstr>Arial Black</vt:lpstr>
      <vt:lpstr>Encode Sans</vt:lpstr>
      <vt:lpstr>Wingdings</vt:lpstr>
      <vt:lpstr>Capas de cristal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Sociedad Tradicional Sociedad Industrial</dc:title>
  <dc:creator>Familia Casco</dc:creator>
  <cp:lastModifiedBy>Adriana Echeverria</cp:lastModifiedBy>
  <cp:revision>55</cp:revision>
  <cp:lastPrinted>1601-01-01T00:00:00Z</cp:lastPrinted>
  <dcterms:created xsi:type="dcterms:W3CDTF">2006-08-20T01:09:16Z</dcterms:created>
  <dcterms:modified xsi:type="dcterms:W3CDTF">2023-08-15T23:55:59Z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