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62" r:id="rId6"/>
    <p:sldId id="264" r:id="rId7"/>
    <p:sldId id="260" r:id="rId8"/>
    <p:sldId id="26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5" autoAdjust="0"/>
    <p:restoredTop sz="94660"/>
  </p:normalViewPr>
  <p:slideViewPr>
    <p:cSldViewPr snapToGrid="0">
      <p:cViewPr>
        <p:scale>
          <a:sx n="93" d="100"/>
          <a:sy n="93" d="100"/>
        </p:scale>
        <p:origin x="66"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6/12/2022</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23A1CC3-2375-41D4-9E03-427CAF2A4C1A}" type="datetimeFigureOut">
              <a:rPr lang="en-US" dirty="0"/>
              <a:t>6/12/2022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AFF16868-8199-4C2C-A5B1-63AEE139F88E}" type="datetimeFigureOut">
              <a:rPr lang="en-US" dirty="0"/>
              <a:t>6/12/2022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s-ES" smtClean="0"/>
              <a:t>Haga clic para modificar el estilo de título del patrón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AAD9FF7F-6988-44CC-821B-644E70CD2F73}" type="datetimeFigureOut">
              <a:rPr lang="en-US" dirty="0"/>
              <a:t>6/12/2022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5C12C299-16B2-4475-990D-751901EACC14}" type="datetimeFigureOut">
              <a:rPr lang="en-US" dirty="0"/>
              <a:t>6/12/2022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6/12/2022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6/12/2022</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6/12/2022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6/12/2022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6/12/2022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F34E6425-0181-43F2-84FC-787E803FD2F8}" type="datetimeFigureOut">
              <a:rPr lang="en-US" dirty="0"/>
              <a:t>6/12/2022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6/12/2022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6/12/2022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6/12/2022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6/12/2022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76E86A4C-8E40-4F87-A4F0-01A0687C5742}" type="datetimeFigureOut">
              <a:rPr lang="en-US" dirty="0"/>
              <a:t>6/12/2022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s-ES" smtClean="0"/>
              <a:t>Haga clic en el icono para agregar una imagen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35E72C73-2D91-4E12-BA25-F0AA0C03599B}" type="datetimeFigureOut">
              <a:rPr lang="en-US" dirty="0"/>
              <a:t>6/12/2022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6/12/2022</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AR" dirty="0" smtClean="0"/>
              <a:t/>
            </a:r>
            <a:br>
              <a:rPr lang="es-AR" dirty="0" smtClean="0"/>
            </a:br>
            <a:r>
              <a:rPr lang="es-AR" dirty="0"/>
              <a:t/>
            </a:r>
            <a:br>
              <a:rPr lang="es-AR" dirty="0"/>
            </a:br>
            <a:r>
              <a:rPr lang="es-AR" dirty="0" smtClean="0"/>
              <a:t/>
            </a:r>
            <a:br>
              <a:rPr lang="es-AR" dirty="0" smtClean="0"/>
            </a:br>
            <a:r>
              <a:rPr lang="es-AR" dirty="0"/>
              <a:t/>
            </a:r>
            <a:br>
              <a:rPr lang="es-AR" dirty="0"/>
            </a:br>
            <a:r>
              <a:rPr lang="es-AR" dirty="0" smtClean="0"/>
              <a:t>QUIMICA CLINICA</a:t>
            </a:r>
            <a:br>
              <a:rPr lang="es-AR" dirty="0" smtClean="0"/>
            </a:br>
            <a:r>
              <a:rPr lang="es-AR" dirty="0"/>
              <a:t/>
            </a:r>
            <a:br>
              <a:rPr lang="es-AR" dirty="0"/>
            </a:br>
            <a:r>
              <a:rPr lang="es-AR" dirty="0" smtClean="0"/>
              <a:t>ENZIMOLOGIA CLINICA</a:t>
            </a:r>
            <a:br>
              <a:rPr lang="es-AR" dirty="0" smtClean="0"/>
            </a:br>
            <a:r>
              <a:rPr lang="es-AR" dirty="0"/>
              <a:t/>
            </a:r>
            <a:br>
              <a:rPr lang="es-AR" dirty="0"/>
            </a:br>
            <a:endParaRPr lang="en-US" dirty="0"/>
          </a:p>
        </p:txBody>
      </p:sp>
      <p:sp>
        <p:nvSpPr>
          <p:cNvPr id="3" name="Subtítulo 2"/>
          <p:cNvSpPr>
            <a:spLocks noGrp="1"/>
          </p:cNvSpPr>
          <p:nvPr>
            <p:ph type="subTitle" idx="1"/>
          </p:nvPr>
        </p:nvSpPr>
        <p:spPr/>
        <p:txBody>
          <a:bodyPr/>
          <a:lstStyle/>
          <a:p>
            <a:endParaRPr lang="es-AR" dirty="0" smtClean="0"/>
          </a:p>
          <a:p>
            <a:pPr algn="ctr"/>
            <a:r>
              <a:rPr lang="es-AR" dirty="0" smtClean="0"/>
              <a:t>PROGRAMACIÓN DEL ESPECTROFOTÓMOTRO SEMIAUTOMÁTICO</a:t>
            </a:r>
            <a:endParaRPr lang="en-US" dirty="0"/>
          </a:p>
        </p:txBody>
      </p:sp>
    </p:spTree>
    <p:extLst>
      <p:ext uri="{BB962C8B-B14F-4D97-AF65-F5344CB8AC3E}">
        <p14:creationId xmlns:p14="http://schemas.microsoft.com/office/powerpoint/2010/main" val="3092532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METROLAB 1600</a:t>
            </a:r>
            <a:br>
              <a:rPr lang="es-AR" dirty="0" smtClean="0"/>
            </a:br>
            <a:r>
              <a:rPr lang="es-AR" dirty="0" smtClean="0"/>
              <a:t>PLUS</a:t>
            </a:r>
            <a:r>
              <a:rPr lang="en-US" dirty="0"/>
              <a:t> </a:t>
            </a:r>
            <a:br>
              <a:rPr lang="en-US" dirty="0"/>
            </a:br>
            <a:r>
              <a:rPr lang="es-AR" dirty="0" smtClean="0"/>
              <a:t/>
            </a:r>
            <a:br>
              <a:rPr lang="es-AR" dirty="0" smtClean="0"/>
            </a:br>
            <a:endParaRPr lang="en-US" dirty="0"/>
          </a:p>
        </p:txBody>
      </p:sp>
      <p:sp>
        <p:nvSpPr>
          <p:cNvPr id="3" name="Marcador de texto 2"/>
          <p:cNvSpPr>
            <a:spLocks noGrp="1"/>
          </p:cNvSpPr>
          <p:nvPr>
            <p:ph type="body" idx="1"/>
          </p:nvPr>
        </p:nvSpPr>
        <p:spPr/>
        <p:txBody>
          <a:bodyPr/>
          <a:lstStyle/>
          <a:p>
            <a:r>
              <a:rPr lang="es-AR" dirty="0" smtClean="0"/>
              <a:t>PROGRAMAR DESDE EL PUNTO 1</a:t>
            </a:r>
          </a:p>
          <a:p>
            <a:r>
              <a:rPr lang="es-AR" dirty="0" smtClean="0"/>
              <a:t>“SET METODO”</a:t>
            </a:r>
            <a:endParaRPr lang="en-US" dirty="0"/>
          </a:p>
        </p:txBody>
      </p:sp>
    </p:spTree>
    <p:extLst>
      <p:ext uri="{BB962C8B-B14F-4D97-AF65-F5344CB8AC3E}">
        <p14:creationId xmlns:p14="http://schemas.microsoft.com/office/powerpoint/2010/main" val="3344143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pPr algn="ctr"/>
            <a:r>
              <a:rPr lang="es-AR" dirty="0" smtClean="0"/>
              <a:t>METODOS </a:t>
            </a:r>
            <a:endParaRPr lang="en-US" dirty="0"/>
          </a:p>
        </p:txBody>
      </p:sp>
      <p:sp>
        <p:nvSpPr>
          <p:cNvPr id="5" name="Marcador de contenido 4"/>
          <p:cNvSpPr>
            <a:spLocks noGrp="1"/>
          </p:cNvSpPr>
          <p:nvPr>
            <p:ph idx="1"/>
          </p:nvPr>
        </p:nvSpPr>
        <p:spPr/>
        <p:txBody>
          <a:bodyPr>
            <a:normAutofit fontScale="85000" lnSpcReduction="20000"/>
          </a:bodyPr>
          <a:lstStyle/>
          <a:p>
            <a:r>
              <a:rPr lang="es-AR" dirty="0" smtClean="0"/>
              <a:t>RECORDAR QUE UN METODO TIENE UN CONJUNTO DE PARAMETROS QUE DEFINEN LAS CONDICIONES DE TRABAJO:</a:t>
            </a:r>
          </a:p>
          <a:p>
            <a:r>
              <a:rPr lang="es-AR" dirty="0" smtClean="0"/>
              <a:t> </a:t>
            </a:r>
            <a:r>
              <a:rPr lang="es-AR" dirty="0"/>
              <a:t>ASIGNAR UN NOMBRE Y UN NUMERO A LA </a:t>
            </a:r>
            <a:r>
              <a:rPr lang="es-AR" dirty="0" smtClean="0"/>
              <a:t>REACCION: </a:t>
            </a:r>
          </a:p>
          <a:p>
            <a:pPr marL="0" indent="0">
              <a:buNone/>
            </a:pPr>
            <a:r>
              <a:rPr lang="es-AR" dirty="0" smtClean="0"/>
              <a:t>Se hace a través del teclado numérico, el visor del aparato va indicando, como “escribir con las letras” el nombre y de igual manera las unidades, por ej. UI/l. En caso de error, puede usarse la tecla DEL para borrar.</a:t>
            </a:r>
          </a:p>
          <a:p>
            <a:r>
              <a:rPr lang="es-AR" u="sng" dirty="0" smtClean="0"/>
              <a:t>TIPO</a:t>
            </a:r>
            <a:r>
              <a:rPr lang="es-AR" dirty="0" smtClean="0"/>
              <a:t> </a:t>
            </a:r>
            <a:r>
              <a:rPr lang="es-AR" u="sng" dirty="0" smtClean="0"/>
              <a:t>DE</a:t>
            </a:r>
            <a:r>
              <a:rPr lang="es-AR" dirty="0" smtClean="0"/>
              <a:t> </a:t>
            </a:r>
            <a:r>
              <a:rPr lang="es-AR" u="sng" dirty="0" smtClean="0"/>
              <a:t>METODO</a:t>
            </a:r>
            <a:r>
              <a:rPr lang="es-AR" dirty="0" smtClean="0"/>
              <a:t>: </a:t>
            </a:r>
          </a:p>
          <a:p>
            <a:r>
              <a:rPr lang="es-AR" dirty="0" smtClean="0"/>
              <a:t>1-PUNTO FINAL                2-PUNTO FINAL CON BLANCO DE MUESTRA</a:t>
            </a:r>
          </a:p>
          <a:p>
            <a:r>
              <a:rPr lang="es-AR" dirty="0" smtClean="0"/>
              <a:t>CINETICO </a:t>
            </a:r>
          </a:p>
          <a:p>
            <a:pPr marL="0" indent="0">
              <a:buNone/>
            </a:pPr>
            <a:r>
              <a:rPr lang="es-AR" dirty="0" smtClean="0"/>
              <a:t>El menú ofrece dos metodologías:</a:t>
            </a:r>
          </a:p>
          <a:p>
            <a:pPr marL="0" indent="0">
              <a:buNone/>
            </a:pPr>
            <a:r>
              <a:rPr lang="es-AR" dirty="0" smtClean="0"/>
              <a:t>3- Cinético de 2 puntos (Creatinina por ej.)</a:t>
            </a:r>
          </a:p>
          <a:p>
            <a:pPr marL="0" indent="0">
              <a:buNone/>
            </a:pPr>
            <a:r>
              <a:rPr lang="es-AR" dirty="0" smtClean="0"/>
              <a:t>4- Cinético de orden cero, con 15 puntos de lectura, para la mayoría de las enzimas.</a:t>
            </a:r>
            <a:endParaRPr lang="es-AR" dirty="0"/>
          </a:p>
          <a:p>
            <a:endParaRPr lang="en-US" dirty="0"/>
          </a:p>
        </p:txBody>
      </p:sp>
    </p:spTree>
    <p:extLst>
      <p:ext uri="{BB962C8B-B14F-4D97-AF65-F5344CB8AC3E}">
        <p14:creationId xmlns:p14="http://schemas.microsoft.com/office/powerpoint/2010/main" val="21253715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DATOS DE TRABAJO: estos son comunes a todos los métodos</a:t>
            </a:r>
            <a:endParaRPr lang="en-US" dirty="0"/>
          </a:p>
        </p:txBody>
      </p:sp>
      <p:sp>
        <p:nvSpPr>
          <p:cNvPr id="3" name="Marcador de contenido 2"/>
          <p:cNvSpPr>
            <a:spLocks noGrp="1"/>
          </p:cNvSpPr>
          <p:nvPr>
            <p:ph idx="1"/>
          </p:nvPr>
        </p:nvSpPr>
        <p:spPr/>
        <p:txBody>
          <a:bodyPr>
            <a:normAutofit fontScale="92500" lnSpcReduction="10000"/>
          </a:bodyPr>
          <a:lstStyle/>
          <a:p>
            <a:r>
              <a:rPr lang="es-AR" u="sng" dirty="0" smtClean="0"/>
              <a:t>TEMPERATURA</a:t>
            </a:r>
            <a:r>
              <a:rPr lang="es-AR" dirty="0" smtClean="0"/>
              <a:t>: 37°</a:t>
            </a:r>
          </a:p>
          <a:p>
            <a:r>
              <a:rPr lang="es-AR" u="sng" dirty="0" smtClean="0"/>
              <a:t>REFERENCIA</a:t>
            </a:r>
            <a:r>
              <a:rPr lang="es-AR" dirty="0" smtClean="0"/>
              <a:t>:</a:t>
            </a:r>
          </a:p>
          <a:p>
            <a:r>
              <a:rPr lang="es-AR" dirty="0" smtClean="0"/>
              <a:t>FACTOR--------------STANDARD</a:t>
            </a:r>
          </a:p>
          <a:p>
            <a:r>
              <a:rPr lang="es-AR" dirty="0" smtClean="0"/>
              <a:t>Introducir el valor del Factor que corresponde a la reacción, CONTROLAR siempre que este sea el adecuado para tus condiciones de trabajo, ya que las DILUCIONES pueden afectar al FACTOR.</a:t>
            </a:r>
          </a:p>
          <a:p>
            <a:r>
              <a:rPr lang="es-AR" u="sng" dirty="0" smtClean="0"/>
              <a:t>LONGITUD DE ONDA: </a:t>
            </a:r>
            <a:r>
              <a:rPr lang="es-AR" dirty="0" smtClean="0"/>
              <a:t>puedes usar el método de lectura </a:t>
            </a:r>
            <a:r>
              <a:rPr lang="es-AR" dirty="0" err="1" smtClean="0"/>
              <a:t>biocromático</a:t>
            </a:r>
            <a:r>
              <a:rPr lang="es-AR" dirty="0" smtClean="0"/>
              <a:t>. En este caso se introduce la </a:t>
            </a:r>
            <a:r>
              <a:rPr lang="es-AR" dirty="0" err="1" smtClean="0"/>
              <a:t>long</a:t>
            </a:r>
            <a:r>
              <a:rPr lang="es-AR" dirty="0" smtClean="0"/>
              <a:t>. De medida y otra de Ref. donde no absorbe la sustancia medida y que es utilizada para restar interferencias por efectos de turbidez o color del suero, pequeñas burbujas, pelusas etc. </a:t>
            </a:r>
          </a:p>
          <a:p>
            <a:r>
              <a:rPr lang="es-AR" u="sng" dirty="0" smtClean="0"/>
              <a:t>VOLUMEN </a:t>
            </a:r>
            <a:r>
              <a:rPr lang="es-AR" dirty="0" smtClean="0"/>
              <a:t>50 es aproximadamente 0,5 ml.</a:t>
            </a:r>
            <a:endParaRPr lang="es-AR" u="sng" dirty="0" smtClean="0"/>
          </a:p>
          <a:p>
            <a:endParaRPr lang="en-US" dirty="0"/>
          </a:p>
        </p:txBody>
      </p:sp>
    </p:spTree>
    <p:extLst>
      <p:ext uri="{BB962C8B-B14F-4D97-AF65-F5344CB8AC3E}">
        <p14:creationId xmlns:p14="http://schemas.microsoft.com/office/powerpoint/2010/main" val="2695559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DATOS DE METODO CINETICO</a:t>
            </a:r>
            <a:endParaRPr lang="en-US" dirty="0"/>
          </a:p>
        </p:txBody>
      </p:sp>
      <p:sp>
        <p:nvSpPr>
          <p:cNvPr id="3" name="Marcador de contenido 2"/>
          <p:cNvSpPr>
            <a:spLocks noGrp="1"/>
          </p:cNvSpPr>
          <p:nvPr>
            <p:ph idx="1"/>
          </p:nvPr>
        </p:nvSpPr>
        <p:spPr/>
        <p:txBody>
          <a:bodyPr>
            <a:normAutofit fontScale="62500" lnSpcReduction="20000"/>
          </a:bodyPr>
          <a:lstStyle/>
          <a:p>
            <a:r>
              <a:rPr lang="es-AR" u="sng" dirty="0" smtClean="0"/>
              <a:t>TIEMPO</a:t>
            </a:r>
            <a:r>
              <a:rPr lang="es-AR" dirty="0" smtClean="0"/>
              <a:t> </a:t>
            </a:r>
            <a:r>
              <a:rPr lang="es-AR" u="sng" dirty="0" smtClean="0"/>
              <a:t>DE</a:t>
            </a:r>
            <a:r>
              <a:rPr lang="es-AR" dirty="0" smtClean="0"/>
              <a:t> </a:t>
            </a:r>
            <a:r>
              <a:rPr lang="es-AR" u="sng" dirty="0" smtClean="0"/>
              <a:t>REACCION</a:t>
            </a:r>
            <a:r>
              <a:rPr lang="es-AR" dirty="0" smtClean="0"/>
              <a:t>: </a:t>
            </a:r>
          </a:p>
          <a:p>
            <a:r>
              <a:rPr lang="es-AR" dirty="0" smtClean="0"/>
              <a:t>Tiempo de incubación: es el tiempo previo a la lectura, donde se va produciendo la reacción hasta alcanzar un óptimo desempeño que permita la medición de la </a:t>
            </a:r>
            <a:r>
              <a:rPr lang="es-AR" dirty="0" err="1" smtClean="0"/>
              <a:t>Abs</a:t>
            </a:r>
            <a:r>
              <a:rPr lang="es-AR" dirty="0" smtClean="0"/>
              <a:t>. Puede existir o no, o variar dependiendo de la enzima.</a:t>
            </a:r>
          </a:p>
          <a:p>
            <a:r>
              <a:rPr lang="es-AR" dirty="0" smtClean="0"/>
              <a:t>Tiempo de medición: Intervalo </a:t>
            </a:r>
            <a:r>
              <a:rPr lang="es-AR" u="sng" dirty="0" smtClean="0"/>
              <a:t>total</a:t>
            </a:r>
            <a:r>
              <a:rPr lang="es-AR" dirty="0" smtClean="0"/>
              <a:t> de lectura (en segundos), que se subdividirá en 15 puntos iguales de tiempo. Si el instructivo dice que se debe leer en 3 min., el tiempo de medida (</a:t>
            </a:r>
            <a:r>
              <a:rPr lang="es-AR" dirty="0" err="1" smtClean="0"/>
              <a:t>Measure</a:t>
            </a:r>
            <a:r>
              <a:rPr lang="es-AR" dirty="0" smtClean="0"/>
              <a:t> time) es 180 (</a:t>
            </a:r>
            <a:r>
              <a:rPr lang="es-AR" dirty="0" err="1" smtClean="0"/>
              <a:t>seg</a:t>
            </a:r>
            <a:r>
              <a:rPr lang="es-AR" dirty="0" smtClean="0"/>
              <a:t>.) </a:t>
            </a:r>
          </a:p>
          <a:p>
            <a:r>
              <a:rPr lang="es-AR" u="sng" dirty="0" smtClean="0"/>
              <a:t>DEPLETION</a:t>
            </a:r>
            <a:r>
              <a:rPr lang="es-AR" dirty="0" smtClean="0"/>
              <a:t> </a:t>
            </a:r>
            <a:r>
              <a:rPr lang="es-AR" u="sng" dirty="0" smtClean="0"/>
              <a:t>RATE (Límite de consumo de reactivo</a:t>
            </a:r>
            <a:r>
              <a:rPr lang="es-AR" dirty="0" smtClean="0"/>
              <a:t>) velocidad límite de consumo de sustrato en reacciones cinéticas (medida del delta de </a:t>
            </a:r>
            <a:r>
              <a:rPr lang="es-AR" dirty="0" err="1" smtClean="0"/>
              <a:t>Abs</a:t>
            </a:r>
            <a:r>
              <a:rPr lang="es-AR" dirty="0" smtClean="0"/>
              <a:t>./min.), si se supera el valor indicado la reacción es abortada, con la leyenda DILUTE SAMPLE (Diluya muestra). Puede ser que el aparato comunique un valor de la Enzima medida….PERO ES SOLO APROXIMADO, no es el valor final.</a:t>
            </a:r>
          </a:p>
          <a:p>
            <a:r>
              <a:rPr lang="es-AR" dirty="0" smtClean="0"/>
              <a:t>Límites recomendados para </a:t>
            </a:r>
          </a:p>
          <a:p>
            <a:pPr algn="ctr"/>
            <a:r>
              <a:rPr lang="es-AR" dirty="0" smtClean="0"/>
              <a:t>Amilasa, GPT, GOT, CPK, CKNAC, CKMB……0.250</a:t>
            </a:r>
          </a:p>
          <a:p>
            <a:pPr algn="ctr"/>
            <a:r>
              <a:rPr lang="es-AR" dirty="0" smtClean="0"/>
              <a:t>LDH, CHE, FAL, GGT……………….0.160</a:t>
            </a:r>
          </a:p>
          <a:p>
            <a:pPr algn="ctr"/>
            <a:r>
              <a:rPr lang="es-AR" dirty="0" smtClean="0"/>
              <a:t>CREATININA…………0.350</a:t>
            </a:r>
          </a:p>
          <a:p>
            <a:pPr algn="ctr"/>
            <a:r>
              <a:rPr lang="es-AR" dirty="0" smtClean="0"/>
              <a:t>PUNTO FINAL………..0.000 </a:t>
            </a:r>
          </a:p>
          <a:p>
            <a:endParaRPr lang="es-AR" u="sng" dirty="0" smtClean="0"/>
          </a:p>
          <a:p>
            <a:pPr marL="0" indent="0">
              <a:buNone/>
            </a:pPr>
            <a:endParaRPr lang="es-AR" u="sng" dirty="0" smtClean="0"/>
          </a:p>
          <a:p>
            <a:endParaRPr lang="en-US" u="sng" dirty="0"/>
          </a:p>
        </p:txBody>
      </p:sp>
    </p:spTree>
    <p:extLst>
      <p:ext uri="{BB962C8B-B14F-4D97-AF65-F5344CB8AC3E}">
        <p14:creationId xmlns:p14="http://schemas.microsoft.com/office/powerpoint/2010/main" val="1848025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Al realizar la reacción</a:t>
            </a:r>
            <a:endParaRPr lang="en-US" dirty="0"/>
          </a:p>
        </p:txBody>
      </p:sp>
      <p:sp>
        <p:nvSpPr>
          <p:cNvPr id="3" name="Marcador de texto 2"/>
          <p:cNvSpPr>
            <a:spLocks noGrp="1"/>
          </p:cNvSpPr>
          <p:nvPr>
            <p:ph type="body" idx="1"/>
          </p:nvPr>
        </p:nvSpPr>
        <p:spPr/>
        <p:txBody>
          <a:bodyPr>
            <a:normAutofit fontScale="70000" lnSpcReduction="20000"/>
          </a:bodyPr>
          <a:lstStyle/>
          <a:p>
            <a:r>
              <a:rPr lang="es-AR" u="sng" dirty="0" smtClean="0"/>
              <a:t>Desde</a:t>
            </a:r>
            <a:r>
              <a:rPr lang="es-AR" dirty="0" smtClean="0"/>
              <a:t> </a:t>
            </a:r>
            <a:r>
              <a:rPr lang="es-AR" u="sng" dirty="0" smtClean="0"/>
              <a:t>el</a:t>
            </a:r>
            <a:r>
              <a:rPr lang="es-AR" dirty="0" smtClean="0"/>
              <a:t> </a:t>
            </a:r>
            <a:r>
              <a:rPr lang="es-AR" u="sng" dirty="0" smtClean="0"/>
              <a:t>menú</a:t>
            </a:r>
            <a:r>
              <a:rPr lang="es-AR" dirty="0" smtClean="0"/>
              <a:t> </a:t>
            </a:r>
            <a:r>
              <a:rPr lang="es-AR" u="sng" dirty="0" smtClean="0"/>
              <a:t>principal</a:t>
            </a:r>
            <a:r>
              <a:rPr lang="es-AR" dirty="0"/>
              <a:t> </a:t>
            </a:r>
            <a:r>
              <a:rPr lang="es-AR" dirty="0" smtClean="0"/>
              <a:t>ESCOGER:</a:t>
            </a:r>
          </a:p>
          <a:p>
            <a:r>
              <a:rPr lang="es-AR" dirty="0" smtClean="0"/>
              <a:t>2-  run </a:t>
            </a:r>
            <a:r>
              <a:rPr lang="es-AR" dirty="0" err="1" smtClean="0"/>
              <a:t>method</a:t>
            </a:r>
            <a:endParaRPr lang="es-AR" dirty="0" smtClean="0"/>
          </a:p>
          <a:p>
            <a:r>
              <a:rPr lang="es-AR" dirty="0" smtClean="0"/>
              <a:t>Numero de método asignado a la enzima a medir</a:t>
            </a:r>
          </a:p>
          <a:p>
            <a:r>
              <a:rPr lang="es-AR" dirty="0" smtClean="0"/>
              <a:t>RECORDAR QUE DEBES LEER COMO BLANCO AGUA DESTILADA, QUE OFICIA COMO PUNTO DE PARTIDA O COMPARACIÓN PARA LAS LECTURAS POSTERIORES</a:t>
            </a:r>
            <a:endParaRPr lang="en-US" dirty="0"/>
          </a:p>
        </p:txBody>
      </p:sp>
    </p:spTree>
    <p:extLst>
      <p:ext uri="{BB962C8B-B14F-4D97-AF65-F5344CB8AC3E}">
        <p14:creationId xmlns:p14="http://schemas.microsoft.com/office/powerpoint/2010/main" val="6481559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Método cinético de orden cero</a:t>
            </a:r>
            <a:endParaRPr lang="en-US" dirty="0"/>
          </a:p>
        </p:txBody>
      </p:sp>
      <p:sp>
        <p:nvSpPr>
          <p:cNvPr id="3" name="Marcador de contenido 2"/>
          <p:cNvSpPr>
            <a:spLocks noGrp="1"/>
          </p:cNvSpPr>
          <p:nvPr>
            <p:ph idx="1"/>
          </p:nvPr>
        </p:nvSpPr>
        <p:spPr/>
        <p:txBody>
          <a:bodyPr>
            <a:normAutofit fontScale="85000" lnSpcReduction="10000"/>
          </a:bodyPr>
          <a:lstStyle/>
          <a:p>
            <a:r>
              <a:rPr lang="es-AR" dirty="0" smtClean="0"/>
              <a:t>Cada medición consta de 15 lecturas a intervalos iguales de tiempo, o sea que el intervalo total (en segundos) se divide automáticamente en 15 partes iguales. La medición se realiza encontrando el valor de pendiente que mejor ajusta los 15 valores por el método de los cuadrados mínimos.</a:t>
            </a:r>
          </a:p>
          <a:p>
            <a:r>
              <a:rPr lang="es-AR" dirty="0" smtClean="0"/>
              <a:t>En el momento que realices la medida de la muestra, en el ticket que imprime el aparato podrás observar tres datos</a:t>
            </a:r>
          </a:p>
          <a:p>
            <a:r>
              <a:rPr lang="es-AR" dirty="0" smtClean="0"/>
              <a:t>1- Valor de la enzima en UI/l (o la unidad que se halla introducido en la programación)</a:t>
            </a:r>
          </a:p>
          <a:p>
            <a:r>
              <a:rPr lang="es-AR" dirty="0" smtClean="0"/>
              <a:t>2- Valor del delta de </a:t>
            </a:r>
            <a:r>
              <a:rPr lang="es-AR" dirty="0" err="1" smtClean="0"/>
              <a:t>Abs</a:t>
            </a:r>
            <a:r>
              <a:rPr lang="es-AR" dirty="0" smtClean="0"/>
              <a:t>. Promedio </a:t>
            </a:r>
          </a:p>
          <a:p>
            <a:r>
              <a:rPr lang="es-AR" dirty="0" smtClean="0"/>
              <a:t>3- R: </a:t>
            </a:r>
            <a:r>
              <a:rPr lang="es-AR" u="sng" dirty="0" smtClean="0"/>
              <a:t>Coeficiente</a:t>
            </a:r>
            <a:r>
              <a:rPr lang="es-AR" dirty="0" smtClean="0"/>
              <a:t> </a:t>
            </a:r>
            <a:r>
              <a:rPr lang="es-AR" u="sng" dirty="0" smtClean="0"/>
              <a:t>de</a:t>
            </a:r>
            <a:r>
              <a:rPr lang="es-AR" dirty="0" smtClean="0"/>
              <a:t> </a:t>
            </a:r>
            <a:r>
              <a:rPr lang="es-AR" u="sng" dirty="0" smtClean="0"/>
              <a:t>regresión</a:t>
            </a:r>
            <a:r>
              <a:rPr lang="es-AR" dirty="0" smtClean="0"/>
              <a:t>: deberá ser igual a 1 o -1(según crezca o decrezca la </a:t>
            </a:r>
            <a:r>
              <a:rPr lang="es-AR" dirty="0" err="1" smtClean="0"/>
              <a:t>Abs</a:t>
            </a:r>
            <a:r>
              <a:rPr lang="es-AR" dirty="0" smtClean="0"/>
              <a:t>. durante el tiempo de medida) si la cinética de reacción es de orden cero, es decir es una medida matemática de la </a:t>
            </a:r>
            <a:r>
              <a:rPr lang="es-AR" u="sng" dirty="0" smtClean="0"/>
              <a:t>linealidad</a:t>
            </a:r>
            <a:r>
              <a:rPr lang="es-AR" dirty="0" smtClean="0"/>
              <a:t> de la reacción.</a:t>
            </a:r>
          </a:p>
          <a:p>
            <a:r>
              <a:rPr lang="es-AR" dirty="0" smtClean="0"/>
              <a:t>Cuando “R” se aleja de 1, menos confiable se hace el valor obtenido. Por lo que es aconsejable repetir la reacción, evaluando si es necesario diluir la muestra.</a:t>
            </a:r>
          </a:p>
          <a:p>
            <a:pPr marL="0" indent="0">
              <a:buNone/>
            </a:pPr>
            <a:endParaRPr lang="en-US" dirty="0"/>
          </a:p>
        </p:txBody>
      </p:sp>
    </p:spTree>
    <p:extLst>
      <p:ext uri="{BB962C8B-B14F-4D97-AF65-F5344CB8AC3E}">
        <p14:creationId xmlns:p14="http://schemas.microsoft.com/office/powerpoint/2010/main" val="4099540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pPr marL="571500" indent="-571500">
              <a:buFont typeface="Arial" panose="020B0604020202020204" pitchFamily="34" charset="0"/>
              <a:buChar char="•"/>
            </a:pPr>
            <a:r>
              <a:rPr lang="es-AR" dirty="0" smtClean="0"/>
              <a:t>AL FINALIZAR LA MEDIDA….</a:t>
            </a:r>
            <a:br>
              <a:rPr lang="es-AR" dirty="0" smtClean="0"/>
            </a:br>
            <a:r>
              <a:rPr lang="es-AR" dirty="0" smtClean="0"/>
              <a:t>Se imprime el ticket con los tres datos mencionados</a:t>
            </a:r>
            <a:endParaRPr lang="en-US" dirty="0"/>
          </a:p>
        </p:txBody>
      </p:sp>
      <p:sp>
        <p:nvSpPr>
          <p:cNvPr id="5" name="Marcador de texto 4"/>
          <p:cNvSpPr>
            <a:spLocks noGrp="1"/>
          </p:cNvSpPr>
          <p:nvPr>
            <p:ph type="body" idx="1"/>
          </p:nvPr>
        </p:nvSpPr>
        <p:spPr>
          <a:xfrm>
            <a:off x="6895559" y="2677644"/>
            <a:ext cx="4241628" cy="2283824"/>
          </a:xfrm>
        </p:spPr>
        <p:txBody>
          <a:bodyPr>
            <a:normAutofit fontScale="77500" lnSpcReduction="20000"/>
          </a:bodyPr>
          <a:lstStyle/>
          <a:p>
            <a:r>
              <a:rPr lang="es-AR" dirty="0" smtClean="0"/>
              <a:t>Si luego se oprime el 0 (cero)</a:t>
            </a:r>
          </a:p>
          <a:p>
            <a:r>
              <a:rPr lang="es-AR" dirty="0" smtClean="0"/>
              <a:t>Tienes en forma opcional la impresión de un grafico, con ejes cartesianos, DE TIEMPO Y ABSORBANCIA.</a:t>
            </a:r>
          </a:p>
          <a:p>
            <a:r>
              <a:rPr lang="es-AR" dirty="0" smtClean="0"/>
              <a:t>SE MARCAN LOS 15 PUNTOS DE LECTURA EN FUNCION DEL TIEMPO</a:t>
            </a:r>
          </a:p>
          <a:p>
            <a:r>
              <a:rPr lang="es-AR" dirty="0" smtClean="0"/>
              <a:t>Es una forma mas de ver si la reacción fue lineal </a:t>
            </a:r>
            <a:endParaRPr lang="en-US" dirty="0"/>
          </a:p>
        </p:txBody>
      </p:sp>
    </p:spTree>
    <p:extLst>
      <p:ext uri="{BB962C8B-B14F-4D97-AF65-F5344CB8AC3E}">
        <p14:creationId xmlns:p14="http://schemas.microsoft.com/office/powerpoint/2010/main" val="41540127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MUY IMPORTANTE!!</a:t>
            </a:r>
            <a:endParaRPr lang="en-US" dirty="0"/>
          </a:p>
        </p:txBody>
      </p:sp>
      <p:sp>
        <p:nvSpPr>
          <p:cNvPr id="3" name="Marcador de texto 2"/>
          <p:cNvSpPr>
            <a:spLocks noGrp="1"/>
          </p:cNvSpPr>
          <p:nvPr>
            <p:ph type="body" idx="1"/>
          </p:nvPr>
        </p:nvSpPr>
        <p:spPr>
          <a:xfrm>
            <a:off x="6852863" y="2677644"/>
            <a:ext cx="3800241" cy="2283824"/>
          </a:xfrm>
        </p:spPr>
        <p:txBody>
          <a:bodyPr>
            <a:normAutofit fontScale="40000" lnSpcReduction="20000"/>
          </a:bodyPr>
          <a:lstStyle/>
          <a:p>
            <a:pPr marL="342900" indent="-342900">
              <a:buFont typeface="Arial" panose="020B0604020202020204" pitchFamily="34" charset="0"/>
              <a:buChar char="•"/>
            </a:pPr>
            <a:r>
              <a:rPr lang="es-AR" dirty="0" smtClean="0"/>
              <a:t>TENER TODO EL MATERIAL A USAR A MANO PARA TARDAR EL MENOR TIEMPO POSIBLE, DESDE QUE SE MEZCLA LA MUESTRA CON EL REACTIVO DE TRABAJO Y  ESTA MEZCLA  ENTRE EN LA CELDA DEL APARATO PARA REALIZAR LA MEDICION.</a:t>
            </a:r>
          </a:p>
          <a:p>
            <a:pPr marL="342900" indent="-342900">
              <a:buFont typeface="Arial" panose="020B0604020202020204" pitchFamily="34" charset="0"/>
              <a:buChar char="•"/>
            </a:pPr>
            <a:r>
              <a:rPr lang="es-AR" dirty="0" smtClean="0"/>
              <a:t>SI ES NECESARIO DILUIR, REALIZAR LA MENOR DILUCION POSIBLE, CON EL MINIMO ERROR. LO QUE SE LOGRA UTILIZANDO MATERIAL CALIBRADO Y TIPS NUEVOS.</a:t>
            </a:r>
          </a:p>
          <a:p>
            <a:pPr marL="342900" indent="-342900">
              <a:buFont typeface="Arial" panose="020B0604020202020204" pitchFamily="34" charset="0"/>
              <a:buChar char="•"/>
            </a:pPr>
            <a:r>
              <a:rPr lang="es-AR" dirty="0" smtClean="0"/>
              <a:t>SI ES NECESARIO TENER EL REACTIVO TERMOSTATIZADO ANTES DE REALIZAR LA REACCION, IMPLEMENTAR UN BAÑO MARIA CERCANO AL APARATO DE LECTURA.</a:t>
            </a:r>
          </a:p>
          <a:p>
            <a:pPr marL="342900" indent="-342900">
              <a:buFont typeface="Arial" panose="020B0604020202020204" pitchFamily="34" charset="0"/>
              <a:buChar char="•"/>
            </a:pPr>
            <a:r>
              <a:rPr lang="es-AR" dirty="0" smtClean="0"/>
              <a:t>TODOS ESTOS CUIDADOS FAVORECEN QUE TUS CONTROLES ENTREN EN EL RANGO DE ACEPTABILIDAD.</a:t>
            </a:r>
          </a:p>
          <a:p>
            <a:endParaRPr lang="en-US" dirty="0"/>
          </a:p>
        </p:txBody>
      </p:sp>
    </p:spTree>
    <p:extLst>
      <p:ext uri="{BB962C8B-B14F-4D97-AF65-F5344CB8AC3E}">
        <p14:creationId xmlns:p14="http://schemas.microsoft.com/office/powerpoint/2010/main" val="13338113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de reuniones Ion">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TM02900722[[fn=Sala de reuniones Ion]]</Template>
  <TotalTime>1522</TotalTime>
  <Words>852</Words>
  <Application>Microsoft Office PowerPoint</Application>
  <PresentationFormat>Panorámica</PresentationFormat>
  <Paragraphs>56</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Century Gothic</vt:lpstr>
      <vt:lpstr>Wingdings 3</vt:lpstr>
      <vt:lpstr>Sala de reuniones Ion</vt:lpstr>
      <vt:lpstr>    QUIMICA CLINICA  ENZIMOLOGIA CLINICA  </vt:lpstr>
      <vt:lpstr>METROLAB 1600 PLUS   </vt:lpstr>
      <vt:lpstr>METODOS </vt:lpstr>
      <vt:lpstr>DATOS DE TRABAJO: estos son comunes a todos los métodos</vt:lpstr>
      <vt:lpstr>DATOS DE METODO CINETICO</vt:lpstr>
      <vt:lpstr>Al realizar la reacción</vt:lpstr>
      <vt:lpstr>Método cinético de orden cero</vt:lpstr>
      <vt:lpstr>AL FINALIZAR LA MEDIDA…. Se imprime el ticket con los tres datos mencionados</vt:lpstr>
      <vt:lpstr>MUY IMPORTANTE!!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QUIMICA CLINICA  ENZIMOLOGIA CLINICA</dc:title>
  <dc:creator>Usuario de Windows</dc:creator>
  <cp:lastModifiedBy>Usuario de Windows</cp:lastModifiedBy>
  <cp:revision>16</cp:revision>
  <dcterms:created xsi:type="dcterms:W3CDTF">2022-06-12T23:22:28Z</dcterms:created>
  <dcterms:modified xsi:type="dcterms:W3CDTF">2022-06-14T00:45:09Z</dcterms:modified>
</cp:coreProperties>
</file>