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Química clínica en el embarazo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CASO CLINICO</a:t>
            </a:r>
          </a:p>
          <a:p>
            <a:pPr algn="ctr"/>
            <a:r>
              <a:rPr lang="es-ES" dirty="0" smtClean="0">
                <a:solidFill>
                  <a:schemeClr val="bg1"/>
                </a:solidFill>
              </a:rPr>
              <a:t>2021</a:t>
            </a:r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700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CASO CLINICO</a:t>
            </a:r>
            <a:br>
              <a:rPr lang="es-ES" dirty="0" smtClean="0"/>
            </a:br>
            <a:endParaRPr lang="es-ES" dirty="0"/>
          </a:p>
        </p:txBody>
      </p:sp>
      <p:pic>
        <p:nvPicPr>
          <p:cNvPr id="634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52597" y="1285860"/>
            <a:ext cx="43910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7650108" y="1285861"/>
            <a:ext cx="40393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FFFF00"/>
                </a:solidFill>
              </a:rPr>
              <a:t>Noelia de 26 años, </a:t>
            </a:r>
            <a:r>
              <a:rPr lang="es-ES" dirty="0" smtClean="0">
                <a:solidFill>
                  <a:srgbClr val="FFFF00"/>
                </a:solidFill>
              </a:rPr>
              <a:t>cursa su primer embarazo y tiene 35 </a:t>
            </a:r>
            <a:r>
              <a:rPr lang="es-ES" dirty="0" err="1">
                <a:solidFill>
                  <a:srgbClr val="FFFF00"/>
                </a:solidFill>
              </a:rPr>
              <a:t>sem</a:t>
            </a:r>
            <a:r>
              <a:rPr lang="es-ES" dirty="0" smtClean="0">
                <a:solidFill>
                  <a:srgbClr val="FFFF00"/>
                </a:solidFill>
              </a:rPr>
              <a:t>.  de gestación.</a:t>
            </a:r>
          </a:p>
          <a:p>
            <a:pPr algn="ctr"/>
            <a:r>
              <a:rPr lang="es-ES" dirty="0" smtClean="0">
                <a:solidFill>
                  <a:srgbClr val="FFFF00"/>
                </a:solidFill>
              </a:rPr>
              <a:t>Consulta </a:t>
            </a:r>
            <a:r>
              <a:rPr lang="es-ES" dirty="0">
                <a:solidFill>
                  <a:srgbClr val="FFFF00"/>
                </a:solidFill>
              </a:rPr>
              <a:t>por cefalea frontal de 4 </a:t>
            </a:r>
            <a:r>
              <a:rPr lang="es-ES" dirty="0">
                <a:solidFill>
                  <a:srgbClr val="FFFF00"/>
                </a:solidFill>
              </a:rPr>
              <a:t>hs. </a:t>
            </a:r>
            <a:r>
              <a:rPr lang="es-ES" dirty="0">
                <a:solidFill>
                  <a:srgbClr val="FFFF00"/>
                </a:solidFill>
              </a:rPr>
              <a:t>de </a:t>
            </a:r>
            <a:r>
              <a:rPr lang="es-ES" dirty="0" smtClean="0">
                <a:solidFill>
                  <a:srgbClr val="FFFF00"/>
                </a:solidFill>
              </a:rPr>
              <a:t>evolución, fotofobia y ha presentado vómitos antes de acudir a la clínica.</a:t>
            </a:r>
            <a:endParaRPr lang="es-ES" dirty="0">
              <a:solidFill>
                <a:srgbClr val="FFFF00"/>
              </a:solidFill>
            </a:endParaRPr>
          </a:p>
          <a:p>
            <a:pPr algn="ctr"/>
            <a:r>
              <a:rPr lang="es-ES" dirty="0">
                <a:solidFill>
                  <a:srgbClr val="FFFF00"/>
                </a:solidFill>
              </a:rPr>
              <a:t>T.A. 170 / 90 mm </a:t>
            </a:r>
            <a:r>
              <a:rPr lang="es-ES" dirty="0" err="1">
                <a:solidFill>
                  <a:srgbClr val="FFFF00"/>
                </a:solidFill>
              </a:rPr>
              <a:t>Hg.</a:t>
            </a:r>
            <a:endParaRPr lang="es-ES" dirty="0">
              <a:solidFill>
                <a:srgbClr val="FFFF00"/>
              </a:solidFill>
            </a:endParaRPr>
          </a:p>
          <a:p>
            <a:pPr algn="ctr"/>
            <a:r>
              <a:rPr lang="es-ES" dirty="0">
                <a:solidFill>
                  <a:srgbClr val="FFFF00"/>
                </a:solidFill>
              </a:rPr>
              <a:t>Edema facial y en miembros inferiores.</a:t>
            </a:r>
          </a:p>
          <a:p>
            <a:pPr algn="ctr"/>
            <a:r>
              <a:rPr lang="es-ES" dirty="0">
                <a:solidFill>
                  <a:srgbClr val="FFFF00"/>
                </a:solidFill>
              </a:rPr>
              <a:t>Lúcida y ubicada en tiempo y </a:t>
            </a:r>
            <a:r>
              <a:rPr lang="es-ES" dirty="0" smtClean="0">
                <a:solidFill>
                  <a:srgbClr val="FFFF00"/>
                </a:solidFill>
              </a:rPr>
              <a:t>espacio, pero asustada ya que su madre es hipertensa y tuvo problemas en todos sus embarazos.</a:t>
            </a:r>
            <a:endParaRPr lang="es-ES" dirty="0">
              <a:solidFill>
                <a:srgbClr val="FFFF00"/>
              </a:solidFill>
            </a:endParaRPr>
          </a:p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646111" y="5045813"/>
            <a:ext cx="69162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b="1" dirty="0"/>
              <a:t>Concurre a la clínica y deciden internarla.</a:t>
            </a:r>
          </a:p>
          <a:p>
            <a:r>
              <a:rPr lang="es-ES" sz="1400" b="1" dirty="0"/>
              <a:t>1- Explique cuál es la gravedad del </a:t>
            </a:r>
            <a:r>
              <a:rPr lang="es-ES" sz="1400" b="1" dirty="0" smtClean="0"/>
              <a:t>cuadro, asocie si tiene factores de riesgo.</a:t>
            </a:r>
            <a:endParaRPr lang="es-ES" sz="1400" b="1" dirty="0"/>
          </a:p>
          <a:p>
            <a:r>
              <a:rPr lang="es-ES" sz="1400" b="1" dirty="0"/>
              <a:t>2- Qué análisis deben realizarse al ingreso.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0327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59390"/>
          </a:xfrm>
        </p:spPr>
        <p:txBody>
          <a:bodyPr/>
          <a:lstStyle/>
          <a:p>
            <a:r>
              <a:rPr lang="es-ES" dirty="0" smtClean="0"/>
              <a:t>RESULTADOS DE LABORATORIO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334530"/>
            <a:ext cx="8946541" cy="4913869"/>
          </a:xfrm>
        </p:spPr>
        <p:txBody>
          <a:bodyPr/>
          <a:lstStyle/>
          <a:p>
            <a:r>
              <a:rPr lang="es-ES" dirty="0" smtClean="0"/>
              <a:t>LOS ANALISIS QUE LE HICIERON A NOELIA FUERON:</a:t>
            </a:r>
          </a:p>
          <a:p>
            <a:r>
              <a:rPr lang="es-ES" dirty="0"/>
              <a:t>Hematocrito: 30%. </a:t>
            </a:r>
          </a:p>
          <a:p>
            <a:r>
              <a:rPr lang="es-ES" dirty="0"/>
              <a:t>Glóbulos blancos: 7.500/mm3. </a:t>
            </a:r>
          </a:p>
          <a:p>
            <a:r>
              <a:rPr lang="es-ES" dirty="0"/>
              <a:t>Plaquetas: </a:t>
            </a:r>
            <a:r>
              <a:rPr lang="it-IT" dirty="0" smtClean="0"/>
              <a:t>140.000/mm3</a:t>
            </a:r>
            <a:r>
              <a:rPr lang="it-IT" dirty="0"/>
              <a:t>.</a:t>
            </a:r>
          </a:p>
          <a:p>
            <a:r>
              <a:rPr lang="it-IT" dirty="0"/>
              <a:t> Creatinina: </a:t>
            </a:r>
            <a:r>
              <a:rPr lang="it-IT" dirty="0" smtClean="0"/>
              <a:t>0.89 </a:t>
            </a:r>
            <a:r>
              <a:rPr lang="it-IT" dirty="0"/>
              <a:t>mg/dl. </a:t>
            </a:r>
          </a:p>
          <a:p>
            <a:r>
              <a:rPr lang="it-IT" dirty="0"/>
              <a:t>Uricemia: </a:t>
            </a:r>
            <a:r>
              <a:rPr lang="es-ES" dirty="0"/>
              <a:t>6.8 mg/dl. </a:t>
            </a:r>
          </a:p>
          <a:p>
            <a:r>
              <a:rPr lang="es-ES" dirty="0"/>
              <a:t>Glucemia: 87mg/dl. </a:t>
            </a:r>
          </a:p>
          <a:p>
            <a:r>
              <a:rPr lang="es-ES" dirty="0"/>
              <a:t>Proteinuria: </a:t>
            </a:r>
            <a:r>
              <a:rPr lang="es-ES" dirty="0" smtClean="0"/>
              <a:t>5,46 g/l.</a:t>
            </a:r>
            <a:endParaRPr lang="es-ES" dirty="0"/>
          </a:p>
          <a:p>
            <a:endParaRPr lang="es-AR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1383" y="2780270"/>
            <a:ext cx="4046066" cy="258951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285103" y="5177481"/>
            <a:ext cx="545628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1- ¿Qué utilidad tienen cada uno de estos análisis?</a:t>
            </a:r>
          </a:p>
          <a:p>
            <a:r>
              <a:rPr lang="es-ES" dirty="0" smtClean="0"/>
              <a:t>2- ¿Realizaría otros análisis? ¿Con qué finalidad?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4773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ar a luz a la sombra de la pandemia: &amp;quot;No era así como lo habíamos planeado&amp;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164" y="1780703"/>
            <a:ext cx="3295650" cy="311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4168"/>
          </a:xfrm>
        </p:spPr>
        <p:txBody>
          <a:bodyPr/>
          <a:lstStyle/>
          <a:p>
            <a:r>
              <a:rPr lang="es-ES" dirty="0" smtClean="0"/>
              <a:t>Evolución real del caso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0189" y="1235676"/>
            <a:ext cx="8220976" cy="489327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b="1" dirty="0" smtClean="0"/>
              <a:t>Tratamiento: </a:t>
            </a:r>
          </a:p>
          <a:p>
            <a:pPr algn="just">
              <a:buNone/>
            </a:pPr>
            <a:r>
              <a:rPr lang="es-ES" b="1" dirty="0" smtClean="0"/>
              <a:t>Se decide internación y se indica </a:t>
            </a:r>
            <a:r>
              <a:rPr lang="es-ES" dirty="0" err="1" smtClean="0"/>
              <a:t>Alfametildopa</a:t>
            </a:r>
            <a:r>
              <a:rPr lang="es-ES" dirty="0" smtClean="0"/>
              <a:t> 2 </a:t>
            </a:r>
            <a:r>
              <a:rPr lang="es-ES" dirty="0" smtClean="0"/>
              <a:t>g/día</a:t>
            </a:r>
            <a:r>
              <a:rPr lang="es-ES" dirty="0" smtClean="0"/>
              <a:t>. y sulfato de magnesio dosis de ataque y de mantenimiento.</a:t>
            </a:r>
          </a:p>
          <a:p>
            <a:pPr algn="just">
              <a:buNone/>
            </a:pPr>
            <a:r>
              <a:rPr lang="es-ES" dirty="0" smtClean="0"/>
              <a:t>Como la TA continua elevada se decide asociar </a:t>
            </a:r>
            <a:r>
              <a:rPr lang="es-ES" dirty="0" err="1" smtClean="0"/>
              <a:t>Nifedipina</a:t>
            </a:r>
            <a:r>
              <a:rPr lang="es-ES" dirty="0" smtClean="0"/>
              <a:t> 20 mg/día </a:t>
            </a:r>
            <a:r>
              <a:rPr lang="es-ES" dirty="0" smtClean="0"/>
              <a:t>Vía Oral. </a:t>
            </a:r>
            <a:endParaRPr lang="es-ES" dirty="0" smtClean="0"/>
          </a:p>
          <a:p>
            <a:pPr algn="just">
              <a:buNone/>
            </a:pPr>
            <a:r>
              <a:rPr lang="es-ES" dirty="0" smtClean="0"/>
              <a:t>Al 3er día de internación se realiza maduración pulmonar fetal con </a:t>
            </a:r>
            <a:r>
              <a:rPr lang="es-ES" dirty="0" err="1" smtClean="0"/>
              <a:t>Betametasona</a:t>
            </a:r>
            <a:endParaRPr lang="es-ES" dirty="0" smtClean="0"/>
          </a:p>
          <a:p>
            <a:pPr algn="just">
              <a:buNone/>
            </a:pPr>
            <a:r>
              <a:rPr lang="es-ES" dirty="0" smtClean="0"/>
              <a:t>12,5mg/ 12 hs. IM. (2 dosis). </a:t>
            </a:r>
            <a:r>
              <a:rPr lang="es-ES" dirty="0" smtClean="0"/>
              <a:t>(Recordemos que al ingreso tiene 35 </a:t>
            </a:r>
            <a:r>
              <a:rPr lang="es-ES" dirty="0" err="1" smtClean="0"/>
              <a:t>sem</a:t>
            </a:r>
            <a:r>
              <a:rPr lang="es-ES" dirty="0" smtClean="0"/>
              <a:t>. De gestación)</a:t>
            </a:r>
            <a:endParaRPr lang="es-ES" dirty="0" smtClean="0"/>
          </a:p>
          <a:p>
            <a:pPr algn="just">
              <a:buNone/>
            </a:pPr>
            <a:r>
              <a:rPr lang="es-ES" dirty="0" smtClean="0"/>
              <a:t>Al 6to día de internación y debido a que la paciente se encuentra refractaria al tratamiento se decide culminar la gestación por vía abdominal </a:t>
            </a:r>
            <a:r>
              <a:rPr lang="es-ES" dirty="0" smtClean="0"/>
              <a:t>obteniéndose un </a:t>
            </a:r>
            <a:r>
              <a:rPr lang="es-ES" dirty="0" smtClean="0"/>
              <a:t>R.N. vivo de sexo masculino de 2.250gr. de 36 semanas por examen físico. </a:t>
            </a:r>
          </a:p>
          <a:p>
            <a:pPr algn="just">
              <a:buNone/>
            </a:pPr>
            <a:r>
              <a:rPr lang="es-ES" dirty="0" smtClean="0"/>
              <a:t>En el alumbramiento se constata un desprendimiento del 15% de la torta placentaria. La paciente pasa a sala con 140/80 </a:t>
            </a:r>
            <a:r>
              <a:rPr lang="es-ES" dirty="0" err="1" smtClean="0"/>
              <a:t>mmHg</a:t>
            </a:r>
            <a:r>
              <a:rPr lang="es-ES" dirty="0" smtClean="0"/>
              <a:t>. de TA.</a:t>
            </a:r>
          </a:p>
          <a:p>
            <a:pPr algn="just">
              <a:buNone/>
            </a:pPr>
            <a:r>
              <a:rPr lang="es-ES" dirty="0" smtClean="0"/>
              <a:t>Al 5to día de postoperatorio la paciente es dada de alta ya que evolucionó favorablemente y se encuentra sin medicación </a:t>
            </a:r>
            <a:r>
              <a:rPr lang="es-ES" dirty="0" err="1" smtClean="0"/>
              <a:t>antihipertensiva</a:t>
            </a:r>
            <a:r>
              <a:rPr lang="es-ES" dirty="0" smtClean="0"/>
              <a:t> manejando cifras </a:t>
            </a:r>
            <a:r>
              <a:rPr lang="es-ES" dirty="0" err="1" smtClean="0"/>
              <a:t>tensionales</a:t>
            </a:r>
            <a:r>
              <a:rPr lang="es-ES" dirty="0" smtClean="0"/>
              <a:t> de 120/90 </a:t>
            </a:r>
            <a:r>
              <a:rPr lang="es-ES" dirty="0" err="1" smtClean="0"/>
              <a:t>mmHg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681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</TotalTime>
  <Words>361</Words>
  <Application>Microsoft Office PowerPoint</Application>
  <PresentationFormat>Panorámica</PresentationFormat>
  <Paragraphs>33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Química clínica en el embarazo</vt:lpstr>
      <vt:lpstr>CASO CLINICO </vt:lpstr>
      <vt:lpstr>RESULTADOS DE LABORATORIO</vt:lpstr>
      <vt:lpstr>Evolución real del caso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Química clínica en el embarazo</dc:title>
  <dc:creator>Marcela</dc:creator>
  <cp:lastModifiedBy>Marcela</cp:lastModifiedBy>
  <cp:revision>7</cp:revision>
  <dcterms:created xsi:type="dcterms:W3CDTF">2021-06-21T14:52:16Z</dcterms:created>
  <dcterms:modified xsi:type="dcterms:W3CDTF">2021-06-21T15:29:34Z</dcterms:modified>
</cp:coreProperties>
</file>