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70" r:id="rId3"/>
    <p:sldId id="319" r:id="rId4"/>
    <p:sldId id="271" r:id="rId5"/>
    <p:sldId id="272" r:id="rId6"/>
    <p:sldId id="350" r:id="rId7"/>
    <p:sldId id="277" r:id="rId8"/>
    <p:sldId id="279" r:id="rId9"/>
    <p:sldId id="275" r:id="rId10"/>
    <p:sldId id="342" r:id="rId11"/>
    <p:sldId id="274" r:id="rId12"/>
    <p:sldId id="281" r:id="rId13"/>
    <p:sldId id="326" r:id="rId14"/>
    <p:sldId id="327" r:id="rId15"/>
    <p:sldId id="337" r:id="rId16"/>
    <p:sldId id="331" r:id="rId17"/>
    <p:sldId id="335" r:id="rId18"/>
    <p:sldId id="339" r:id="rId19"/>
    <p:sldId id="289" r:id="rId20"/>
    <p:sldId id="283" r:id="rId21"/>
    <p:sldId id="344" r:id="rId22"/>
    <p:sldId id="303" r:id="rId23"/>
    <p:sldId id="345" r:id="rId24"/>
    <p:sldId id="346" r:id="rId25"/>
    <p:sldId id="343" r:id="rId26"/>
    <p:sldId id="351" r:id="rId27"/>
    <p:sldId id="353" r:id="rId28"/>
    <p:sldId id="305" r:id="rId29"/>
    <p:sldId id="354" r:id="rId30"/>
    <p:sldId id="355" r:id="rId31"/>
    <p:sldId id="358" r:id="rId32"/>
    <p:sldId id="356" r:id="rId33"/>
    <p:sldId id="359" r:id="rId34"/>
    <p:sldId id="312" r:id="rId35"/>
    <p:sldId id="317" r:id="rId36"/>
    <p:sldId id="360" r:id="rId37"/>
    <p:sldId id="365" r:id="rId38"/>
    <p:sldId id="367" r:id="rId39"/>
    <p:sldId id="369" r:id="rId40"/>
    <p:sldId id="371" r:id="rId41"/>
    <p:sldId id="373" r:id="rId42"/>
    <p:sldId id="316" r:id="rId43"/>
    <p:sldId id="315" r:id="rId44"/>
    <p:sldId id="314" r:id="rId45"/>
    <p:sldId id="374" r:id="rId46"/>
    <p:sldId id="375" r:id="rId4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6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921A2-B5BD-4231-B698-F882A14A8700}" type="datetimeFigureOut">
              <a:rPr lang="es-AR" smtClean="0"/>
              <a:pPr/>
              <a:t>16/05/2020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5CEB5-3EF4-479C-BEF7-20916E541E4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24539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4794-EB9D-4E4F-B93B-AE93401F0C1E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6639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F7F3-223B-4385-A438-1CD454C276F4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9968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F69A-049E-4B94-9D67-33FD71A19BA1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7779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432E-4DC4-4CC6-8591-508388C5214E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424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0D74E-CA4D-42D2-87D5-112B8A3A4694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28192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93A1-F827-400C-BC4B-7A8B7D7AB9C9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352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04C08-A23C-4A19-A636-633450B5D3A8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7857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C9EA-0D5D-4819-B7DF-3794BAAF8762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1486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B177-ECB1-47B4-95E6-1D60178BBF4E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2573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EBEB-9A73-43C0-BE8C-646196939785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2592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94BE9-1A68-4CDB-8706-2C8A9CB33479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3782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0173-36F4-471E-97B2-F0D8A8F93C7D}" type="datetime1">
              <a:rPr lang="es-ES" smtClean="0"/>
              <a:pPr/>
              <a:t>16/05/2020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4B29-FCAE-4CEE-88FA-43F8660779B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1775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800" dirty="0" smtClean="0"/>
              <a:t>CALCIO-FOSFORO-MAGNESIO-ACIDO URICO-</a:t>
            </a:r>
            <a:br>
              <a:rPr lang="es-ES" sz="2800" dirty="0" smtClean="0"/>
            </a:br>
            <a:r>
              <a:rPr lang="es-ES" sz="2800" dirty="0" smtClean="0"/>
              <a:t>CALCULOS URINARIOS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1600" dirty="0" smtClean="0">
                <a:solidFill>
                  <a:schemeClr val="tx1"/>
                </a:solidFill>
              </a:rPr>
              <a:t>Silvana Lombardi</a:t>
            </a:r>
          </a:p>
          <a:p>
            <a:pPr algn="r"/>
            <a:r>
              <a:rPr lang="es-ES" sz="1600" dirty="0" err="1" smtClean="0">
                <a:solidFill>
                  <a:schemeClr val="tx1"/>
                </a:solidFill>
              </a:rPr>
              <a:t>Aux.Doc</a:t>
            </a:r>
            <a:r>
              <a:rPr lang="es-ES" sz="1600" dirty="0" smtClean="0">
                <a:solidFill>
                  <a:schemeClr val="tx1"/>
                </a:solidFill>
              </a:rPr>
              <a:t>. De 1º</a:t>
            </a:r>
          </a:p>
          <a:p>
            <a:pPr algn="r"/>
            <a:r>
              <a:rPr lang="es-ES" sz="1600" dirty="0" smtClean="0">
                <a:solidFill>
                  <a:schemeClr val="tx1"/>
                </a:solidFill>
              </a:rPr>
              <a:t>Química Clínica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65104"/>
            <a:ext cx="2762250" cy="165735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8602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6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428868"/>
            <a:ext cx="1704762" cy="2238334"/>
          </a:xfrm>
          <a:prstGeom prst="rect">
            <a:avLst/>
          </a:prstGeom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214554"/>
            <a:ext cx="10715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7337">
            <a:off x="1967635" y="474454"/>
            <a:ext cx="1343219" cy="1851152"/>
          </a:xfrm>
          <a:prstGeom prst="rect">
            <a:avLst/>
          </a:prstGeom>
        </p:spPr>
      </p:pic>
      <p:pic>
        <p:nvPicPr>
          <p:cNvPr id="14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2357430"/>
            <a:ext cx="2857520" cy="2514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CALCIO EN SUERO O PLASMA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4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Incubar  2 minutos a temperatura Ambiente (15-25 °C)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                                                                                             Leer en espectrofotómetro a 650 </a:t>
            </a:r>
            <a:r>
              <a:rPr lang="es-ES" sz="1400" dirty="0" err="1" smtClean="0"/>
              <a:t>nm</a:t>
            </a: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4727958" y="3378549"/>
            <a:ext cx="902400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1518" y="2398345"/>
            <a:ext cx="2985098" cy="2653513"/>
          </a:xfrm>
          <a:prstGeom prst="rect">
            <a:avLst/>
          </a:prstGeom>
        </p:spPr>
      </p:pic>
      <p:pic>
        <p:nvPicPr>
          <p:cNvPr id="9" name="Picture 2" descr="C:\Users\Lombardi\Downloads\tubos mora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4143404" cy="264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117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En este caso al leer en el espectrofotómetro, obtenemos la concentración directa del calcio en la muestra.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Por ejemplo, si lo hubiéramos realizado en el práctico obtenemos un valor de: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Obtenemos también los valores del Control Normal y Control Patológico del </a:t>
            </a:r>
            <a:r>
              <a:rPr lang="es-ES" sz="1400" dirty="0" err="1" smtClean="0"/>
              <a:t>Standatrol</a:t>
            </a:r>
            <a:r>
              <a:rPr lang="es-ES" sz="1400" dirty="0" smtClean="0"/>
              <a:t> y comparamos, siempre debemos corroborar el Lote de </a:t>
            </a:r>
            <a:r>
              <a:rPr lang="es-ES" sz="1400" dirty="0" err="1" smtClean="0"/>
              <a:t>Standatrol</a:t>
            </a:r>
            <a:r>
              <a:rPr lang="es-ES" sz="1400" dirty="0" smtClean="0"/>
              <a:t> que tenemos.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Supongamos que obtuvimos: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C N= 9, 2 mg/dl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C P= 11,8 mg/dl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CALCIO EN SUERO O PLASMA</a:t>
            </a:r>
            <a:endParaRPr lang="es-AR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723570"/>
              </p:ext>
            </p:extLst>
          </p:nvPr>
        </p:nvGraphicFramePr>
        <p:xfrm>
          <a:off x="6300192" y="2002462"/>
          <a:ext cx="1160156" cy="346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56">
                  <a:extLst>
                    <a:ext uri="{9D8B030D-6E8A-4147-A177-3AD203B41FA5}">
                      <a16:colId xmlns:a16="http://schemas.microsoft.com/office/drawing/2014/main" xmlns="" val="4082354465"/>
                    </a:ext>
                  </a:extLst>
                </a:gridCol>
              </a:tblGrid>
              <a:tr h="346418">
                <a:tc>
                  <a:txBody>
                    <a:bodyPr/>
                    <a:lstStyle/>
                    <a:p>
                      <a:r>
                        <a:rPr lang="es-AR" sz="1400" b="1" dirty="0" smtClean="0"/>
                        <a:t>9,1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554869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49080"/>
            <a:ext cx="867747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8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6632"/>
            <a:ext cx="7632848" cy="62397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1" y="6183406"/>
            <a:ext cx="7449482" cy="53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56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DERTERMINACIÓN DE MAGNESIO EN SUERO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cap="all" dirty="0" smtClean="0"/>
              <a:t>                      Suero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416" y="2629331"/>
            <a:ext cx="2736304" cy="235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0888"/>
            <a:ext cx="42675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METODO COLORIMETRICO PARA LA DETERMINACION CUANTITATIVA DE Mg</a:t>
            </a: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MAGNESIO EN SUERO </a:t>
            </a:r>
            <a:endParaRPr lang="es-AR" sz="2000" dirty="0"/>
          </a:p>
        </p:txBody>
      </p:sp>
      <p:pic>
        <p:nvPicPr>
          <p:cNvPr id="38914" name="Picture 2" descr="Pedidos UnoClic - Sistema de Pedidos en Lin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14554"/>
            <a:ext cx="3805230" cy="3662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09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7" y="449552"/>
            <a:ext cx="1840754" cy="1755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01" y="141257"/>
            <a:ext cx="2655326" cy="1567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65" y="633596"/>
            <a:ext cx="1770076" cy="133003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5686" y="2118222"/>
            <a:ext cx="1368153" cy="1372406"/>
          </a:xfrm>
          <a:prstGeom prst="rect">
            <a:avLst/>
          </a:prstGeom>
        </p:spPr>
      </p:pic>
      <p:pic>
        <p:nvPicPr>
          <p:cNvPr id="16" name="Picture 2" descr="Pedidos UnoClic - Sistema de Pedidos en Lin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71480"/>
            <a:ext cx="1019148" cy="1233487"/>
          </a:xfrm>
          <a:prstGeom prst="rect">
            <a:avLst/>
          </a:prstGeom>
          <a:noFill/>
        </p:spPr>
      </p:pic>
      <p:pic>
        <p:nvPicPr>
          <p:cNvPr id="20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3786190"/>
            <a:ext cx="1704762" cy="2238334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3786190"/>
            <a:ext cx="3000396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3837170" y="2780928"/>
            <a:ext cx="518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endParaRPr lang="es-AR" dirty="0"/>
          </a:p>
        </p:txBody>
      </p:sp>
      <p:pic>
        <p:nvPicPr>
          <p:cNvPr id="1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500306"/>
            <a:ext cx="2857520" cy="2500330"/>
          </a:xfrm>
          <a:prstGeom prst="rect">
            <a:avLst/>
          </a:prstGeom>
        </p:spPr>
      </p:pic>
      <p:pic>
        <p:nvPicPr>
          <p:cNvPr id="18" name="Picture 2" descr="Pedidos UnoClic - Sistema de Pedidos en Lin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85992"/>
            <a:ext cx="2714644" cy="2643206"/>
          </a:xfrm>
          <a:prstGeom prst="rect">
            <a:avLst/>
          </a:prstGeom>
          <a:noFill/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937337">
            <a:off x="2610577" y="403017"/>
            <a:ext cx="1343219" cy="1851152"/>
          </a:xfrm>
          <a:prstGeom prst="rect">
            <a:avLst/>
          </a:prstGeom>
        </p:spPr>
      </p:pic>
      <p:pic>
        <p:nvPicPr>
          <p:cNvPr id="21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2571744"/>
            <a:ext cx="1704762" cy="23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MAGNESIO EN SUERO 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4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Incubar  5 minutos a temperatura Ambiente (15-25 °C)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                                                                                             Leer en espectrofotómetro a 510 </a:t>
            </a:r>
            <a:r>
              <a:rPr lang="es-ES" sz="1400" dirty="0" err="1" smtClean="0"/>
              <a:t>nm</a:t>
            </a: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4714876" y="3500438"/>
            <a:ext cx="714380" cy="4131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98344"/>
            <a:ext cx="4334171" cy="2816605"/>
          </a:xfrm>
          <a:prstGeom prst="rect">
            <a:avLst/>
          </a:prstGeom>
        </p:spPr>
      </p:pic>
      <p:pic>
        <p:nvPicPr>
          <p:cNvPr id="11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571744"/>
            <a:ext cx="3500430" cy="24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Determinamos las </a:t>
            </a:r>
            <a:r>
              <a:rPr lang="es-AR" sz="1400" dirty="0" err="1" smtClean="0"/>
              <a:t>Absorbancias</a:t>
            </a:r>
            <a:r>
              <a:rPr lang="es-AR" sz="1400" dirty="0" smtClean="0"/>
              <a:t> en el “</a:t>
            </a:r>
            <a:r>
              <a:rPr lang="es-AR" sz="1400" dirty="0" err="1" smtClean="0"/>
              <a:t>Boeco</a:t>
            </a:r>
            <a:r>
              <a:rPr lang="es-AR" sz="1400" dirty="0" smtClean="0"/>
              <a:t>”, obtenemos: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Blanco = 0,065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Estándar =  0,251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Muestra = 0,238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 N = 0,241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 P = 0,356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Valor del Estándar del Equipo comercial = 2,5 mg/dl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Calcular las concentraciones a partir de los valores obtenidos.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MAGNESIO EN SUERO </a:t>
            </a:r>
            <a:endParaRPr lang="es-AR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596" y="3857628"/>
          <a:ext cx="442915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9156"/>
              </a:tblGrid>
              <a:tr h="357190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8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642918"/>
            <a:ext cx="2705100" cy="2705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000108"/>
            <a:ext cx="2209800" cy="20764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3571876"/>
            <a:ext cx="3790553" cy="2585467"/>
          </a:xfrm>
          <a:prstGeom prst="rect">
            <a:avLst/>
          </a:prstGeom>
        </p:spPr>
      </p:pic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282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" y="447984"/>
            <a:ext cx="9127324" cy="596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89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DERTERMINACIÓN DE FOSFATEMIA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cap="all" dirty="0" smtClean="0"/>
              <a:t>Suero o Plasma </a:t>
            </a:r>
            <a:r>
              <a:rPr lang="es-ES" sz="1400" cap="all" dirty="0" err="1" smtClean="0"/>
              <a:t>Heparinizado</a:t>
            </a:r>
            <a:r>
              <a:rPr lang="es-ES" sz="1400" cap="all" dirty="0" smtClean="0"/>
              <a:t>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416" y="2629331"/>
            <a:ext cx="2736304" cy="235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0888"/>
            <a:ext cx="42675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MÉTODO UV PARA LA DETERMINACIÓN DE FÓSFORO INORGÁNICO (PI) </a:t>
            </a: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FOSFATEMIA </a:t>
            </a:r>
            <a:endParaRPr lang="es-AR" sz="2000" dirty="0"/>
          </a:p>
        </p:txBody>
      </p:sp>
      <p:sp>
        <p:nvSpPr>
          <p:cNvPr id="33794" name="AutoShape 2" descr="Electrolitos y metabolitos :: Rafael Valdez Aviles C. LT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3795" name="Picture 3" descr="F:\QUIMICA CLINICA 2020\SP 2020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286412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2550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3875472"/>
            <a:ext cx="3456384" cy="224075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7" y="449552"/>
            <a:ext cx="1840754" cy="1755742"/>
          </a:xfrm>
          <a:prstGeom prst="rect">
            <a:avLst/>
          </a:prstGeom>
        </p:spPr>
      </p:pic>
      <p:pic>
        <p:nvPicPr>
          <p:cNvPr id="7" name="Picture 2" descr="F:\QUIMICA CLINICA 2020\SP 2020\SPNº10 2020\tu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331" y="4360850"/>
            <a:ext cx="379512" cy="1224136"/>
          </a:xfrm>
          <a:prstGeom prst="rect">
            <a:avLst/>
          </a:prstGeom>
          <a:noFill/>
        </p:spPr>
      </p:pic>
      <p:pic>
        <p:nvPicPr>
          <p:cNvPr id="8" name="Picture 2" descr="F:\QUIMICA CLINICA 2020\SP 2020\SPNº10 2020\tub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860" y="4360850"/>
            <a:ext cx="432313" cy="122413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01" y="141257"/>
            <a:ext cx="2655326" cy="1567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565" y="633596"/>
            <a:ext cx="1770076" cy="133003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64283" y="3917317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 B</a:t>
            </a:r>
            <a:endParaRPr lang="es-AR" b="1" dirty="0"/>
          </a:p>
        </p:txBody>
      </p:sp>
      <p:sp>
        <p:nvSpPr>
          <p:cNvPr id="13" name="Rectángulo 12"/>
          <p:cNvSpPr/>
          <p:nvPr/>
        </p:nvSpPr>
        <p:spPr>
          <a:xfrm flipV="1">
            <a:off x="2691929" y="3913235"/>
            <a:ext cx="303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</a:t>
            </a:r>
            <a:endParaRPr lang="es-AR" dirty="0"/>
          </a:p>
        </p:txBody>
      </p:sp>
      <p:sp>
        <p:nvSpPr>
          <p:cNvPr id="17" name="Rectángulo 16"/>
          <p:cNvSpPr/>
          <p:nvPr/>
        </p:nvSpPr>
        <p:spPr>
          <a:xfrm>
            <a:off x="2996984" y="391323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</a:t>
            </a:r>
            <a:endParaRPr lang="es-AR" dirty="0"/>
          </a:p>
        </p:txBody>
      </p:sp>
      <p:sp>
        <p:nvSpPr>
          <p:cNvPr id="18" name="Rectángulo 17"/>
          <p:cNvSpPr/>
          <p:nvPr/>
        </p:nvSpPr>
        <p:spPr>
          <a:xfrm>
            <a:off x="5308164" y="3959134"/>
            <a:ext cx="691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C N</a:t>
            </a:r>
            <a:endParaRPr lang="es-AR" b="1" dirty="0"/>
          </a:p>
        </p:txBody>
      </p:sp>
      <p:sp>
        <p:nvSpPr>
          <p:cNvPr id="19" name="Rectángulo 18"/>
          <p:cNvSpPr/>
          <p:nvPr/>
        </p:nvSpPr>
        <p:spPr>
          <a:xfrm>
            <a:off x="6268294" y="3991518"/>
            <a:ext cx="569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C P</a:t>
            </a:r>
            <a:endParaRPr lang="es-AR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5686" y="2118222"/>
            <a:ext cx="1368153" cy="137240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533271" y="5617371"/>
            <a:ext cx="130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STANDATROL</a:t>
            </a:r>
            <a:endParaRPr lang="es-AR" sz="1400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642918"/>
            <a:ext cx="8636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3837170" y="2780928"/>
            <a:ext cx="518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endParaRPr lang="es-AR" dirty="0"/>
          </a:p>
        </p:txBody>
      </p:sp>
      <p:pic>
        <p:nvPicPr>
          <p:cNvPr id="1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500306"/>
            <a:ext cx="2857520" cy="2500330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7337">
            <a:off x="2610577" y="403017"/>
            <a:ext cx="1343219" cy="1851152"/>
          </a:xfrm>
          <a:prstGeom prst="rect">
            <a:avLst/>
          </a:prstGeom>
        </p:spPr>
      </p:pic>
      <p:pic>
        <p:nvPicPr>
          <p:cNvPr id="21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571744"/>
            <a:ext cx="1704762" cy="2309772"/>
          </a:xfrm>
          <a:prstGeom prst="rect">
            <a:avLst/>
          </a:prstGeom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14554"/>
            <a:ext cx="14541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9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FOSFATEMIA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4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Incubar  10 minutos a temperatura Ambiente (15-25 °C)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                                                                                             Leer en espectrofotómetro a 340 </a:t>
            </a:r>
            <a:r>
              <a:rPr lang="es-ES" sz="1400" dirty="0" err="1" smtClean="0"/>
              <a:t>nm</a:t>
            </a: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25</a:t>
            </a:fld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4143372" y="3357562"/>
            <a:ext cx="1116714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398345"/>
            <a:ext cx="3234484" cy="2653513"/>
          </a:xfrm>
          <a:prstGeom prst="rect">
            <a:avLst/>
          </a:prstGeom>
        </p:spPr>
      </p:pic>
      <p:pic>
        <p:nvPicPr>
          <p:cNvPr id="10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428868"/>
            <a:ext cx="3286148" cy="2571768"/>
          </a:xfrm>
          <a:prstGeom prst="rect">
            <a:avLst/>
          </a:prstGeom>
        </p:spPr>
      </p:pic>
      <p:cxnSp>
        <p:nvCxnSpPr>
          <p:cNvPr id="18" name="17 Conector recto"/>
          <p:cNvCxnSpPr/>
          <p:nvPr/>
        </p:nvCxnSpPr>
        <p:spPr>
          <a:xfrm>
            <a:off x="1714480" y="342900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2285984" y="342900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2857488" y="342900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1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11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En este caso al leer en el espectrofotómetro, obtenemos la concentración directa de fosforo de la muestra.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Por ejemplo, si lo hubiéramos realizado en el práctico obtenemos un valor de: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Obtenemos también los valores del Control Normal y Control Patológico del </a:t>
            </a:r>
            <a:r>
              <a:rPr lang="es-ES" sz="1400" dirty="0" err="1" smtClean="0"/>
              <a:t>Standatrol</a:t>
            </a:r>
            <a:r>
              <a:rPr lang="es-ES" sz="1400" dirty="0" smtClean="0"/>
              <a:t> y comparamos, siempre debemos corroborar el Lote de </a:t>
            </a:r>
            <a:r>
              <a:rPr lang="es-ES" sz="1400" dirty="0" err="1" smtClean="0"/>
              <a:t>Standatrol</a:t>
            </a:r>
            <a:r>
              <a:rPr lang="es-ES" sz="1400" dirty="0" smtClean="0"/>
              <a:t> que tenemos.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Supongamos que obtuvimos: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C N= 4, 7 mg/dl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C P= 7,8 mg/dl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FOSFATEMIA</a:t>
            </a:r>
            <a:endParaRPr lang="es-AR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723570"/>
              </p:ext>
            </p:extLst>
          </p:nvPr>
        </p:nvGraphicFramePr>
        <p:xfrm>
          <a:off x="6786578" y="2285992"/>
          <a:ext cx="1160156" cy="3464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0156">
                  <a:extLst>
                    <a:ext uri="{9D8B030D-6E8A-4147-A177-3AD203B41FA5}">
                      <a16:colId xmlns:a16="http://schemas.microsoft.com/office/drawing/2014/main" xmlns="" val="4082354465"/>
                    </a:ext>
                  </a:extLst>
                </a:gridCol>
              </a:tblGrid>
              <a:tr h="346418">
                <a:tc>
                  <a:txBody>
                    <a:bodyPr/>
                    <a:lstStyle/>
                    <a:p>
                      <a:r>
                        <a:rPr lang="es-AR" sz="1400" b="1" dirty="0" smtClean="0"/>
                        <a:t>4,2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9554869"/>
                  </a:ext>
                </a:extLst>
              </a:tr>
            </a:tbl>
          </a:graphicData>
        </a:graphic>
      </p:graphicFrame>
      <p:pic>
        <p:nvPicPr>
          <p:cNvPr id="7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857760"/>
            <a:ext cx="771530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8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DERTERMINACIÓN DE ACIDO URICO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cap="all" dirty="0" smtClean="0"/>
              <a:t>Suero o Plasma </a:t>
            </a:r>
            <a:r>
              <a:rPr lang="es-ES" sz="1400" cap="all" dirty="0" err="1" smtClean="0"/>
              <a:t>Heparinizado</a:t>
            </a:r>
            <a:r>
              <a:rPr lang="es-ES" sz="1400" cap="all" dirty="0" smtClean="0"/>
              <a:t>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416" y="2629331"/>
            <a:ext cx="2736304" cy="235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0888"/>
            <a:ext cx="42675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sz="1400" dirty="0" smtClean="0"/>
          </a:p>
          <a:p>
            <a:pPr>
              <a:buNone/>
            </a:pPr>
            <a:r>
              <a:rPr lang="es-AR" sz="1400" dirty="0" smtClean="0"/>
              <a:t>URICOSTAT  </a:t>
            </a:r>
            <a:r>
              <a:rPr lang="es-AR" sz="1400" cap="all" dirty="0" smtClean="0"/>
              <a:t>enzimático Para la determinación de ácido úrico en suero o plasma</a:t>
            </a:r>
            <a:endParaRPr lang="es-AR" sz="1400" cap="al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ACIDO URICO EN SUERO </a:t>
            </a:r>
            <a:endParaRPr lang="es-AR" sz="2000" dirty="0"/>
          </a:p>
        </p:txBody>
      </p:sp>
      <p:sp>
        <p:nvSpPr>
          <p:cNvPr id="28674" name="AutoShape 2" descr="Presentación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676" name="AutoShape 4" descr="Presentación de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8677" name="Picture 5" descr="F:\QUIMICA CLINICA 2020\SP 2020\SP Nº 10 2020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4829177" cy="378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65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3875472"/>
            <a:ext cx="3456384" cy="224075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29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17" y="449552"/>
            <a:ext cx="1840754" cy="1755742"/>
          </a:xfrm>
          <a:prstGeom prst="rect">
            <a:avLst/>
          </a:prstGeom>
        </p:spPr>
      </p:pic>
      <p:pic>
        <p:nvPicPr>
          <p:cNvPr id="7" name="Picture 2" descr="F:\QUIMICA CLINICA 2020\SP 2020\SPNº10 2020\tub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4331" y="4360850"/>
            <a:ext cx="379512" cy="1224136"/>
          </a:xfrm>
          <a:prstGeom prst="rect">
            <a:avLst/>
          </a:prstGeom>
          <a:noFill/>
        </p:spPr>
      </p:pic>
      <p:pic>
        <p:nvPicPr>
          <p:cNvPr id="8" name="Picture 2" descr="F:\QUIMICA CLINICA 2020\SP 2020\SPNº10 2020\tub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3860" y="4360850"/>
            <a:ext cx="432313" cy="122413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801" y="141257"/>
            <a:ext cx="2655326" cy="1567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4565" y="633596"/>
            <a:ext cx="1770076" cy="133003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64283" y="3917317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 B</a:t>
            </a:r>
            <a:endParaRPr lang="es-AR" b="1" dirty="0"/>
          </a:p>
        </p:txBody>
      </p:sp>
      <p:sp>
        <p:nvSpPr>
          <p:cNvPr id="13" name="Rectángulo 12"/>
          <p:cNvSpPr/>
          <p:nvPr/>
        </p:nvSpPr>
        <p:spPr>
          <a:xfrm flipV="1">
            <a:off x="2691929" y="3913235"/>
            <a:ext cx="303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</a:t>
            </a:r>
            <a:endParaRPr lang="es-AR" dirty="0"/>
          </a:p>
        </p:txBody>
      </p:sp>
      <p:sp>
        <p:nvSpPr>
          <p:cNvPr id="17" name="Rectángulo 16"/>
          <p:cNvSpPr/>
          <p:nvPr/>
        </p:nvSpPr>
        <p:spPr>
          <a:xfrm>
            <a:off x="2996984" y="391323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</a:t>
            </a:r>
            <a:endParaRPr lang="es-AR" dirty="0"/>
          </a:p>
        </p:txBody>
      </p:sp>
      <p:sp>
        <p:nvSpPr>
          <p:cNvPr id="18" name="Rectángulo 17"/>
          <p:cNvSpPr/>
          <p:nvPr/>
        </p:nvSpPr>
        <p:spPr>
          <a:xfrm>
            <a:off x="5308164" y="3959134"/>
            <a:ext cx="691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C N</a:t>
            </a:r>
            <a:endParaRPr lang="es-AR" b="1" dirty="0"/>
          </a:p>
        </p:txBody>
      </p:sp>
      <p:sp>
        <p:nvSpPr>
          <p:cNvPr id="19" name="Rectángulo 18"/>
          <p:cNvSpPr/>
          <p:nvPr/>
        </p:nvSpPr>
        <p:spPr>
          <a:xfrm>
            <a:off x="6268294" y="3991518"/>
            <a:ext cx="569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C P</a:t>
            </a:r>
            <a:endParaRPr lang="es-AR" b="1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95686" y="2118222"/>
            <a:ext cx="1368153" cy="1372406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5533271" y="5617371"/>
            <a:ext cx="1304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STANDATROL</a:t>
            </a:r>
            <a:endParaRPr lang="es-AR" sz="14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714356"/>
            <a:ext cx="6429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3096344" cy="31683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060848"/>
            <a:ext cx="4144544" cy="27254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3641010"/>
            <a:ext cx="17145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08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 flipH="1">
            <a:off x="3837170" y="2780928"/>
            <a:ext cx="518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 </a:t>
            </a:r>
            <a:endParaRPr lang="es-AR" dirty="0"/>
          </a:p>
        </p:txBody>
      </p:sp>
      <p:pic>
        <p:nvPicPr>
          <p:cNvPr id="1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500306"/>
            <a:ext cx="2857520" cy="2500330"/>
          </a:xfrm>
          <a:prstGeom prst="rect">
            <a:avLst/>
          </a:prstGeom>
        </p:spPr>
      </p:pic>
      <p:pic>
        <p:nvPicPr>
          <p:cNvPr id="20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7337">
            <a:off x="2039073" y="617330"/>
            <a:ext cx="1343219" cy="1851152"/>
          </a:xfrm>
          <a:prstGeom prst="rect">
            <a:avLst/>
          </a:prstGeom>
        </p:spPr>
      </p:pic>
      <p:pic>
        <p:nvPicPr>
          <p:cNvPr id="21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571744"/>
            <a:ext cx="1704762" cy="2309772"/>
          </a:xfrm>
          <a:prstGeom prst="rect">
            <a:avLst/>
          </a:prstGeom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285992"/>
            <a:ext cx="15192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09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ACIDO URICO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4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Incubar  15 minutos en Baño María (37 °C)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                                                                                       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4357686" y="3500438"/>
            <a:ext cx="714380" cy="4131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428868"/>
            <a:ext cx="3286148" cy="2571768"/>
          </a:xfrm>
          <a:prstGeom prst="rect">
            <a:avLst/>
          </a:prstGeom>
        </p:spPr>
      </p:pic>
      <p:pic>
        <p:nvPicPr>
          <p:cNvPr id="9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428868"/>
            <a:ext cx="3790553" cy="258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ACIDO URICO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49416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 smtClean="0"/>
              <a:t>                                                                                           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32</a:t>
            </a:fld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4572000" y="3786190"/>
            <a:ext cx="714380" cy="41319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571744"/>
            <a:ext cx="3500430" cy="26335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500694" y="1857364"/>
            <a:ext cx="30889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smtClean="0"/>
              <a:t>Leer en espectrofotómetro a </a:t>
            </a:r>
            <a:r>
              <a:rPr lang="es-ES" sz="1400" dirty="0" smtClean="0"/>
              <a:t>505 </a:t>
            </a:r>
            <a:r>
              <a:rPr lang="es-ES" sz="1400" dirty="0" err="1" smtClean="0"/>
              <a:t>nm</a:t>
            </a:r>
            <a:endParaRPr lang="es-ES" sz="1400" dirty="0" smtClean="0"/>
          </a:p>
        </p:txBody>
      </p:sp>
      <p:pic>
        <p:nvPicPr>
          <p:cNvPr id="9" name="Picture 2" descr="C:\Users\Lombardi\Downloads\tubos rosad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4286280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1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Determinamos las </a:t>
            </a:r>
            <a:r>
              <a:rPr lang="es-AR" sz="1400" dirty="0" err="1" smtClean="0"/>
              <a:t>Absorbancias</a:t>
            </a:r>
            <a:r>
              <a:rPr lang="es-AR" sz="1400" dirty="0" smtClean="0"/>
              <a:t> en el “</a:t>
            </a:r>
            <a:r>
              <a:rPr lang="es-AR" sz="1400" dirty="0" err="1" smtClean="0"/>
              <a:t>Boeco</a:t>
            </a:r>
            <a:r>
              <a:rPr lang="es-AR" sz="1400" dirty="0" smtClean="0"/>
              <a:t>”, obtenemos: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Blanco = 0,032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Estándar =  0,268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Muestra = 0,145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 N = 0,135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 P = 0,259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Valor del Estándar del Equipo comercial = 10 mg/dl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ACIDO URICO EN SUERO </a:t>
            </a:r>
            <a:endParaRPr lang="es-AR" sz="20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34" y="3857628"/>
          <a:ext cx="442915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29156"/>
              </a:tblGrid>
              <a:tr h="357190">
                <a:tc>
                  <a:txBody>
                    <a:bodyPr/>
                    <a:lstStyle/>
                    <a:p>
                      <a:endParaRPr lang="es-AR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636"/>
            <a:ext cx="8501122" cy="142739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7158" y="4357694"/>
            <a:ext cx="52864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Calcular las concentraciones a partir de los valores obtenidos.</a:t>
            </a:r>
          </a:p>
        </p:txBody>
      </p:sp>
    </p:spTree>
    <p:extLst>
      <p:ext uri="{BB962C8B-B14F-4D97-AF65-F5344CB8AC3E}">
        <p14:creationId xmlns:p14="http://schemas.microsoft.com/office/powerpoint/2010/main" xmlns="" val="18581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CALCULOS URINARIOS</a:t>
            </a:r>
            <a:endParaRPr lang="es-AR" sz="2000" dirty="0"/>
          </a:p>
        </p:txBody>
      </p:sp>
      <p:pic>
        <p:nvPicPr>
          <p:cNvPr id="20482" name="Picture 2" descr="Prevención: el mejor control para la litiasis renal - Clinica Urosa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643182"/>
            <a:ext cx="3519478" cy="2328856"/>
          </a:xfrm>
          <a:prstGeom prst="rect">
            <a:avLst/>
          </a:prstGeom>
          <a:noFill/>
        </p:spPr>
      </p:pic>
      <p:pic>
        <p:nvPicPr>
          <p:cNvPr id="20484" name="Picture 4" descr="Calculos Urinari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552952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14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CALCULOS URINARIOS</a:t>
            </a:r>
            <a:endParaRPr lang="es-AR" sz="2000" dirty="0"/>
          </a:p>
        </p:txBody>
      </p:sp>
      <p:pic>
        <p:nvPicPr>
          <p:cNvPr id="18434" name="Picture 2" descr="Capsulas De Palta Y Soja - Morteros en Mercado Libre Argent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14554"/>
            <a:ext cx="2428875" cy="2705100"/>
          </a:xfrm>
          <a:prstGeom prst="rect">
            <a:avLst/>
          </a:prstGeom>
          <a:noFill/>
        </p:spPr>
      </p:pic>
      <p:sp>
        <p:nvSpPr>
          <p:cNvPr id="18436" name="AutoShape 4" descr="Bisturí En Una Mano Con El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438" name="AutoShape 6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39" name="Picture 7" descr="F:\QUIMICA CLINICA 2020\SP 2020\SP Nº 10 2020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571744"/>
            <a:ext cx="3390896" cy="1710874"/>
          </a:xfrm>
          <a:prstGeom prst="rect">
            <a:avLst/>
          </a:prstGeom>
          <a:noFill/>
        </p:spPr>
      </p:pic>
      <p:sp>
        <p:nvSpPr>
          <p:cNvPr id="18441" name="AutoShape 9" descr="Oxalato de calcio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8442" name="Picture 10" descr="F:\QUIMICA CLINICA 2020\SP 2020\SP Nº 10 2020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14818"/>
            <a:ext cx="3643338" cy="2286016"/>
          </a:xfrm>
          <a:prstGeom prst="rect">
            <a:avLst/>
          </a:prstGeom>
          <a:noFill/>
        </p:spPr>
      </p:pic>
      <p:pic>
        <p:nvPicPr>
          <p:cNvPr id="11" name="Picture 4" descr="mICROBIO on Twitter: &quot;Cristales de Oxalatos de calcio dihidratados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85728"/>
            <a:ext cx="2071701" cy="1785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74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36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CALCULOS URINARIOS</a:t>
            </a:r>
            <a:endParaRPr lang="es-AR" sz="2000" dirty="0"/>
          </a:p>
        </p:txBody>
      </p:sp>
      <p:sp>
        <p:nvSpPr>
          <p:cNvPr id="19462" name="AutoShape 6" descr="Mortero de porcelana de laboratorio 100mm sin vidriar y con m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9464" name="Picture 8" descr="Mortero de porcelana con pilón - OneLab, tu tienda online d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3643304" cy="3428991"/>
          </a:xfrm>
          <a:prstGeom prst="rect">
            <a:avLst/>
          </a:prstGeom>
          <a:noFill/>
        </p:spPr>
      </p:pic>
      <p:sp>
        <p:nvSpPr>
          <p:cNvPr id="19466" name="AutoShape 10" descr="Oxalato de calcio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9468" name="Picture 12" descr="IMG_7102 – Centro Veterinario Madridej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4500594" cy="2928958"/>
          </a:xfrm>
          <a:prstGeom prst="rect">
            <a:avLst/>
          </a:prstGeom>
          <a:noFill/>
        </p:spPr>
      </p:pic>
      <p:sp>
        <p:nvSpPr>
          <p:cNvPr id="68610" name="AutoShape 2" descr="cirugía veterinaria » Cálculos urinarios en el ga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05844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271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2 a 3 minutos</a:t>
            </a:r>
            <a:endParaRPr lang="es-AR" sz="1400" dirty="0"/>
          </a:p>
        </p:txBody>
      </p:sp>
      <p:sp>
        <p:nvSpPr>
          <p:cNvPr id="14" name="13 Rectángulo"/>
          <p:cNvSpPr/>
          <p:nvPr/>
        </p:nvSpPr>
        <p:spPr>
          <a:xfrm>
            <a:off x="5429256" y="285728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Magnesio </a:t>
            </a:r>
            <a:endParaRPr lang="es-A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214818"/>
            <a:ext cx="4953000" cy="22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2 segundos</a:t>
            </a:r>
            <a:endParaRPr lang="es-AR" sz="1400" dirty="0"/>
          </a:p>
        </p:txBody>
      </p:sp>
      <p:sp>
        <p:nvSpPr>
          <p:cNvPr id="13" name="12 Rectángulo"/>
          <p:cNvSpPr/>
          <p:nvPr/>
        </p:nvSpPr>
        <p:spPr>
          <a:xfrm>
            <a:off x="5143504" y="214290"/>
            <a:ext cx="119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FOSFATO </a:t>
            </a:r>
            <a:endParaRPr lang="es-A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214818"/>
            <a:ext cx="5569282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2</a:t>
            </a:r>
            <a:r>
              <a:rPr lang="es-AR" sz="1400" dirty="0" smtClean="0"/>
              <a:t> </a:t>
            </a:r>
            <a:r>
              <a:rPr lang="es-AR" sz="1400" dirty="0" smtClean="0"/>
              <a:t>segundos</a:t>
            </a:r>
            <a:endParaRPr lang="es-AR" sz="1400" dirty="0"/>
          </a:p>
        </p:txBody>
      </p:sp>
      <p:pic>
        <p:nvPicPr>
          <p:cNvPr id="12" name="Picture 2" descr="C:\Users\Lombardi\Downloads\placa si 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5000660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429256" y="285728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Amonio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3960440" cy="3096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937070"/>
            <a:ext cx="4267915" cy="2419280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209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40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2</a:t>
            </a:r>
            <a:r>
              <a:rPr lang="es-AR" sz="1400" dirty="0" smtClean="0"/>
              <a:t> </a:t>
            </a:r>
            <a:r>
              <a:rPr lang="es-AR" sz="1400" dirty="0" smtClean="0"/>
              <a:t>segundos</a:t>
            </a:r>
            <a:endParaRPr lang="es-AR" sz="1400" dirty="0"/>
          </a:p>
        </p:txBody>
      </p:sp>
      <p:pic>
        <p:nvPicPr>
          <p:cNvPr id="12" name="Picture 2" descr="C:\Users\Lombardi\Downloads\placa si 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5000660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5429256" y="285728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Acido Úrico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41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10 segundos</a:t>
            </a:r>
            <a:endParaRPr lang="es-AR" sz="1400" dirty="0"/>
          </a:p>
        </p:txBody>
      </p:sp>
      <p:sp>
        <p:nvSpPr>
          <p:cNvPr id="14" name="13 Rectángulo"/>
          <p:cNvSpPr/>
          <p:nvPr/>
        </p:nvSpPr>
        <p:spPr>
          <a:xfrm>
            <a:off x="5429256" y="285728"/>
            <a:ext cx="780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smtClean="0"/>
              <a:t>Calcio</a:t>
            </a:r>
            <a:endParaRPr lang="es-A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214818"/>
            <a:ext cx="5429256" cy="221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42</a:t>
            </a:fld>
            <a:endParaRPr lang="es-ES" dirty="0"/>
          </a:p>
        </p:txBody>
      </p:sp>
      <p:sp>
        <p:nvSpPr>
          <p:cNvPr id="17410" name="AutoShape 2" descr="El Bisturí En Una Mano Con Guante De Goma Fotos, Retrat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Picture 4" descr="Calculos Urinari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143140" cy="1643074"/>
          </a:xfrm>
          <a:prstGeom prst="rect">
            <a:avLst/>
          </a:prstGeom>
          <a:noFill/>
        </p:spPr>
      </p:pic>
      <p:pic>
        <p:nvPicPr>
          <p:cNvPr id="8" name="Picture 2" descr="C:\Users\Lombardi\Downloads\placa con puntit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714356"/>
            <a:ext cx="5643602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4000504"/>
            <a:ext cx="5534356" cy="21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Flecha abajo"/>
          <p:cNvSpPr/>
          <p:nvPr/>
        </p:nvSpPr>
        <p:spPr>
          <a:xfrm>
            <a:off x="5643570" y="3214686"/>
            <a:ext cx="413194" cy="97840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215074" y="3500438"/>
            <a:ext cx="1186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10 segundos</a:t>
            </a:r>
            <a:endParaRPr lang="es-AR" sz="1400" dirty="0"/>
          </a:p>
        </p:txBody>
      </p:sp>
      <p:sp>
        <p:nvSpPr>
          <p:cNvPr id="17412" name="AutoShape 4" descr="Marca De Verificación Verde Fotos, Retratos, Imágenes Y Fotografí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5000628" y="21429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Oxalato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8217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CALCULOS URINARIOS</a:t>
            </a:r>
            <a:endParaRPr lang="es-AR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29685" cy="481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797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44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smtClean="0"/>
              <a:t>DERTERMINACIÓN DE CALCULOS URINARIOS</a:t>
            </a:r>
            <a:endParaRPr lang="es-AR" sz="2000" dirty="0"/>
          </a:p>
        </p:txBody>
      </p:sp>
      <p:pic>
        <p:nvPicPr>
          <p:cNvPr id="15362" name="Picture 2" descr="Cristales calculos or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215238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3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INFORME DEL PRÁCTICO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En base a los valores obtenidos en este “práctico”, presentar un protocolo de entrega de resultados del estudio realizado al paciente.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Colocar Nombre y Apellido del “paciente”. (Hacer de cuentas que se realizó en su laboratorio).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No olvidar colocar el método por el cual se realizó, y los valores de referencia.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dirty="0" smtClean="0"/>
              <a:t>También colocar que tipo de cálculo urinario, se </a:t>
            </a:r>
            <a:r>
              <a:rPr lang="es-AR" sz="1400" dirty="0" smtClean="0"/>
              <a:t>encontró</a:t>
            </a:r>
            <a:r>
              <a:rPr lang="es-AR" sz="1400" dirty="0" smtClean="0"/>
              <a:t>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b="1" dirty="0" smtClean="0"/>
              <a:t>RECUERDEN PRIMERO PRESENTAR LA SITUACIÓN PROBLEMÁTICA.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b="1" dirty="0" smtClean="0"/>
              <a:t>LUEGO LES HABILITARÉ EL ESPACIO PARA SUBIR EL INFORME DE LABORATORIO EN EL ESPACIO “TAREA”.</a:t>
            </a:r>
            <a:endParaRPr lang="es-AR" sz="1400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45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000" dirty="0" smtClean="0"/>
              <a:t>BIBLIOGRAFIA</a:t>
            </a:r>
            <a:endParaRPr lang="es-A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Guía de laboratorio TP N° 10.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Insertos de </a:t>
            </a:r>
            <a:r>
              <a:rPr lang="es-AR" sz="1600" dirty="0" err="1" smtClean="0"/>
              <a:t>Vademecum</a:t>
            </a:r>
            <a:r>
              <a:rPr lang="es-AR" sz="1600" dirty="0" smtClean="0"/>
              <a:t> </a:t>
            </a:r>
            <a:r>
              <a:rPr lang="es-AR" sz="1600" dirty="0" err="1" smtClean="0"/>
              <a:t>Wiener</a:t>
            </a:r>
            <a:r>
              <a:rPr lang="es-AR" sz="1600" dirty="0" smtClean="0"/>
              <a:t> </a:t>
            </a:r>
            <a:r>
              <a:rPr lang="es-AR" sz="1600" dirty="0" err="1" smtClean="0"/>
              <a:t>Lab</a:t>
            </a:r>
            <a:r>
              <a:rPr lang="es-AR" sz="1600" dirty="0" smtClean="0"/>
              <a:t> (Calcio </a:t>
            </a:r>
            <a:r>
              <a:rPr lang="es-AR" sz="1600" dirty="0" err="1" smtClean="0"/>
              <a:t>Arsenazo</a:t>
            </a:r>
            <a:r>
              <a:rPr lang="es-AR" sz="1600" dirty="0" smtClean="0"/>
              <a:t> – Magnesio Color – </a:t>
            </a:r>
            <a:r>
              <a:rPr lang="es-AR" sz="1600" dirty="0" err="1" smtClean="0"/>
              <a:t>Fosfatemia</a:t>
            </a:r>
            <a:r>
              <a:rPr lang="es-AR" sz="1600" dirty="0" smtClean="0"/>
              <a:t> UV – </a:t>
            </a:r>
            <a:r>
              <a:rPr lang="es-AR" sz="1600" dirty="0" err="1" smtClean="0"/>
              <a:t>Uricostat</a:t>
            </a:r>
            <a:r>
              <a:rPr lang="es-AR" sz="1600" dirty="0" smtClean="0"/>
              <a:t> Enzimático).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AR" sz="1600" dirty="0" smtClean="0"/>
              <a:t>Cálculos Urinarios  Reactivo BIOPUR </a:t>
            </a:r>
            <a:r>
              <a:rPr lang="es-AR" sz="1600" dirty="0" err="1" smtClean="0"/>
              <a:t>Diagnostics</a:t>
            </a:r>
            <a:r>
              <a:rPr lang="es-AR" sz="16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es-AR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46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DERTERMINACIÓN DE CALCIO EN SUERO O PLASMA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/>
              <a:t>ETAPA </a:t>
            </a:r>
            <a:r>
              <a:rPr lang="es-AR" sz="1400" u="sng" dirty="0" smtClean="0"/>
              <a:t>PREANALITICA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u="sng" dirty="0" smtClean="0"/>
              <a:t>Reposo 15 min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AR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u="sng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u="sng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ES" sz="1400" u="sng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AR" sz="1400" u="sng" dirty="0" smtClean="0"/>
              <a:t>Extracción </a:t>
            </a:r>
            <a:r>
              <a:rPr lang="es-AR" sz="1400" u="sng" dirty="0"/>
              <a:t>de Sangre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469607"/>
            <a:ext cx="2571750" cy="17716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502801"/>
            <a:ext cx="2736304" cy="18240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25" y="2075012"/>
            <a:ext cx="2571750" cy="1781175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056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700809"/>
            <a:ext cx="2625992" cy="32212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9"/>
            <a:ext cx="2016224" cy="32212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2710" y="1700710"/>
            <a:ext cx="1839938" cy="3221213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2603785" y="3311415"/>
            <a:ext cx="902400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Flecha derecha 8"/>
          <p:cNvSpPr/>
          <p:nvPr/>
        </p:nvSpPr>
        <p:spPr>
          <a:xfrm>
            <a:off x="6285784" y="3311316"/>
            <a:ext cx="902400" cy="48463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Rectángulo 9"/>
          <p:cNvSpPr/>
          <p:nvPr/>
        </p:nvSpPr>
        <p:spPr>
          <a:xfrm>
            <a:off x="641890" y="890573"/>
            <a:ext cx="18438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 smtClean="0"/>
              <a:t>Tubo con Sangre S/A</a:t>
            </a:r>
          </a:p>
          <a:p>
            <a:pPr algn="just">
              <a:lnSpc>
                <a:spcPct val="150000"/>
              </a:lnSpc>
            </a:pPr>
            <a:r>
              <a:rPr lang="es-AR" sz="1400" dirty="0" smtClean="0"/>
              <a:t>Con Heparina </a:t>
            </a:r>
            <a:endParaRPr lang="es-AR" sz="1400" dirty="0"/>
          </a:p>
        </p:txBody>
      </p:sp>
      <p:sp>
        <p:nvSpPr>
          <p:cNvPr id="11" name="Rectángulo 10"/>
          <p:cNvSpPr/>
          <p:nvPr/>
        </p:nvSpPr>
        <p:spPr>
          <a:xfrm>
            <a:off x="4065508" y="890573"/>
            <a:ext cx="162275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Centrifugar 5 min </a:t>
            </a:r>
          </a:p>
          <a:p>
            <a:pPr>
              <a:lnSpc>
                <a:spcPct val="150000"/>
              </a:lnSpc>
            </a:pPr>
            <a:r>
              <a:rPr lang="es-AR" sz="1400" dirty="0" smtClean="0"/>
              <a:t> 3500 rpm</a:t>
            </a:r>
            <a:endParaRPr lang="es-AR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851576" y="852822"/>
            <a:ext cx="1835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400" dirty="0" smtClean="0"/>
              <a:t>Se obtiene Suero o Plasma</a:t>
            </a:r>
            <a:endParaRPr lang="es-AR" sz="1400" dirty="0"/>
          </a:p>
        </p:txBody>
      </p:sp>
      <p:sp>
        <p:nvSpPr>
          <p:cNvPr id="13" name="12 Rectángulo"/>
          <p:cNvSpPr/>
          <p:nvPr/>
        </p:nvSpPr>
        <p:spPr>
          <a:xfrm>
            <a:off x="785786" y="5500702"/>
            <a:ext cx="7715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 smtClean="0"/>
              <a:t>Vamos a suponer que estamos en el práctico y realizaron la extracción entre ustedes. (Tener en cuenta a la hora de comparar los valores obtenidos con los valores de referencia).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xmlns="" val="2339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DERTERMINACIÓN DE CALCIO EN SUERO O PLASMA</a:t>
            </a:r>
            <a:endParaRPr lang="es-AR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cap="all" dirty="0" smtClean="0"/>
              <a:t>Suero o Plasma </a:t>
            </a:r>
            <a:r>
              <a:rPr lang="es-ES" sz="1400" cap="all" dirty="0" err="1" smtClean="0"/>
              <a:t>Heparinizado</a:t>
            </a:r>
            <a:r>
              <a:rPr lang="es-ES" sz="1400" cap="all" dirty="0" smtClean="0"/>
              <a:t>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416" y="2629331"/>
            <a:ext cx="2736304" cy="235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0888"/>
            <a:ext cx="426757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1400" dirty="0"/>
              <a:t>MÉTODO COLORIMÉTRICO PARA LA DETERMINACIÓN DE CALCIO EN SUERO, PLASMA HEPARINIZADO Y ORINA: CA-COLOR ARSENAZO III AA </a:t>
            </a:r>
            <a:endParaRPr lang="es-AR" sz="1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dirty="0" smtClean="0"/>
              <a:t>DERTERMINACIÓN DE CALCIO EN SUERO O PLASMA</a:t>
            </a:r>
            <a:endParaRPr lang="es-AR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492896"/>
            <a:ext cx="4033161" cy="36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8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4B29-FCAE-4CEE-88FA-43F8660779B3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17" y="449552"/>
            <a:ext cx="1840754" cy="17557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01" y="141257"/>
            <a:ext cx="2655326" cy="1567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565" y="633596"/>
            <a:ext cx="1770076" cy="133003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164283" y="3917317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 smtClean="0"/>
              <a:t> </a:t>
            </a:r>
            <a:endParaRPr lang="es-AR" b="1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651" y="141257"/>
            <a:ext cx="596912" cy="156328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5686" y="2118222"/>
            <a:ext cx="1368153" cy="1372406"/>
          </a:xfrm>
          <a:prstGeom prst="rect">
            <a:avLst/>
          </a:prstGeom>
        </p:spPr>
      </p:pic>
      <p:pic>
        <p:nvPicPr>
          <p:cNvPr id="21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929066"/>
            <a:ext cx="2214578" cy="2357454"/>
          </a:xfrm>
          <a:prstGeom prst="rect">
            <a:avLst/>
          </a:prstGeom>
        </p:spPr>
      </p:pic>
      <p:pic>
        <p:nvPicPr>
          <p:cNvPr id="25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4414" y="3857628"/>
            <a:ext cx="3571900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695</Words>
  <Application>Microsoft Office PowerPoint</Application>
  <PresentationFormat>Presentación en pantalla (4:3)</PresentationFormat>
  <Paragraphs>201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CALCIO-FOSFORO-MAGNESIO-ACIDO URICO- CALCULOS URINARIOS</vt:lpstr>
      <vt:lpstr>Diapositiva 2</vt:lpstr>
      <vt:lpstr>Diapositiva 3</vt:lpstr>
      <vt:lpstr>Diapositiva 4</vt:lpstr>
      <vt:lpstr>DERTERMINACIÓN DE CALCIO EN SUERO O PLASMA</vt:lpstr>
      <vt:lpstr>Diapositiva 6</vt:lpstr>
      <vt:lpstr> DERTERMINACIÓN DE CALCIO EN SUERO O PLASMA</vt:lpstr>
      <vt:lpstr> DERTERMINACIÓN DE CALCIO EN SUERO O PLASMA</vt:lpstr>
      <vt:lpstr>Diapositiva 9</vt:lpstr>
      <vt:lpstr>Diapositiva 10</vt:lpstr>
      <vt:lpstr>  DERTERMINACIÓN DE CALCIO EN SUERO O PLASMA</vt:lpstr>
      <vt:lpstr>  DERTERMINACIÓN DE CALCIO EN SUERO O PLASMA</vt:lpstr>
      <vt:lpstr>Diapositiva 13</vt:lpstr>
      <vt:lpstr> DERTERMINACIÓN DE MAGNESIO EN SUERO</vt:lpstr>
      <vt:lpstr>  DERTERMINACIÓN DE MAGNESIO EN SUERO </vt:lpstr>
      <vt:lpstr>Diapositiva 16</vt:lpstr>
      <vt:lpstr>Diapositiva 17</vt:lpstr>
      <vt:lpstr>  DERTERMINACIÓN DE MAGNESIO EN SUERO </vt:lpstr>
      <vt:lpstr>  DERTERMINACIÓN DE MAGNESIO EN SUERO </vt:lpstr>
      <vt:lpstr>Diapositiva 20</vt:lpstr>
      <vt:lpstr> DERTERMINACIÓN DE FOSFATEMIA</vt:lpstr>
      <vt:lpstr>  DERTERMINACIÓN DE FOSFATEMIA </vt:lpstr>
      <vt:lpstr>Diapositiva 23</vt:lpstr>
      <vt:lpstr>Diapositiva 24</vt:lpstr>
      <vt:lpstr>  DERTERMINACIÓN DE FOSFATEMIA</vt:lpstr>
      <vt:lpstr>  DERTERMINACIÓN DE FOSFATEMIA</vt:lpstr>
      <vt:lpstr> DERTERMINACIÓN DE ACIDO URICO</vt:lpstr>
      <vt:lpstr>  DERTERMINACIÓN DE ACIDO URICO EN SUERO </vt:lpstr>
      <vt:lpstr>Diapositiva 29</vt:lpstr>
      <vt:lpstr>Diapositiva 30</vt:lpstr>
      <vt:lpstr>  DERTERMINACIÓN DE ACIDO URICO</vt:lpstr>
      <vt:lpstr>  DERTERMINACIÓN DE ACIDO URICO</vt:lpstr>
      <vt:lpstr>  DERTERMINACIÓN DE ACIDO URICO EN SUERO </vt:lpstr>
      <vt:lpstr>  DERTERMINACIÓN DE CALCULOS URINARIOS</vt:lpstr>
      <vt:lpstr>  DERTERMINACIÓN DE CALCULOS URINARIOS</vt:lpstr>
      <vt:lpstr>  DERTERMINACIÓN DE CALCULOS URINARIOS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  DERTERMINACIÓN DE CALCULOS URINARIOS</vt:lpstr>
      <vt:lpstr>  DERTERMINACIÓN DE CALCULOS URINARIOS</vt:lpstr>
      <vt:lpstr>INFORME DEL PRÁCTICO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CALCIO-FOSFORO-MAGNESIO-ACIDO URICO- CALCULOS URINARIOS</dc:title>
  <dc:creator>Lombardi</dc:creator>
  <cp:lastModifiedBy>SS</cp:lastModifiedBy>
  <cp:revision>43</cp:revision>
  <dcterms:created xsi:type="dcterms:W3CDTF">2020-05-09T16:20:24Z</dcterms:created>
  <dcterms:modified xsi:type="dcterms:W3CDTF">2020-05-16T04:22:36Z</dcterms:modified>
</cp:coreProperties>
</file>