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sldIdLst>
    <p:sldId id="256" r:id="rId2"/>
    <p:sldId id="270" r:id="rId3"/>
    <p:sldId id="319" r:id="rId4"/>
    <p:sldId id="271" r:id="rId5"/>
    <p:sldId id="272" r:id="rId6"/>
    <p:sldId id="350" r:id="rId7"/>
    <p:sldId id="277" r:id="rId8"/>
    <p:sldId id="279" r:id="rId9"/>
    <p:sldId id="275" r:id="rId10"/>
    <p:sldId id="342" r:id="rId11"/>
    <p:sldId id="274" r:id="rId12"/>
    <p:sldId id="281" r:id="rId13"/>
    <p:sldId id="326" r:id="rId14"/>
    <p:sldId id="327" r:id="rId15"/>
    <p:sldId id="337" r:id="rId16"/>
    <p:sldId id="331" r:id="rId17"/>
    <p:sldId id="335" r:id="rId18"/>
    <p:sldId id="339" r:id="rId19"/>
    <p:sldId id="289" r:id="rId20"/>
    <p:sldId id="283" r:id="rId21"/>
    <p:sldId id="344" r:id="rId22"/>
    <p:sldId id="303" r:id="rId23"/>
    <p:sldId id="345" r:id="rId24"/>
    <p:sldId id="346" r:id="rId25"/>
    <p:sldId id="343" r:id="rId26"/>
    <p:sldId id="351" r:id="rId27"/>
    <p:sldId id="353" r:id="rId28"/>
    <p:sldId id="305" r:id="rId29"/>
    <p:sldId id="354" r:id="rId30"/>
    <p:sldId id="355" r:id="rId31"/>
    <p:sldId id="358" r:id="rId32"/>
    <p:sldId id="356" r:id="rId33"/>
    <p:sldId id="359" r:id="rId34"/>
    <p:sldId id="312" r:id="rId35"/>
    <p:sldId id="317" r:id="rId36"/>
    <p:sldId id="360" r:id="rId37"/>
    <p:sldId id="365" r:id="rId38"/>
    <p:sldId id="367" r:id="rId39"/>
    <p:sldId id="369" r:id="rId40"/>
    <p:sldId id="371" r:id="rId41"/>
    <p:sldId id="373" r:id="rId42"/>
    <p:sldId id="316" r:id="rId43"/>
    <p:sldId id="315" r:id="rId44"/>
    <p:sldId id="314" r:id="rId45"/>
    <p:sldId id="374" r:id="rId46"/>
    <p:sldId id="375" r:id="rId47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364" autoAdjust="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4921A2-B5BD-4231-B698-F882A14A8700}" type="datetimeFigureOut">
              <a:rPr lang="es-AR" smtClean="0"/>
              <a:pPr/>
              <a:t>16/05/2020</a:t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75CEB5-3EF4-479C-BEF7-20916E541E4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xmlns="" val="12453959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64794-EB9D-4E4F-B93B-AE93401F0C1E}" type="datetime1">
              <a:rPr lang="es-ES" smtClean="0"/>
              <a:pPr/>
              <a:t>16/05/2020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B4B29-FCAE-4CEE-88FA-43F8660779B3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9663957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2F7F3-223B-4385-A438-1CD454C276F4}" type="datetime1">
              <a:rPr lang="es-ES" smtClean="0"/>
              <a:pPr/>
              <a:t>16/05/2020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B4B29-FCAE-4CEE-88FA-43F8660779B3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3399686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8F69A-049E-4B94-9D67-33FD71A19BA1}" type="datetime1">
              <a:rPr lang="es-ES" smtClean="0"/>
              <a:pPr/>
              <a:t>16/05/2020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B4B29-FCAE-4CEE-88FA-43F8660779B3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977799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5432E-4DC4-4CC6-8591-508388C5214E}" type="datetime1">
              <a:rPr lang="es-ES" smtClean="0"/>
              <a:pPr/>
              <a:t>16/05/2020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B4B29-FCAE-4CEE-88FA-43F8660779B3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174243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0D74E-CA4D-42D2-87D5-112B8A3A4694}" type="datetime1">
              <a:rPr lang="es-ES" smtClean="0"/>
              <a:pPr/>
              <a:t>16/05/2020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B4B29-FCAE-4CEE-88FA-43F8660779B3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4281924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493A1-F827-400C-BC4B-7A8B7D7AB9C9}" type="datetime1">
              <a:rPr lang="es-ES" smtClean="0"/>
              <a:pPr/>
              <a:t>16/05/2020</a:t>
            </a:fld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B4B29-FCAE-4CEE-88FA-43F8660779B3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1035204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04C08-A23C-4A19-A636-633450B5D3A8}" type="datetime1">
              <a:rPr lang="es-ES" smtClean="0"/>
              <a:pPr/>
              <a:t>16/05/2020</a:t>
            </a:fld>
            <a:endParaRPr lang="es-ES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B4B29-FCAE-4CEE-88FA-43F8660779B3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1978579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1C9EA-0D5D-4819-B7DF-3794BAAF8762}" type="datetime1">
              <a:rPr lang="es-ES" smtClean="0"/>
              <a:pPr/>
              <a:t>16/05/2020</a:t>
            </a:fld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B4B29-FCAE-4CEE-88FA-43F8660779B3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1714869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BB177-ECB1-47B4-95E6-1D60178BBF4E}" type="datetime1">
              <a:rPr lang="es-ES" smtClean="0"/>
              <a:pPr/>
              <a:t>16/05/2020</a:t>
            </a:fld>
            <a:endParaRPr lang="es-ES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B4B29-FCAE-4CEE-88FA-43F8660779B3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7257327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0EBEB-9A73-43C0-BE8C-646196939785}" type="datetime1">
              <a:rPr lang="es-ES" smtClean="0"/>
              <a:pPr/>
              <a:t>16/05/2020</a:t>
            </a:fld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B4B29-FCAE-4CEE-88FA-43F8660779B3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37259298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94BE9-1A68-4CDB-8706-2C8A9CB33479}" type="datetime1">
              <a:rPr lang="es-ES" smtClean="0"/>
              <a:pPr/>
              <a:t>16/05/2020</a:t>
            </a:fld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B4B29-FCAE-4CEE-88FA-43F8660779B3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3137821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040173-36F4-471E-97B2-F0D8A8F93C7D}" type="datetime1">
              <a:rPr lang="es-ES" smtClean="0"/>
              <a:pPr/>
              <a:t>16/05/2020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0B4B29-FCAE-4CEE-88FA-43F8660779B3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2117759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png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Relationship Id="rId9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Relationship Id="rId9" Type="http://schemas.openxmlformats.org/officeDocument/2006/relationships/image" Target="../media/image4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2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emf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27584" y="1268760"/>
            <a:ext cx="7772400" cy="147002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s-ES" sz="2800" dirty="0" smtClean="0"/>
              <a:t>CALCIO-FOSFORO-MAGNESIO-ACIDO URICO-</a:t>
            </a:r>
            <a:br>
              <a:rPr lang="es-ES" sz="2800" dirty="0" smtClean="0"/>
            </a:br>
            <a:r>
              <a:rPr lang="es-ES" sz="2800" dirty="0" smtClean="0"/>
              <a:t>CALCULOS URINARIOS</a:t>
            </a:r>
            <a:endParaRPr lang="es-ES" sz="2800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es-ES" sz="1600" dirty="0" smtClean="0">
                <a:solidFill>
                  <a:schemeClr val="tx1"/>
                </a:solidFill>
              </a:rPr>
              <a:t>Silvana Lombardi</a:t>
            </a:r>
          </a:p>
          <a:p>
            <a:pPr algn="r"/>
            <a:r>
              <a:rPr lang="es-ES" sz="1600" dirty="0" err="1" smtClean="0">
                <a:solidFill>
                  <a:schemeClr val="tx1"/>
                </a:solidFill>
              </a:rPr>
              <a:t>Aux.Doc</a:t>
            </a:r>
            <a:r>
              <a:rPr lang="es-ES" sz="1600" dirty="0" smtClean="0">
                <a:solidFill>
                  <a:schemeClr val="tx1"/>
                </a:solidFill>
              </a:rPr>
              <a:t>. De 1º</a:t>
            </a:r>
          </a:p>
          <a:p>
            <a:pPr algn="r"/>
            <a:r>
              <a:rPr lang="es-ES" sz="1600" dirty="0" smtClean="0">
                <a:solidFill>
                  <a:schemeClr val="tx1"/>
                </a:solidFill>
              </a:rPr>
              <a:t>Química Clínica</a:t>
            </a:r>
            <a:endParaRPr lang="es-ES" sz="1600" dirty="0">
              <a:solidFill>
                <a:schemeClr val="tx1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4365104"/>
            <a:ext cx="2762250" cy="1657350"/>
          </a:xfrm>
          <a:prstGeom prst="rect">
            <a:avLst/>
          </a:prstGeom>
        </p:spPr>
      </p:pic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B4B29-FCAE-4CEE-88FA-43F8660779B3}" type="slidenum">
              <a:rPr lang="es-ES" smtClean="0"/>
              <a:pPr/>
              <a:t>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286027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B4B29-FCAE-4CEE-88FA-43F8660779B3}" type="slidenum">
              <a:rPr lang="es-ES" smtClean="0"/>
              <a:pPr/>
              <a:t>10</a:t>
            </a:fld>
            <a:endParaRPr lang="es-ES" dirty="0"/>
          </a:p>
        </p:txBody>
      </p:sp>
      <p:pic>
        <p:nvPicPr>
          <p:cNvPr id="6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9454" y="2428868"/>
            <a:ext cx="1704762" cy="2238334"/>
          </a:xfrm>
          <a:prstGeom prst="rect">
            <a:avLst/>
          </a:prstGeom>
        </p:spPr>
      </p:pic>
      <p:pic>
        <p:nvPicPr>
          <p:cNvPr id="6861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2214554"/>
            <a:ext cx="1071570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Imagen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937337">
            <a:off x="1967635" y="474454"/>
            <a:ext cx="1343219" cy="1851152"/>
          </a:xfrm>
          <a:prstGeom prst="rect">
            <a:avLst/>
          </a:prstGeom>
        </p:spPr>
      </p:pic>
      <p:pic>
        <p:nvPicPr>
          <p:cNvPr id="14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00430" y="2357430"/>
            <a:ext cx="2857520" cy="25143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es-ES" sz="2000" dirty="0" smtClean="0"/>
              <a:t> </a:t>
            </a:r>
            <a:br>
              <a:rPr lang="es-ES" sz="2000" dirty="0" smtClean="0"/>
            </a:br>
            <a:r>
              <a:rPr lang="es-ES" sz="2000" dirty="0" smtClean="0"/>
              <a:t>DERTERMINACIÓN DE CALCIO EN SUERO O PLASMA</a:t>
            </a:r>
            <a:endParaRPr lang="es-AR" sz="20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600200"/>
            <a:ext cx="8349416" cy="452596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s-ES" sz="1400" dirty="0" smtClean="0"/>
              <a:t>Incubar  2 minutos a temperatura Ambiente (15-25 °C)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s-ES" sz="1400" dirty="0" smtClean="0"/>
              <a:t>                                                                                             Leer en espectrofotómetro a 650 </a:t>
            </a:r>
            <a:r>
              <a:rPr lang="es-ES" sz="1400" dirty="0" err="1" smtClean="0"/>
              <a:t>nm</a:t>
            </a:r>
            <a:endParaRPr lang="es-ES" sz="1400" dirty="0" smtClean="0"/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es-ES" sz="1400" dirty="0" smtClean="0"/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es-AR" sz="14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B4B29-FCAE-4CEE-88FA-43F8660779B3}" type="slidenum">
              <a:rPr lang="es-ES" smtClean="0"/>
              <a:pPr/>
              <a:t>11</a:t>
            </a:fld>
            <a:endParaRPr lang="es-ES" dirty="0"/>
          </a:p>
        </p:txBody>
      </p:sp>
      <p:sp>
        <p:nvSpPr>
          <p:cNvPr id="7" name="Flecha derecha 6"/>
          <p:cNvSpPr/>
          <p:nvPr/>
        </p:nvSpPr>
        <p:spPr>
          <a:xfrm>
            <a:off x="4727958" y="3378549"/>
            <a:ext cx="902400" cy="484632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1518" y="2398345"/>
            <a:ext cx="2985098" cy="2653513"/>
          </a:xfrm>
          <a:prstGeom prst="rect">
            <a:avLst/>
          </a:prstGeom>
        </p:spPr>
      </p:pic>
      <p:pic>
        <p:nvPicPr>
          <p:cNvPr id="9" name="Picture 2" descr="C:\Users\Lombardi\Downloads\tubos morado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596" y="2357430"/>
            <a:ext cx="4143404" cy="2642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71170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521175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s-ES" sz="1400" dirty="0" smtClean="0"/>
              <a:t>En este caso al leer en el espectrofotómetro, obtenemos la concentración directa del calcio en la muestra.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s-ES" sz="1400" dirty="0" smtClean="0"/>
              <a:t>Por ejemplo, si lo hubiéramos realizado en el práctico obtenemos un valor de: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es-ES" sz="1400" dirty="0"/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es-ES" sz="1400" dirty="0" smtClean="0"/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s-ES" sz="1400" dirty="0" smtClean="0"/>
              <a:t>Obtenemos también los valores del Control Normal y Control Patológico del </a:t>
            </a:r>
            <a:r>
              <a:rPr lang="es-ES" sz="1400" dirty="0" err="1" smtClean="0"/>
              <a:t>Standatrol</a:t>
            </a:r>
            <a:r>
              <a:rPr lang="es-ES" sz="1400" dirty="0" smtClean="0"/>
              <a:t> y comparamos, siempre debemos corroborar el Lote de </a:t>
            </a:r>
            <a:r>
              <a:rPr lang="es-ES" sz="1400" dirty="0" err="1" smtClean="0"/>
              <a:t>Standatrol</a:t>
            </a:r>
            <a:r>
              <a:rPr lang="es-ES" sz="1400" dirty="0" smtClean="0"/>
              <a:t> que tenemos.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es-ES" sz="1400" dirty="0"/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es-ES" sz="1400" dirty="0" smtClean="0"/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es-ES" sz="1400" dirty="0"/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es-ES" sz="1400" dirty="0" smtClean="0"/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es-ES" sz="1400" dirty="0"/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s-ES" sz="1400" dirty="0" smtClean="0"/>
              <a:t>Supongamos que obtuvimos: 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s-ES" sz="1400" dirty="0" smtClean="0"/>
              <a:t>C N= 9, 2 mg/dl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s-ES" sz="1400" dirty="0" smtClean="0"/>
              <a:t>C P= 11,8 mg/dl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es-AR" sz="14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B4B29-FCAE-4CEE-88FA-43F8660779B3}" type="slidenum">
              <a:rPr lang="es-ES" smtClean="0"/>
              <a:pPr/>
              <a:t>12</a:t>
            </a:fld>
            <a:endParaRPr lang="es-ES" dirty="0"/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es-ES" sz="2000" dirty="0" smtClean="0"/>
              <a:t> </a:t>
            </a:r>
            <a:br>
              <a:rPr lang="es-ES" sz="2000" dirty="0" smtClean="0"/>
            </a:br>
            <a:r>
              <a:rPr lang="es-ES" sz="2000" dirty="0" smtClean="0"/>
              <a:t>DERTERMINACIÓN DE CALCIO EN SUERO O PLASMA</a:t>
            </a:r>
            <a:endParaRPr lang="es-AR" sz="2000" dirty="0"/>
          </a:p>
        </p:txBody>
      </p:sp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84723570"/>
              </p:ext>
            </p:extLst>
          </p:nvPr>
        </p:nvGraphicFramePr>
        <p:xfrm>
          <a:off x="6300192" y="2002462"/>
          <a:ext cx="1160156" cy="34641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60156">
                  <a:extLst>
                    <a:ext uri="{9D8B030D-6E8A-4147-A177-3AD203B41FA5}">
                      <a16:colId xmlns:a16="http://schemas.microsoft.com/office/drawing/2014/main" xmlns="" val="4082354465"/>
                    </a:ext>
                  </a:extLst>
                </a:gridCol>
              </a:tblGrid>
              <a:tr h="346418">
                <a:tc>
                  <a:txBody>
                    <a:bodyPr/>
                    <a:lstStyle/>
                    <a:p>
                      <a:r>
                        <a:rPr lang="es-AR" sz="1400" b="1" dirty="0" smtClean="0"/>
                        <a:t>9,1 mg/dl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89554869"/>
                  </a:ext>
                </a:extLst>
              </a:tr>
            </a:tbl>
          </a:graphicData>
        </a:graphic>
      </p:graphicFrame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4149080"/>
            <a:ext cx="8677472" cy="108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46860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B4B29-FCAE-4CEE-88FA-43F8660779B3}" type="slidenum">
              <a:rPr lang="es-ES" smtClean="0"/>
              <a:pPr/>
              <a:t>13</a:t>
            </a:fld>
            <a:endParaRPr lang="es-E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116632"/>
            <a:ext cx="7632848" cy="6239718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251" y="6183406"/>
            <a:ext cx="7449482" cy="538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07569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es-ES" sz="2000" dirty="0" smtClean="0"/>
              <a:t/>
            </a:r>
            <a:br>
              <a:rPr lang="es-ES" sz="2000" dirty="0" smtClean="0"/>
            </a:br>
            <a:r>
              <a:rPr lang="es-ES" sz="2000" dirty="0" smtClean="0"/>
              <a:t>DERTERMINACIÓN DE MAGNESIO EN SUERO</a:t>
            </a:r>
            <a:endParaRPr lang="es-AR" sz="20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s-ES" sz="1400" cap="all" dirty="0" smtClean="0"/>
              <a:t>                      Suero   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B4B29-FCAE-4CEE-88FA-43F8660779B3}" type="slidenum">
              <a:rPr lang="es-ES" smtClean="0"/>
              <a:pPr/>
              <a:t>14</a:t>
            </a:fld>
            <a:endParaRPr lang="es-ES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05416" y="2629331"/>
            <a:ext cx="2736304" cy="235652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2420888"/>
            <a:ext cx="4267570" cy="23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67237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s-AR" sz="1400" dirty="0" smtClean="0"/>
              <a:t>METODO COLORIMETRICO PARA LA DETERMINACION CUANTITATIVA DE Mg</a:t>
            </a:r>
            <a:endParaRPr lang="es-AR" sz="14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B4B29-FCAE-4CEE-88FA-43F8660779B3}" type="slidenum">
              <a:rPr lang="es-ES" smtClean="0"/>
              <a:pPr/>
              <a:t>15</a:t>
            </a:fld>
            <a:endParaRPr lang="es-ES" dirty="0"/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es-ES" sz="2000" dirty="0" smtClean="0"/>
              <a:t> </a:t>
            </a:r>
            <a:br>
              <a:rPr lang="es-ES" sz="2000" dirty="0" smtClean="0"/>
            </a:br>
            <a:r>
              <a:rPr lang="es-ES" sz="2000" dirty="0" smtClean="0"/>
              <a:t>DERTERMINACIÓN DE MAGNESIO EN SUERO </a:t>
            </a:r>
            <a:endParaRPr lang="es-AR" sz="2000" dirty="0"/>
          </a:p>
        </p:txBody>
      </p:sp>
      <p:pic>
        <p:nvPicPr>
          <p:cNvPr id="38914" name="Picture 2" descr="Pedidos UnoClic - Sistema de Pedidos en Line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2214554"/>
            <a:ext cx="3805230" cy="366237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360967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B4B29-FCAE-4CEE-88FA-43F8660779B3}" type="slidenum">
              <a:rPr lang="es-ES" smtClean="0"/>
              <a:pPr/>
              <a:t>16</a:t>
            </a:fld>
            <a:endParaRPr lang="es-E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917" y="449552"/>
            <a:ext cx="1840754" cy="1755742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9801" y="141257"/>
            <a:ext cx="2655326" cy="1567023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4565" y="633596"/>
            <a:ext cx="1770076" cy="1330038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995686" y="2118222"/>
            <a:ext cx="1368153" cy="1372406"/>
          </a:xfrm>
          <a:prstGeom prst="rect">
            <a:avLst/>
          </a:prstGeom>
        </p:spPr>
      </p:pic>
      <p:pic>
        <p:nvPicPr>
          <p:cNvPr id="16" name="Picture 2" descr="Pedidos UnoClic - Sistema de Pedidos en Linea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71802" y="571480"/>
            <a:ext cx="1019148" cy="1233487"/>
          </a:xfrm>
          <a:prstGeom prst="rect">
            <a:avLst/>
          </a:prstGeom>
          <a:noFill/>
        </p:spPr>
      </p:pic>
      <p:pic>
        <p:nvPicPr>
          <p:cNvPr id="20" name="Imagen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57884" y="3786190"/>
            <a:ext cx="1704762" cy="2238334"/>
          </a:xfrm>
          <a:prstGeom prst="rect">
            <a:avLst/>
          </a:prstGeom>
        </p:spPr>
      </p:pic>
      <p:pic>
        <p:nvPicPr>
          <p:cNvPr id="24" name="Imagen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71604" y="3786190"/>
            <a:ext cx="3000396" cy="2500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867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B4B29-FCAE-4CEE-88FA-43F8660779B3}" type="slidenum">
              <a:rPr lang="es-ES" smtClean="0"/>
              <a:pPr/>
              <a:t>17</a:t>
            </a:fld>
            <a:endParaRPr lang="es-ES" dirty="0"/>
          </a:p>
        </p:txBody>
      </p:sp>
      <p:sp>
        <p:nvSpPr>
          <p:cNvPr id="11" name="Rectángulo 10"/>
          <p:cNvSpPr/>
          <p:nvPr/>
        </p:nvSpPr>
        <p:spPr>
          <a:xfrm flipH="1">
            <a:off x="3837170" y="2780928"/>
            <a:ext cx="5188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 smtClean="0"/>
              <a:t> </a:t>
            </a:r>
            <a:endParaRPr lang="es-AR" dirty="0"/>
          </a:p>
        </p:txBody>
      </p:sp>
      <p:pic>
        <p:nvPicPr>
          <p:cNvPr id="17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0430" y="2500306"/>
            <a:ext cx="2857520" cy="2500330"/>
          </a:xfrm>
          <a:prstGeom prst="rect">
            <a:avLst/>
          </a:prstGeom>
        </p:spPr>
      </p:pic>
      <p:pic>
        <p:nvPicPr>
          <p:cNvPr id="18" name="Picture 2" descr="Pedidos UnoClic - Sistema de Pedidos en Line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2285992"/>
            <a:ext cx="2714644" cy="2643206"/>
          </a:xfrm>
          <a:prstGeom prst="rect">
            <a:avLst/>
          </a:prstGeom>
          <a:noFill/>
        </p:spPr>
      </p:pic>
      <p:pic>
        <p:nvPicPr>
          <p:cNvPr id="20" name="Imagen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937337">
            <a:off x="2610577" y="403017"/>
            <a:ext cx="1343219" cy="1851152"/>
          </a:xfrm>
          <a:prstGeom prst="rect">
            <a:avLst/>
          </a:prstGeom>
        </p:spPr>
      </p:pic>
      <p:pic>
        <p:nvPicPr>
          <p:cNvPr id="21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8016" y="2571744"/>
            <a:ext cx="1704762" cy="2309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0997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es-ES" sz="2000" dirty="0" smtClean="0"/>
              <a:t> </a:t>
            </a:r>
            <a:br>
              <a:rPr lang="es-ES" sz="2000" dirty="0" smtClean="0"/>
            </a:br>
            <a:r>
              <a:rPr lang="es-ES" sz="2000" dirty="0" smtClean="0"/>
              <a:t>DERTERMINACIÓN DE MAGNESIO EN SUERO </a:t>
            </a:r>
            <a:endParaRPr lang="es-AR" sz="20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600200"/>
            <a:ext cx="8349416" cy="452596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s-ES" sz="1400" dirty="0" smtClean="0"/>
              <a:t>Incubar  5 minutos a temperatura Ambiente (15-25 °C)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s-ES" sz="1400" dirty="0" smtClean="0"/>
              <a:t>                                                                                             Leer en espectrofotómetro a 510 </a:t>
            </a:r>
            <a:r>
              <a:rPr lang="es-ES" sz="1400" dirty="0" err="1" smtClean="0"/>
              <a:t>nm</a:t>
            </a:r>
            <a:endParaRPr lang="es-ES" sz="1400" dirty="0" smtClean="0"/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es-ES" sz="1400" dirty="0" smtClean="0"/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es-AR" sz="14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B4B29-FCAE-4CEE-88FA-43F8660779B3}" type="slidenum">
              <a:rPr lang="es-ES" smtClean="0"/>
              <a:pPr/>
              <a:t>18</a:t>
            </a:fld>
            <a:endParaRPr lang="es-ES" dirty="0"/>
          </a:p>
        </p:txBody>
      </p:sp>
      <p:sp>
        <p:nvSpPr>
          <p:cNvPr id="7" name="Flecha derecha 6"/>
          <p:cNvSpPr/>
          <p:nvPr/>
        </p:nvSpPr>
        <p:spPr>
          <a:xfrm>
            <a:off x="4714876" y="3500438"/>
            <a:ext cx="714380" cy="413194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0" name="Imagen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2398344"/>
            <a:ext cx="4334171" cy="2816605"/>
          </a:xfrm>
          <a:prstGeom prst="rect">
            <a:avLst/>
          </a:prstGeom>
        </p:spPr>
      </p:pic>
      <p:pic>
        <p:nvPicPr>
          <p:cNvPr id="11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0694" y="2571744"/>
            <a:ext cx="3500430" cy="241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71170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s-AR" sz="1400" dirty="0" smtClean="0"/>
              <a:t>Determinamos las </a:t>
            </a:r>
            <a:r>
              <a:rPr lang="es-AR" sz="1400" dirty="0" err="1" smtClean="0"/>
              <a:t>Absorbancias</a:t>
            </a:r>
            <a:r>
              <a:rPr lang="es-AR" sz="1400" dirty="0" smtClean="0"/>
              <a:t> en el “</a:t>
            </a:r>
            <a:r>
              <a:rPr lang="es-AR" sz="1400" dirty="0" err="1" smtClean="0"/>
              <a:t>Boeco</a:t>
            </a:r>
            <a:r>
              <a:rPr lang="es-AR" sz="1400" dirty="0" smtClean="0"/>
              <a:t>”, obtenemos: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s-AR" sz="1400" dirty="0" smtClean="0"/>
              <a:t>Blanco = 0,065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s-AR" sz="1400" dirty="0" smtClean="0"/>
              <a:t>Estándar =  0,251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s-AR" sz="1400" dirty="0" smtClean="0"/>
              <a:t>Muestra = 0,238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s-AR" sz="1400" dirty="0" smtClean="0"/>
              <a:t>C N = 0,241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s-AR" sz="1400" dirty="0" smtClean="0"/>
              <a:t>C P = 0,356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None/>
            </a:pPr>
            <a:endParaRPr lang="es-AR" sz="1400" dirty="0" smtClean="0"/>
          </a:p>
          <a:p>
            <a:pPr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s-AR" sz="1400" dirty="0" smtClean="0"/>
              <a:t>Valor del Estándar del Equipo comercial = 2,5 mg/dl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None/>
            </a:pPr>
            <a:endParaRPr lang="es-AR" sz="1400" dirty="0" smtClean="0"/>
          </a:p>
          <a:p>
            <a:pPr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s-AR" sz="1400" dirty="0" smtClean="0"/>
              <a:t>Calcular las concentraciones a partir de los valores obtenidos.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B4B29-FCAE-4CEE-88FA-43F8660779B3}" type="slidenum">
              <a:rPr lang="es-ES" smtClean="0"/>
              <a:pPr/>
              <a:t>19</a:t>
            </a:fld>
            <a:endParaRPr lang="es-ES" dirty="0"/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es-ES" sz="2000" dirty="0" smtClean="0"/>
              <a:t> </a:t>
            </a:r>
            <a:br>
              <a:rPr lang="es-ES" sz="2000" dirty="0" smtClean="0"/>
            </a:br>
            <a:r>
              <a:rPr lang="es-ES" sz="2000" dirty="0" smtClean="0"/>
              <a:t>DERTERMINACIÓN DE MAGNESIO EN SUERO </a:t>
            </a:r>
            <a:endParaRPr lang="es-AR" sz="2000" dirty="0"/>
          </a:p>
        </p:txBody>
      </p:sp>
      <p:graphicFrame>
        <p:nvGraphicFramePr>
          <p:cNvPr id="6" name="5 Tabla"/>
          <p:cNvGraphicFramePr>
            <a:graphicFrameLocks noGrp="1"/>
          </p:cNvGraphicFramePr>
          <p:nvPr/>
        </p:nvGraphicFramePr>
        <p:xfrm>
          <a:off x="428596" y="3857628"/>
          <a:ext cx="4429156" cy="365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29156"/>
              </a:tblGrid>
              <a:tr h="357190">
                <a:tc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858185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290" y="642918"/>
            <a:ext cx="2705100" cy="270510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2132" y="1000108"/>
            <a:ext cx="2209800" cy="207645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1736" y="3571876"/>
            <a:ext cx="3790553" cy="2585467"/>
          </a:xfrm>
          <a:prstGeom prst="rect">
            <a:avLst/>
          </a:prstGeom>
        </p:spPr>
      </p:pic>
      <p:sp>
        <p:nvSpPr>
          <p:cNvPr id="11" name="Marcador de número de diapositiva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B4B29-FCAE-4CEE-88FA-43F8660779B3}" type="slidenum">
              <a:rPr lang="es-ES" smtClean="0"/>
              <a:pPr/>
              <a:t>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2228273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B4B29-FCAE-4CEE-88FA-43F8660779B3}" type="slidenum">
              <a:rPr lang="es-ES" smtClean="0"/>
              <a:pPr/>
              <a:t>20</a:t>
            </a:fld>
            <a:endParaRPr lang="es-ES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8" y="447984"/>
            <a:ext cx="9127324" cy="5962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46891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es-ES" sz="2000" dirty="0" smtClean="0"/>
              <a:t/>
            </a:r>
            <a:br>
              <a:rPr lang="es-ES" sz="2000" dirty="0" smtClean="0"/>
            </a:br>
            <a:r>
              <a:rPr lang="es-ES" sz="2000" dirty="0" smtClean="0"/>
              <a:t>DERTERMINACIÓN DE FOSFATEMIA</a:t>
            </a:r>
            <a:endParaRPr lang="es-AR" sz="20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s-ES" sz="1400" cap="all" dirty="0" smtClean="0"/>
              <a:t>Suero o Plasma </a:t>
            </a:r>
            <a:r>
              <a:rPr lang="es-ES" sz="1400" cap="all" dirty="0" err="1" smtClean="0"/>
              <a:t>Heparinizado</a:t>
            </a:r>
            <a:r>
              <a:rPr lang="es-ES" sz="1400" cap="all" dirty="0" smtClean="0"/>
              <a:t>   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B4B29-FCAE-4CEE-88FA-43F8660779B3}" type="slidenum">
              <a:rPr lang="es-ES" smtClean="0"/>
              <a:pPr/>
              <a:t>21</a:t>
            </a:fld>
            <a:endParaRPr lang="es-ES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05416" y="2629331"/>
            <a:ext cx="2736304" cy="235652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2420888"/>
            <a:ext cx="4267570" cy="23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67237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s-AR" sz="1400" dirty="0" smtClean="0"/>
              <a:t>MÉTODO UV PARA LA DETERMINACIÓN DE FÓSFORO INORGÁNICO (PI) </a:t>
            </a:r>
            <a:endParaRPr lang="es-AR" sz="14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B4B29-FCAE-4CEE-88FA-43F8660779B3}" type="slidenum">
              <a:rPr lang="es-ES" smtClean="0"/>
              <a:pPr/>
              <a:t>22</a:t>
            </a:fld>
            <a:endParaRPr lang="es-ES" dirty="0"/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es-ES" sz="2000" dirty="0" smtClean="0"/>
              <a:t> </a:t>
            </a:r>
            <a:br>
              <a:rPr lang="es-ES" sz="2000" dirty="0" smtClean="0"/>
            </a:br>
            <a:r>
              <a:rPr lang="es-ES" sz="2000" dirty="0" smtClean="0"/>
              <a:t>DERTERMINACIÓN DE FOSFATEMIA </a:t>
            </a:r>
            <a:endParaRPr lang="es-AR" sz="2000" dirty="0"/>
          </a:p>
        </p:txBody>
      </p:sp>
      <p:sp>
        <p:nvSpPr>
          <p:cNvPr id="33794" name="AutoShape 2" descr="Electrolitos y metabolitos :: Rafael Valdez Aviles C. LTD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33795" name="Picture 3" descr="F:\QUIMICA CLINICA 2020\SP 2020\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2357430"/>
            <a:ext cx="5286412" cy="32861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325500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arcador de contenido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15616" y="3875472"/>
            <a:ext cx="3456384" cy="2240755"/>
          </a:xfrm>
          <a:prstGeom prst="rect">
            <a:avLst/>
          </a:prstGeom>
        </p:spPr>
      </p:pic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B4B29-FCAE-4CEE-88FA-43F8660779B3}" type="slidenum">
              <a:rPr lang="es-ES" smtClean="0"/>
              <a:pPr/>
              <a:t>23</a:t>
            </a:fld>
            <a:endParaRPr lang="es-E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917" y="449552"/>
            <a:ext cx="1840754" cy="1755742"/>
          </a:xfrm>
          <a:prstGeom prst="rect">
            <a:avLst/>
          </a:prstGeom>
        </p:spPr>
      </p:pic>
      <p:pic>
        <p:nvPicPr>
          <p:cNvPr id="7" name="Picture 2" descr="F:\QUIMICA CLINICA 2020\SP 2020\SPNº10 2020\tubo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64331" y="4360850"/>
            <a:ext cx="379512" cy="1224136"/>
          </a:xfrm>
          <a:prstGeom prst="rect">
            <a:avLst/>
          </a:prstGeom>
          <a:noFill/>
        </p:spPr>
      </p:pic>
      <p:pic>
        <p:nvPicPr>
          <p:cNvPr id="8" name="Picture 2" descr="F:\QUIMICA CLINICA 2020\SP 2020\SPNº10 2020\tubo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03860" y="4360850"/>
            <a:ext cx="432313" cy="1224137"/>
          </a:xfrm>
          <a:prstGeom prst="rect">
            <a:avLst/>
          </a:prstGeom>
          <a:noFill/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59801" y="141257"/>
            <a:ext cx="2655326" cy="1567023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74565" y="633596"/>
            <a:ext cx="1770076" cy="1330038"/>
          </a:xfrm>
          <a:prstGeom prst="rect">
            <a:avLst/>
          </a:prstGeom>
        </p:spPr>
      </p:pic>
      <p:sp>
        <p:nvSpPr>
          <p:cNvPr id="11" name="Rectángulo 10"/>
          <p:cNvSpPr/>
          <p:nvPr/>
        </p:nvSpPr>
        <p:spPr>
          <a:xfrm>
            <a:off x="2164283" y="3917317"/>
            <a:ext cx="4320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b="1" dirty="0" smtClean="0"/>
              <a:t> B</a:t>
            </a:r>
            <a:endParaRPr lang="es-AR" b="1" dirty="0"/>
          </a:p>
        </p:txBody>
      </p:sp>
      <p:sp>
        <p:nvSpPr>
          <p:cNvPr id="13" name="Rectángulo 12"/>
          <p:cNvSpPr/>
          <p:nvPr/>
        </p:nvSpPr>
        <p:spPr>
          <a:xfrm flipV="1">
            <a:off x="2691929" y="3913235"/>
            <a:ext cx="3037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/>
              <a:t>S</a:t>
            </a:r>
            <a:endParaRPr lang="es-AR" dirty="0"/>
          </a:p>
        </p:txBody>
      </p:sp>
      <p:sp>
        <p:nvSpPr>
          <p:cNvPr id="17" name="Rectángulo 16"/>
          <p:cNvSpPr/>
          <p:nvPr/>
        </p:nvSpPr>
        <p:spPr>
          <a:xfrm>
            <a:off x="2996984" y="3913235"/>
            <a:ext cx="3914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/>
              <a:t>M</a:t>
            </a:r>
            <a:endParaRPr lang="es-AR" dirty="0"/>
          </a:p>
        </p:txBody>
      </p:sp>
      <p:sp>
        <p:nvSpPr>
          <p:cNvPr id="18" name="Rectángulo 17"/>
          <p:cNvSpPr/>
          <p:nvPr/>
        </p:nvSpPr>
        <p:spPr>
          <a:xfrm>
            <a:off x="5308164" y="3959134"/>
            <a:ext cx="6918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b="1" dirty="0" smtClean="0"/>
              <a:t>C N</a:t>
            </a:r>
            <a:endParaRPr lang="es-AR" b="1" dirty="0"/>
          </a:p>
        </p:txBody>
      </p:sp>
      <p:sp>
        <p:nvSpPr>
          <p:cNvPr id="19" name="Rectángulo 18"/>
          <p:cNvSpPr/>
          <p:nvPr/>
        </p:nvSpPr>
        <p:spPr>
          <a:xfrm>
            <a:off x="6268294" y="3991518"/>
            <a:ext cx="56981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b="1" dirty="0" smtClean="0"/>
              <a:t>C P</a:t>
            </a:r>
            <a:endParaRPr lang="es-AR" b="1" dirty="0"/>
          </a:p>
        </p:txBody>
      </p:sp>
      <p:pic>
        <p:nvPicPr>
          <p:cNvPr id="22" name="Imagen 2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995686" y="2118222"/>
            <a:ext cx="1368153" cy="1372406"/>
          </a:xfrm>
          <a:prstGeom prst="rect">
            <a:avLst/>
          </a:prstGeom>
        </p:spPr>
      </p:pic>
      <p:sp>
        <p:nvSpPr>
          <p:cNvPr id="23" name="Rectángulo 22"/>
          <p:cNvSpPr/>
          <p:nvPr/>
        </p:nvSpPr>
        <p:spPr>
          <a:xfrm>
            <a:off x="5533271" y="5617371"/>
            <a:ext cx="130483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dirty="0" smtClean="0"/>
              <a:t>STANDATROL</a:t>
            </a:r>
            <a:endParaRPr lang="es-AR" sz="1400" dirty="0"/>
          </a:p>
        </p:txBody>
      </p:sp>
      <p:pic>
        <p:nvPicPr>
          <p:cNvPr id="76802" name="Picture 2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928926" y="642918"/>
            <a:ext cx="863600" cy="127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6867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B4B29-FCAE-4CEE-88FA-43F8660779B3}" type="slidenum">
              <a:rPr lang="es-ES" smtClean="0"/>
              <a:pPr/>
              <a:t>24</a:t>
            </a:fld>
            <a:endParaRPr lang="es-ES" dirty="0"/>
          </a:p>
        </p:txBody>
      </p:sp>
      <p:sp>
        <p:nvSpPr>
          <p:cNvPr id="11" name="Rectángulo 10"/>
          <p:cNvSpPr/>
          <p:nvPr/>
        </p:nvSpPr>
        <p:spPr>
          <a:xfrm flipH="1">
            <a:off x="3837170" y="2780928"/>
            <a:ext cx="5188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 smtClean="0"/>
              <a:t> </a:t>
            </a:r>
            <a:endParaRPr lang="es-AR" dirty="0"/>
          </a:p>
        </p:txBody>
      </p:sp>
      <p:pic>
        <p:nvPicPr>
          <p:cNvPr id="17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0430" y="2500306"/>
            <a:ext cx="2857520" cy="2500330"/>
          </a:xfrm>
          <a:prstGeom prst="rect">
            <a:avLst/>
          </a:prstGeom>
        </p:spPr>
      </p:pic>
      <p:pic>
        <p:nvPicPr>
          <p:cNvPr id="20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937337">
            <a:off x="2610577" y="403017"/>
            <a:ext cx="1343219" cy="1851152"/>
          </a:xfrm>
          <a:prstGeom prst="rect">
            <a:avLst/>
          </a:prstGeom>
        </p:spPr>
      </p:pic>
      <p:pic>
        <p:nvPicPr>
          <p:cNvPr id="21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16" y="2571744"/>
            <a:ext cx="1704762" cy="2309772"/>
          </a:xfrm>
          <a:prstGeom prst="rect">
            <a:avLst/>
          </a:prstGeom>
        </p:spPr>
      </p:pic>
      <p:pic>
        <p:nvPicPr>
          <p:cNvPr id="7782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71538" y="2214554"/>
            <a:ext cx="1454152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40997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es-ES" sz="2000" dirty="0" smtClean="0"/>
              <a:t> </a:t>
            </a:r>
            <a:br>
              <a:rPr lang="es-ES" sz="2000" dirty="0" smtClean="0"/>
            </a:br>
            <a:r>
              <a:rPr lang="es-ES" sz="2000" dirty="0" smtClean="0"/>
              <a:t>DERTERMINACIÓN DE FOSFATEMIA</a:t>
            </a:r>
            <a:endParaRPr lang="es-AR" sz="20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600200"/>
            <a:ext cx="8349416" cy="452596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s-ES" sz="1400" dirty="0" smtClean="0"/>
              <a:t>Incubar  10 minutos a temperatura Ambiente (15-25 °C)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s-ES" sz="1400" dirty="0" smtClean="0"/>
              <a:t>                                                                                             Leer en espectrofotómetro a 340 </a:t>
            </a:r>
            <a:r>
              <a:rPr lang="es-ES" sz="1400" dirty="0" err="1" smtClean="0"/>
              <a:t>nm</a:t>
            </a:r>
            <a:endParaRPr lang="es-ES" sz="1400" dirty="0" smtClean="0"/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es-ES" sz="1400" dirty="0" smtClean="0"/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es-AR" sz="14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B4B29-FCAE-4CEE-88FA-43F8660779B3}" type="slidenum">
              <a:rPr lang="es-ES" smtClean="0"/>
              <a:pPr/>
              <a:t>25</a:t>
            </a:fld>
            <a:endParaRPr lang="es-ES" dirty="0"/>
          </a:p>
        </p:txBody>
      </p:sp>
      <p:sp>
        <p:nvSpPr>
          <p:cNvPr id="7" name="Flecha derecha 6"/>
          <p:cNvSpPr/>
          <p:nvPr/>
        </p:nvSpPr>
        <p:spPr>
          <a:xfrm>
            <a:off x="4143372" y="3357562"/>
            <a:ext cx="1116714" cy="484632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2132" y="2398345"/>
            <a:ext cx="3234484" cy="2653513"/>
          </a:xfrm>
          <a:prstGeom prst="rect">
            <a:avLst/>
          </a:prstGeom>
        </p:spPr>
      </p:pic>
      <p:pic>
        <p:nvPicPr>
          <p:cNvPr id="10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224" y="2428868"/>
            <a:ext cx="3286148" cy="2571768"/>
          </a:xfrm>
          <a:prstGeom prst="rect">
            <a:avLst/>
          </a:prstGeom>
        </p:spPr>
      </p:pic>
      <p:cxnSp>
        <p:nvCxnSpPr>
          <p:cNvPr id="18" name="17 Conector recto"/>
          <p:cNvCxnSpPr/>
          <p:nvPr/>
        </p:nvCxnSpPr>
        <p:spPr>
          <a:xfrm>
            <a:off x="1714480" y="3429000"/>
            <a:ext cx="28575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Conector recto"/>
          <p:cNvCxnSpPr/>
          <p:nvPr/>
        </p:nvCxnSpPr>
        <p:spPr>
          <a:xfrm>
            <a:off x="2285984" y="3429000"/>
            <a:ext cx="28575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Conector recto"/>
          <p:cNvCxnSpPr/>
          <p:nvPr/>
        </p:nvCxnSpPr>
        <p:spPr>
          <a:xfrm>
            <a:off x="2857488" y="3429000"/>
            <a:ext cx="28575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971170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521175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s-ES" sz="1400" dirty="0" smtClean="0"/>
              <a:t>En este caso al leer en el espectrofotómetro, obtenemos la concentración directa de fosforo de la muestra.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s-ES" sz="1400" dirty="0" smtClean="0"/>
              <a:t>Por ejemplo, si lo hubiéramos realizado en el práctico obtenemos un valor de: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es-ES" sz="1400" dirty="0"/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s-ES" sz="1400" dirty="0" smtClean="0"/>
              <a:t>Obtenemos también los valores del Control Normal y Control Patológico del </a:t>
            </a:r>
            <a:r>
              <a:rPr lang="es-ES" sz="1400" dirty="0" err="1" smtClean="0"/>
              <a:t>Standatrol</a:t>
            </a:r>
            <a:r>
              <a:rPr lang="es-ES" sz="1400" dirty="0" smtClean="0"/>
              <a:t> y comparamos, siempre debemos corroborar el Lote de </a:t>
            </a:r>
            <a:r>
              <a:rPr lang="es-ES" sz="1400" dirty="0" err="1" smtClean="0"/>
              <a:t>Standatrol</a:t>
            </a:r>
            <a:r>
              <a:rPr lang="es-ES" sz="1400" dirty="0" smtClean="0"/>
              <a:t> que tenemos.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s-ES" sz="1400" dirty="0" smtClean="0"/>
              <a:t>Supongamos que obtuvimos: 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s-ES" sz="1400" dirty="0" smtClean="0"/>
              <a:t>C N= 4, 7 mg/dl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s-ES" sz="1400" dirty="0" smtClean="0"/>
              <a:t>C P= 7,8 mg/dl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es-AR" sz="14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B4B29-FCAE-4CEE-88FA-43F8660779B3}" type="slidenum">
              <a:rPr lang="es-ES" smtClean="0"/>
              <a:pPr/>
              <a:t>26</a:t>
            </a:fld>
            <a:endParaRPr lang="es-ES" dirty="0"/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es-ES" sz="2000" dirty="0" smtClean="0"/>
              <a:t> </a:t>
            </a:r>
            <a:br>
              <a:rPr lang="es-ES" sz="2000" dirty="0" smtClean="0"/>
            </a:br>
            <a:r>
              <a:rPr lang="es-ES" sz="2000" dirty="0" smtClean="0"/>
              <a:t>DERTERMINACIÓN DE FOSFATEMIA</a:t>
            </a:r>
            <a:endParaRPr lang="es-AR" sz="2000" dirty="0"/>
          </a:p>
        </p:txBody>
      </p:sp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84723570"/>
              </p:ext>
            </p:extLst>
          </p:nvPr>
        </p:nvGraphicFramePr>
        <p:xfrm>
          <a:off x="6786578" y="2285992"/>
          <a:ext cx="1160156" cy="34641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60156">
                  <a:extLst>
                    <a:ext uri="{9D8B030D-6E8A-4147-A177-3AD203B41FA5}">
                      <a16:colId xmlns:a16="http://schemas.microsoft.com/office/drawing/2014/main" xmlns="" val="4082354465"/>
                    </a:ext>
                  </a:extLst>
                </a:gridCol>
              </a:tblGrid>
              <a:tr h="346418">
                <a:tc>
                  <a:txBody>
                    <a:bodyPr/>
                    <a:lstStyle/>
                    <a:p>
                      <a:r>
                        <a:rPr lang="es-AR" sz="1400" b="1" dirty="0" smtClean="0"/>
                        <a:t>4,2 mg/dl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89554869"/>
                  </a:ext>
                </a:extLst>
              </a:tr>
            </a:tbl>
          </a:graphicData>
        </a:graphic>
      </p:graphicFrame>
      <p:pic>
        <p:nvPicPr>
          <p:cNvPr id="7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48" y="4857760"/>
            <a:ext cx="7715304" cy="115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46860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es-ES" sz="2000" dirty="0" smtClean="0"/>
              <a:t/>
            </a:r>
            <a:br>
              <a:rPr lang="es-ES" sz="2000" dirty="0" smtClean="0"/>
            </a:br>
            <a:r>
              <a:rPr lang="es-ES" sz="2000" dirty="0" smtClean="0"/>
              <a:t>DERTERMINACIÓN DE ACIDO URICO</a:t>
            </a:r>
            <a:endParaRPr lang="es-AR" sz="20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s-ES" sz="1400" cap="all" dirty="0" smtClean="0"/>
              <a:t>Suero o Plasma </a:t>
            </a:r>
            <a:r>
              <a:rPr lang="es-ES" sz="1400" cap="all" dirty="0" err="1" smtClean="0"/>
              <a:t>Heparinizado</a:t>
            </a:r>
            <a:r>
              <a:rPr lang="es-ES" sz="1400" cap="all" dirty="0" smtClean="0"/>
              <a:t>   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B4B29-FCAE-4CEE-88FA-43F8660779B3}" type="slidenum">
              <a:rPr lang="es-ES" smtClean="0"/>
              <a:pPr/>
              <a:t>27</a:t>
            </a:fld>
            <a:endParaRPr lang="es-ES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05416" y="2629331"/>
            <a:ext cx="2736304" cy="235652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2420888"/>
            <a:ext cx="4267570" cy="23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67237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s-AR" sz="1400" dirty="0" smtClean="0"/>
          </a:p>
          <a:p>
            <a:pPr>
              <a:buNone/>
            </a:pPr>
            <a:r>
              <a:rPr lang="es-AR" sz="1400" dirty="0" smtClean="0"/>
              <a:t>URICOSTAT  </a:t>
            </a:r>
            <a:r>
              <a:rPr lang="es-AR" sz="1400" cap="all" dirty="0" smtClean="0"/>
              <a:t>enzimático Para la determinación de ácido úrico en suero o plasma</a:t>
            </a:r>
            <a:endParaRPr lang="es-AR" sz="1400" cap="al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B4B29-FCAE-4CEE-88FA-43F8660779B3}" type="slidenum">
              <a:rPr lang="es-ES" smtClean="0"/>
              <a:pPr/>
              <a:t>28</a:t>
            </a:fld>
            <a:endParaRPr lang="es-ES" dirty="0"/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es-ES" sz="2000" dirty="0" smtClean="0"/>
              <a:t> </a:t>
            </a:r>
            <a:br>
              <a:rPr lang="es-ES" sz="2000" dirty="0" smtClean="0"/>
            </a:br>
            <a:r>
              <a:rPr lang="es-ES" sz="2000" dirty="0" smtClean="0"/>
              <a:t>DERTERMINACIÓN DE ACIDO URICO EN SUERO </a:t>
            </a:r>
            <a:endParaRPr lang="es-AR" sz="2000" dirty="0"/>
          </a:p>
        </p:txBody>
      </p:sp>
      <p:sp>
        <p:nvSpPr>
          <p:cNvPr id="28674" name="AutoShape 2" descr="Presentación de PowerPoin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8676" name="AutoShape 4" descr="Presentación de PowerPoin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28677" name="Picture 5" descr="F:\QUIMICA CLINICA 2020\SP 2020\SP Nº 10 2020\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2357430"/>
            <a:ext cx="4829177" cy="37862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706555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arcador de contenido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15616" y="3875472"/>
            <a:ext cx="3456384" cy="2240755"/>
          </a:xfrm>
          <a:prstGeom prst="rect">
            <a:avLst/>
          </a:prstGeom>
        </p:spPr>
      </p:pic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B4B29-FCAE-4CEE-88FA-43F8660779B3}" type="slidenum">
              <a:rPr lang="es-ES" smtClean="0"/>
              <a:pPr/>
              <a:t>29</a:t>
            </a:fld>
            <a:endParaRPr lang="es-E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917" y="449552"/>
            <a:ext cx="1840754" cy="1755742"/>
          </a:xfrm>
          <a:prstGeom prst="rect">
            <a:avLst/>
          </a:prstGeom>
        </p:spPr>
      </p:pic>
      <p:pic>
        <p:nvPicPr>
          <p:cNvPr id="7" name="Picture 2" descr="F:\QUIMICA CLINICA 2020\SP 2020\SPNº10 2020\tubo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64331" y="4360850"/>
            <a:ext cx="379512" cy="1224136"/>
          </a:xfrm>
          <a:prstGeom prst="rect">
            <a:avLst/>
          </a:prstGeom>
          <a:noFill/>
        </p:spPr>
      </p:pic>
      <p:pic>
        <p:nvPicPr>
          <p:cNvPr id="8" name="Picture 2" descr="F:\QUIMICA CLINICA 2020\SP 2020\SPNº10 2020\tubo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03860" y="4360850"/>
            <a:ext cx="432313" cy="1224137"/>
          </a:xfrm>
          <a:prstGeom prst="rect">
            <a:avLst/>
          </a:prstGeom>
          <a:noFill/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59801" y="141257"/>
            <a:ext cx="2655326" cy="1567023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74565" y="633596"/>
            <a:ext cx="1770076" cy="1330038"/>
          </a:xfrm>
          <a:prstGeom prst="rect">
            <a:avLst/>
          </a:prstGeom>
        </p:spPr>
      </p:pic>
      <p:sp>
        <p:nvSpPr>
          <p:cNvPr id="11" name="Rectángulo 10"/>
          <p:cNvSpPr/>
          <p:nvPr/>
        </p:nvSpPr>
        <p:spPr>
          <a:xfrm>
            <a:off x="2164283" y="3917317"/>
            <a:ext cx="4320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b="1" dirty="0" smtClean="0"/>
              <a:t> B</a:t>
            </a:r>
            <a:endParaRPr lang="es-AR" b="1" dirty="0"/>
          </a:p>
        </p:txBody>
      </p:sp>
      <p:sp>
        <p:nvSpPr>
          <p:cNvPr id="13" name="Rectángulo 12"/>
          <p:cNvSpPr/>
          <p:nvPr/>
        </p:nvSpPr>
        <p:spPr>
          <a:xfrm flipV="1">
            <a:off x="2691929" y="3913235"/>
            <a:ext cx="3037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/>
              <a:t>S</a:t>
            </a:r>
            <a:endParaRPr lang="es-AR" dirty="0"/>
          </a:p>
        </p:txBody>
      </p:sp>
      <p:sp>
        <p:nvSpPr>
          <p:cNvPr id="17" name="Rectángulo 16"/>
          <p:cNvSpPr/>
          <p:nvPr/>
        </p:nvSpPr>
        <p:spPr>
          <a:xfrm>
            <a:off x="2996984" y="3913235"/>
            <a:ext cx="3914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/>
              <a:t>M</a:t>
            </a:r>
            <a:endParaRPr lang="es-AR" dirty="0"/>
          </a:p>
        </p:txBody>
      </p:sp>
      <p:sp>
        <p:nvSpPr>
          <p:cNvPr id="18" name="Rectángulo 17"/>
          <p:cNvSpPr/>
          <p:nvPr/>
        </p:nvSpPr>
        <p:spPr>
          <a:xfrm>
            <a:off x="5308164" y="3959134"/>
            <a:ext cx="6918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b="1" dirty="0" smtClean="0"/>
              <a:t>C N</a:t>
            </a:r>
            <a:endParaRPr lang="es-AR" b="1" dirty="0"/>
          </a:p>
        </p:txBody>
      </p:sp>
      <p:sp>
        <p:nvSpPr>
          <p:cNvPr id="19" name="Rectángulo 18"/>
          <p:cNvSpPr/>
          <p:nvPr/>
        </p:nvSpPr>
        <p:spPr>
          <a:xfrm>
            <a:off x="6268294" y="3991518"/>
            <a:ext cx="56981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b="1" dirty="0" smtClean="0"/>
              <a:t>C P</a:t>
            </a:r>
            <a:endParaRPr lang="es-AR" b="1" dirty="0"/>
          </a:p>
        </p:txBody>
      </p:sp>
      <p:pic>
        <p:nvPicPr>
          <p:cNvPr id="22" name="Imagen 2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995686" y="2118222"/>
            <a:ext cx="1368153" cy="1372406"/>
          </a:xfrm>
          <a:prstGeom prst="rect">
            <a:avLst/>
          </a:prstGeom>
        </p:spPr>
      </p:pic>
      <p:sp>
        <p:nvSpPr>
          <p:cNvPr id="23" name="Rectángulo 22"/>
          <p:cNvSpPr/>
          <p:nvPr/>
        </p:nvSpPr>
        <p:spPr>
          <a:xfrm>
            <a:off x="5533271" y="5617371"/>
            <a:ext cx="130483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dirty="0" smtClean="0"/>
              <a:t>STANDATROL</a:t>
            </a:r>
            <a:endParaRPr lang="es-AR" sz="1400" dirty="0"/>
          </a:p>
        </p:txBody>
      </p:sp>
      <p:pic>
        <p:nvPicPr>
          <p:cNvPr id="81922" name="Picture 2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143240" y="714356"/>
            <a:ext cx="642942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6867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B4B29-FCAE-4CEE-88FA-43F8660779B3}" type="slidenum">
              <a:rPr lang="es-ES" smtClean="0"/>
              <a:pPr/>
              <a:t>3</a:t>
            </a:fld>
            <a:endParaRPr lang="es-E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476672"/>
            <a:ext cx="3096344" cy="3168352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7984" y="2060848"/>
            <a:ext cx="4144544" cy="2725474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5776" y="3641010"/>
            <a:ext cx="1714500" cy="2524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70847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B4B29-FCAE-4CEE-88FA-43F8660779B3}" type="slidenum">
              <a:rPr lang="es-ES" smtClean="0"/>
              <a:pPr/>
              <a:t>30</a:t>
            </a:fld>
            <a:endParaRPr lang="es-ES" dirty="0"/>
          </a:p>
        </p:txBody>
      </p:sp>
      <p:sp>
        <p:nvSpPr>
          <p:cNvPr id="11" name="Rectángulo 10"/>
          <p:cNvSpPr/>
          <p:nvPr/>
        </p:nvSpPr>
        <p:spPr>
          <a:xfrm flipH="1">
            <a:off x="3837170" y="2780928"/>
            <a:ext cx="5188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 smtClean="0"/>
              <a:t> </a:t>
            </a:r>
            <a:endParaRPr lang="es-AR" dirty="0"/>
          </a:p>
        </p:txBody>
      </p:sp>
      <p:pic>
        <p:nvPicPr>
          <p:cNvPr id="17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0430" y="2500306"/>
            <a:ext cx="2857520" cy="2500330"/>
          </a:xfrm>
          <a:prstGeom prst="rect">
            <a:avLst/>
          </a:prstGeom>
        </p:spPr>
      </p:pic>
      <p:pic>
        <p:nvPicPr>
          <p:cNvPr id="20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937337">
            <a:off x="2039073" y="617330"/>
            <a:ext cx="1343219" cy="1851152"/>
          </a:xfrm>
          <a:prstGeom prst="rect">
            <a:avLst/>
          </a:prstGeom>
        </p:spPr>
      </p:pic>
      <p:pic>
        <p:nvPicPr>
          <p:cNvPr id="21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16" y="2571744"/>
            <a:ext cx="1704762" cy="2309772"/>
          </a:xfrm>
          <a:prstGeom prst="rect">
            <a:avLst/>
          </a:prstGeom>
        </p:spPr>
      </p:pic>
      <p:pic>
        <p:nvPicPr>
          <p:cNvPr id="8294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4348" y="2285992"/>
            <a:ext cx="1519242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40997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es-ES" sz="2000" dirty="0" smtClean="0"/>
              <a:t> </a:t>
            </a:r>
            <a:br>
              <a:rPr lang="es-ES" sz="2000" dirty="0" smtClean="0"/>
            </a:br>
            <a:r>
              <a:rPr lang="es-ES" sz="2000" dirty="0" smtClean="0"/>
              <a:t>DERTERMINACIÓN DE ACIDO URICO</a:t>
            </a:r>
            <a:endParaRPr lang="es-AR" sz="20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600200"/>
            <a:ext cx="8349416" cy="452596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s-ES" sz="1400" dirty="0" smtClean="0"/>
              <a:t>Incubar  15 minutos en Baño María (37 °C)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es-ES" sz="1400" dirty="0" smtClean="0"/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s-ES" sz="1400" dirty="0" smtClean="0"/>
              <a:t>                                                                                             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es-ES" sz="1400" dirty="0" smtClean="0"/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es-AR" sz="14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B4B29-FCAE-4CEE-88FA-43F8660779B3}" type="slidenum">
              <a:rPr lang="es-ES" smtClean="0"/>
              <a:pPr/>
              <a:t>31</a:t>
            </a:fld>
            <a:endParaRPr lang="es-ES" dirty="0"/>
          </a:p>
        </p:txBody>
      </p:sp>
      <p:sp>
        <p:nvSpPr>
          <p:cNvPr id="7" name="Flecha derecha 6"/>
          <p:cNvSpPr/>
          <p:nvPr/>
        </p:nvSpPr>
        <p:spPr>
          <a:xfrm>
            <a:off x="4357686" y="3500438"/>
            <a:ext cx="714380" cy="413194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8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24" y="2428868"/>
            <a:ext cx="3286148" cy="2571768"/>
          </a:xfrm>
          <a:prstGeom prst="rect">
            <a:avLst/>
          </a:prstGeom>
        </p:spPr>
      </p:pic>
      <p:pic>
        <p:nvPicPr>
          <p:cNvPr id="9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2066" y="2428868"/>
            <a:ext cx="3790553" cy="2585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71170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es-ES" sz="2000" dirty="0" smtClean="0"/>
              <a:t> </a:t>
            </a:r>
            <a:br>
              <a:rPr lang="es-ES" sz="2000" dirty="0" smtClean="0"/>
            </a:br>
            <a:r>
              <a:rPr lang="es-ES" sz="2000" dirty="0" smtClean="0"/>
              <a:t>DERTERMINACIÓN DE ACIDO URICO</a:t>
            </a:r>
            <a:endParaRPr lang="es-AR" sz="20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600200"/>
            <a:ext cx="8349416" cy="452596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s-ES" sz="1400" dirty="0" smtClean="0"/>
              <a:t>                                                                                             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es-ES" sz="1400" dirty="0" smtClean="0"/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es-ES" sz="1400" dirty="0" smtClean="0"/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es-ES" sz="1400" dirty="0" smtClean="0"/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es-ES" sz="1400" dirty="0" smtClean="0"/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es-ES" sz="1400" dirty="0" smtClean="0"/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es-ES" sz="1400" dirty="0" smtClean="0"/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es-ES" sz="1400" dirty="0" smtClean="0"/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es-ES" sz="1400" dirty="0" smtClean="0"/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es-ES" sz="1400" dirty="0" smtClean="0"/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es-ES" sz="1400" dirty="0" smtClean="0"/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es-ES" sz="1400" dirty="0" smtClean="0"/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es-ES" sz="1400" dirty="0" smtClean="0"/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es-AR" sz="14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B4B29-FCAE-4CEE-88FA-43F8660779B3}" type="slidenum">
              <a:rPr lang="es-ES" smtClean="0"/>
              <a:pPr/>
              <a:t>32</a:t>
            </a:fld>
            <a:endParaRPr lang="es-ES" dirty="0"/>
          </a:p>
        </p:txBody>
      </p:sp>
      <p:sp>
        <p:nvSpPr>
          <p:cNvPr id="7" name="Flecha derecha 6"/>
          <p:cNvSpPr/>
          <p:nvPr/>
        </p:nvSpPr>
        <p:spPr>
          <a:xfrm>
            <a:off x="4572000" y="3786190"/>
            <a:ext cx="714380" cy="413194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1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9256" y="2571744"/>
            <a:ext cx="3500430" cy="2633594"/>
          </a:xfrm>
          <a:prstGeom prst="rect">
            <a:avLst/>
          </a:prstGeom>
        </p:spPr>
      </p:pic>
      <p:sp>
        <p:nvSpPr>
          <p:cNvPr id="8" name="7 Rectángulo"/>
          <p:cNvSpPr/>
          <p:nvPr/>
        </p:nvSpPr>
        <p:spPr>
          <a:xfrm>
            <a:off x="5500694" y="1857364"/>
            <a:ext cx="3088987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 sz="1400" dirty="0" smtClean="0"/>
              <a:t>Leer en espectrofotómetro a </a:t>
            </a:r>
            <a:r>
              <a:rPr lang="es-ES" sz="1400" dirty="0" smtClean="0"/>
              <a:t>505 </a:t>
            </a:r>
            <a:r>
              <a:rPr lang="es-ES" sz="1400" dirty="0" err="1" smtClean="0"/>
              <a:t>nm</a:t>
            </a:r>
            <a:endParaRPr lang="es-ES" sz="1400" dirty="0" smtClean="0"/>
          </a:p>
        </p:txBody>
      </p:sp>
      <p:pic>
        <p:nvPicPr>
          <p:cNvPr id="9" name="Picture 2" descr="C:\Users\Lombardi\Downloads\tubos rosad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4282" y="2357430"/>
            <a:ext cx="4286280" cy="2571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71170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s-AR" sz="1400" dirty="0" smtClean="0"/>
              <a:t>Determinamos las </a:t>
            </a:r>
            <a:r>
              <a:rPr lang="es-AR" sz="1400" dirty="0" err="1" smtClean="0"/>
              <a:t>Absorbancias</a:t>
            </a:r>
            <a:r>
              <a:rPr lang="es-AR" sz="1400" dirty="0" smtClean="0"/>
              <a:t> en el “</a:t>
            </a:r>
            <a:r>
              <a:rPr lang="es-AR" sz="1400" dirty="0" err="1" smtClean="0"/>
              <a:t>Boeco</a:t>
            </a:r>
            <a:r>
              <a:rPr lang="es-AR" sz="1400" dirty="0" smtClean="0"/>
              <a:t>”, obtenemos: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s-AR" sz="1400" dirty="0" smtClean="0"/>
              <a:t>Blanco = 0,032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s-AR" sz="1400" dirty="0" smtClean="0"/>
              <a:t>Estándar =  0,268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s-AR" sz="1400" dirty="0" smtClean="0"/>
              <a:t>Muestra = 0,145    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s-AR" sz="1400" dirty="0" smtClean="0"/>
              <a:t>C N = 0,135    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s-AR" sz="1400" dirty="0" smtClean="0"/>
              <a:t>C P = 0,259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None/>
            </a:pPr>
            <a:endParaRPr lang="es-AR" sz="1400" dirty="0" smtClean="0"/>
          </a:p>
          <a:p>
            <a:pPr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s-AR" sz="1400" dirty="0" smtClean="0"/>
              <a:t>Valor del Estándar del Equipo comercial = 10 mg/dl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None/>
            </a:pPr>
            <a:endParaRPr lang="es-AR" sz="1400" dirty="0" smtClean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B4B29-FCAE-4CEE-88FA-43F8660779B3}" type="slidenum">
              <a:rPr lang="es-ES" smtClean="0"/>
              <a:pPr/>
              <a:t>33</a:t>
            </a:fld>
            <a:endParaRPr lang="es-ES" dirty="0"/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es-ES" sz="2000" dirty="0" smtClean="0"/>
              <a:t> </a:t>
            </a:r>
            <a:br>
              <a:rPr lang="es-ES" sz="2000" dirty="0" smtClean="0"/>
            </a:br>
            <a:r>
              <a:rPr lang="es-ES" sz="2000" dirty="0" smtClean="0"/>
              <a:t>DERTERMINACIÓN DE ACIDO URICO EN SUERO </a:t>
            </a:r>
            <a:endParaRPr lang="es-AR" sz="2000" dirty="0"/>
          </a:p>
        </p:txBody>
      </p:sp>
      <p:graphicFrame>
        <p:nvGraphicFramePr>
          <p:cNvPr id="6" name="5 Tabla"/>
          <p:cNvGraphicFramePr>
            <a:graphicFrameLocks noGrp="1"/>
          </p:cNvGraphicFramePr>
          <p:nvPr/>
        </p:nvGraphicFramePr>
        <p:xfrm>
          <a:off x="500034" y="3857628"/>
          <a:ext cx="4429156" cy="365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29156"/>
              </a:tblGrid>
              <a:tr h="357190">
                <a:tc>
                  <a:txBody>
                    <a:bodyPr/>
                    <a:lstStyle/>
                    <a:p>
                      <a:endParaRPr lang="es-AR" dirty="0" smtClean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5000636"/>
            <a:ext cx="8501122" cy="1427395"/>
          </a:xfrm>
          <a:prstGeom prst="rect">
            <a:avLst/>
          </a:prstGeom>
        </p:spPr>
      </p:pic>
      <p:sp>
        <p:nvSpPr>
          <p:cNvPr id="8" name="7 Rectángulo"/>
          <p:cNvSpPr/>
          <p:nvPr/>
        </p:nvSpPr>
        <p:spPr>
          <a:xfrm>
            <a:off x="357158" y="4357694"/>
            <a:ext cx="5286412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s-AR" sz="1400" dirty="0" smtClean="0"/>
              <a:t>Calcular las concentraciones a partir de los valores obtenidos.</a:t>
            </a:r>
          </a:p>
        </p:txBody>
      </p:sp>
    </p:spTree>
    <p:extLst>
      <p:ext uri="{BB962C8B-B14F-4D97-AF65-F5344CB8AC3E}">
        <p14:creationId xmlns:p14="http://schemas.microsoft.com/office/powerpoint/2010/main" xmlns="" val="1858185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B4B29-FCAE-4CEE-88FA-43F8660779B3}" type="slidenum">
              <a:rPr lang="es-ES" smtClean="0"/>
              <a:pPr/>
              <a:t>34</a:t>
            </a:fld>
            <a:endParaRPr lang="es-ES" dirty="0"/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es-ES" sz="2000" dirty="0" smtClean="0"/>
              <a:t> </a:t>
            </a:r>
            <a:br>
              <a:rPr lang="es-ES" sz="2000" dirty="0" smtClean="0"/>
            </a:br>
            <a:r>
              <a:rPr lang="es-ES" sz="2000" dirty="0" smtClean="0"/>
              <a:t>DERTERMINACIÓN DE CALCULOS URINARIOS</a:t>
            </a:r>
            <a:endParaRPr lang="es-AR" sz="2000" dirty="0"/>
          </a:p>
        </p:txBody>
      </p:sp>
      <p:pic>
        <p:nvPicPr>
          <p:cNvPr id="20482" name="Picture 2" descr="Prevención: el mejor control para la litiasis renal - Clinica Urosalu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3504" y="2643182"/>
            <a:ext cx="3519478" cy="2328856"/>
          </a:xfrm>
          <a:prstGeom prst="rect">
            <a:avLst/>
          </a:prstGeom>
          <a:noFill/>
        </p:spPr>
      </p:pic>
      <p:pic>
        <p:nvPicPr>
          <p:cNvPr id="20484" name="Picture 4" descr="Calculos Urinario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500174"/>
            <a:ext cx="4552952" cy="34290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961435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B4B29-FCAE-4CEE-88FA-43F8660779B3}" type="slidenum">
              <a:rPr lang="es-ES" smtClean="0"/>
              <a:pPr/>
              <a:t>35</a:t>
            </a:fld>
            <a:endParaRPr lang="es-ES" dirty="0"/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es-ES" sz="2000" dirty="0" smtClean="0"/>
              <a:t> </a:t>
            </a:r>
            <a:br>
              <a:rPr lang="es-ES" sz="2000" dirty="0" smtClean="0"/>
            </a:br>
            <a:r>
              <a:rPr lang="es-ES" sz="2000" dirty="0" smtClean="0"/>
              <a:t>DERTERMINACIÓN DE CALCULOS URINARIOS</a:t>
            </a:r>
            <a:endParaRPr lang="es-AR" sz="2000" dirty="0"/>
          </a:p>
        </p:txBody>
      </p:sp>
      <p:pic>
        <p:nvPicPr>
          <p:cNvPr id="18434" name="Picture 2" descr="Capsulas De Palta Y Soja - Morteros en Mercado Libre Argentin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2214554"/>
            <a:ext cx="2428875" cy="2705100"/>
          </a:xfrm>
          <a:prstGeom prst="rect">
            <a:avLst/>
          </a:prstGeom>
          <a:noFill/>
        </p:spPr>
      </p:pic>
      <p:sp>
        <p:nvSpPr>
          <p:cNvPr id="18436" name="AutoShape 4" descr="Bisturí En Una Mano Con El Guante De Goma Fotos, Retratos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8438" name="AutoShape 6" descr="El Bisturí En Una Mano Con Guante De Goma Fotos, Retratos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18439" name="Picture 7" descr="F:\QUIMICA CLINICA 2020\SP 2020\SP Nº 10 2020\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2571744"/>
            <a:ext cx="3390896" cy="1710874"/>
          </a:xfrm>
          <a:prstGeom prst="rect">
            <a:avLst/>
          </a:prstGeom>
          <a:noFill/>
        </p:spPr>
      </p:pic>
      <p:sp>
        <p:nvSpPr>
          <p:cNvPr id="18441" name="AutoShape 9" descr="Oxalato de calcio - Wikiwa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18442" name="Picture 10" descr="F:\QUIMICA CLINICA 2020\SP 2020\SP Nº 10 2020\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29124" y="4214818"/>
            <a:ext cx="3643338" cy="2286016"/>
          </a:xfrm>
          <a:prstGeom prst="rect">
            <a:avLst/>
          </a:prstGeom>
          <a:noFill/>
        </p:spPr>
      </p:pic>
      <p:pic>
        <p:nvPicPr>
          <p:cNvPr id="11" name="Picture 4" descr="mICROBIO on Twitter: &quot;Cristales de Oxalatos de calcio dihidratados ...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15074" y="285728"/>
            <a:ext cx="2071701" cy="17859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527469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B4B29-FCAE-4CEE-88FA-43F8660779B3}" type="slidenum">
              <a:rPr lang="es-ES" smtClean="0"/>
              <a:pPr/>
              <a:t>36</a:t>
            </a:fld>
            <a:endParaRPr lang="es-ES" dirty="0"/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es-ES" sz="2000" dirty="0" smtClean="0"/>
              <a:t> </a:t>
            </a:r>
            <a:br>
              <a:rPr lang="es-ES" sz="2000" dirty="0" smtClean="0"/>
            </a:br>
            <a:r>
              <a:rPr lang="es-ES" sz="2000" dirty="0" smtClean="0"/>
              <a:t>DERTERMINACIÓN DE CALCULOS URINARIOS</a:t>
            </a:r>
            <a:endParaRPr lang="es-AR" sz="2000" dirty="0"/>
          </a:p>
        </p:txBody>
      </p:sp>
      <p:sp>
        <p:nvSpPr>
          <p:cNvPr id="19462" name="AutoShape 6" descr="Mortero de porcelana de laboratorio 100mm sin vidriar y con man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19464" name="Picture 8" descr="Mortero de porcelana con pilón - OneLab, tu tienda online de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714488"/>
            <a:ext cx="3643304" cy="3428991"/>
          </a:xfrm>
          <a:prstGeom prst="rect">
            <a:avLst/>
          </a:prstGeom>
          <a:noFill/>
        </p:spPr>
      </p:pic>
      <p:sp>
        <p:nvSpPr>
          <p:cNvPr id="19466" name="AutoShape 10" descr="Oxalato de calcio - Wikipedia, la enciclopedia libr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19468" name="Picture 12" descr="IMG_7102 – Centro Veterinario Madridejo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48" y="2071678"/>
            <a:ext cx="4500594" cy="2928958"/>
          </a:xfrm>
          <a:prstGeom prst="rect">
            <a:avLst/>
          </a:prstGeom>
          <a:noFill/>
        </p:spPr>
      </p:pic>
      <p:sp>
        <p:nvSpPr>
          <p:cNvPr id="68610" name="AutoShape 2" descr="cirugía veterinaria » Cálculos urinarios en el gat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xmlns="" val="3058444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B4B29-FCAE-4CEE-88FA-43F8660779B3}" type="slidenum">
              <a:rPr lang="es-ES" smtClean="0"/>
              <a:pPr/>
              <a:t>37</a:t>
            </a:fld>
            <a:endParaRPr lang="es-ES" dirty="0"/>
          </a:p>
        </p:txBody>
      </p:sp>
      <p:sp>
        <p:nvSpPr>
          <p:cNvPr id="17410" name="AutoShape 2" descr="El Bisturí En Una Mano Con Guante De Goma Fotos, Retratos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7" name="Picture 4" descr="Calculos Urinario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642918"/>
            <a:ext cx="2143140" cy="1643074"/>
          </a:xfrm>
          <a:prstGeom prst="rect">
            <a:avLst/>
          </a:prstGeom>
          <a:noFill/>
        </p:spPr>
      </p:pic>
      <p:pic>
        <p:nvPicPr>
          <p:cNvPr id="8" name="Picture 2" descr="C:\Users\Lombardi\Downloads\placa con puntito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00364" y="714356"/>
            <a:ext cx="5643602" cy="2500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9 Flecha abajo"/>
          <p:cNvSpPr/>
          <p:nvPr/>
        </p:nvSpPr>
        <p:spPr>
          <a:xfrm>
            <a:off x="5643570" y="3214686"/>
            <a:ext cx="413194" cy="978408"/>
          </a:xfrm>
          <a:prstGeom prst="down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10 Rectángulo"/>
          <p:cNvSpPr/>
          <p:nvPr/>
        </p:nvSpPr>
        <p:spPr>
          <a:xfrm>
            <a:off x="6215074" y="3500438"/>
            <a:ext cx="12715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sz="1400" dirty="0" smtClean="0"/>
              <a:t>2 a 3 minutos</a:t>
            </a:r>
            <a:endParaRPr lang="es-AR" sz="1400" dirty="0"/>
          </a:p>
        </p:txBody>
      </p:sp>
      <p:sp>
        <p:nvSpPr>
          <p:cNvPr id="14" name="13 Rectángulo"/>
          <p:cNvSpPr/>
          <p:nvPr/>
        </p:nvSpPr>
        <p:spPr>
          <a:xfrm>
            <a:off x="5429256" y="285728"/>
            <a:ext cx="12153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dirty="0" smtClean="0"/>
              <a:t>Magnesio </a:t>
            </a:r>
            <a:endParaRPr lang="es-AR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00430" y="4214818"/>
            <a:ext cx="4953000" cy="22288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821703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B4B29-FCAE-4CEE-88FA-43F8660779B3}" type="slidenum">
              <a:rPr lang="es-ES" smtClean="0"/>
              <a:pPr/>
              <a:t>38</a:t>
            </a:fld>
            <a:endParaRPr lang="es-ES" dirty="0"/>
          </a:p>
        </p:txBody>
      </p:sp>
      <p:sp>
        <p:nvSpPr>
          <p:cNvPr id="17410" name="AutoShape 2" descr="El Bisturí En Una Mano Con Guante De Goma Fotos, Retratos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7" name="Picture 4" descr="Calculos Urinario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642918"/>
            <a:ext cx="2143140" cy="1643074"/>
          </a:xfrm>
          <a:prstGeom prst="rect">
            <a:avLst/>
          </a:prstGeom>
          <a:noFill/>
        </p:spPr>
      </p:pic>
      <p:pic>
        <p:nvPicPr>
          <p:cNvPr id="8" name="Picture 2" descr="C:\Users\Lombardi\Downloads\placa con puntito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00364" y="714356"/>
            <a:ext cx="5643602" cy="2500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9 Flecha abajo"/>
          <p:cNvSpPr/>
          <p:nvPr/>
        </p:nvSpPr>
        <p:spPr>
          <a:xfrm>
            <a:off x="5643570" y="3214686"/>
            <a:ext cx="413194" cy="978408"/>
          </a:xfrm>
          <a:prstGeom prst="down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10 Rectángulo"/>
          <p:cNvSpPr/>
          <p:nvPr/>
        </p:nvSpPr>
        <p:spPr>
          <a:xfrm>
            <a:off x="6215074" y="3500438"/>
            <a:ext cx="10887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sz="1400" dirty="0" smtClean="0"/>
              <a:t>2 segundos</a:t>
            </a:r>
            <a:endParaRPr lang="es-AR" sz="1400" dirty="0"/>
          </a:p>
        </p:txBody>
      </p:sp>
      <p:sp>
        <p:nvSpPr>
          <p:cNvPr id="13" name="12 Rectángulo"/>
          <p:cNvSpPr/>
          <p:nvPr/>
        </p:nvSpPr>
        <p:spPr>
          <a:xfrm>
            <a:off x="5143504" y="214290"/>
            <a:ext cx="11961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dirty="0" smtClean="0"/>
              <a:t>FOSFATO </a:t>
            </a:r>
            <a:endParaRPr lang="es-AR" dirty="0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43240" y="4214818"/>
            <a:ext cx="5569282" cy="2214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821703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B4B29-FCAE-4CEE-88FA-43F8660779B3}" type="slidenum">
              <a:rPr lang="es-ES" smtClean="0"/>
              <a:pPr/>
              <a:t>39</a:t>
            </a:fld>
            <a:endParaRPr lang="es-ES" dirty="0"/>
          </a:p>
        </p:txBody>
      </p:sp>
      <p:sp>
        <p:nvSpPr>
          <p:cNvPr id="17410" name="AutoShape 2" descr="El Bisturí En Una Mano Con Guante De Goma Fotos, Retratos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7" name="Picture 4" descr="Calculos Urinario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642918"/>
            <a:ext cx="2143140" cy="1643074"/>
          </a:xfrm>
          <a:prstGeom prst="rect">
            <a:avLst/>
          </a:prstGeom>
          <a:noFill/>
        </p:spPr>
      </p:pic>
      <p:pic>
        <p:nvPicPr>
          <p:cNvPr id="8" name="Picture 2" descr="C:\Users\Lombardi\Downloads\placa con puntito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00364" y="714356"/>
            <a:ext cx="5643602" cy="2500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9 Flecha abajo"/>
          <p:cNvSpPr/>
          <p:nvPr/>
        </p:nvSpPr>
        <p:spPr>
          <a:xfrm>
            <a:off x="5643570" y="3214686"/>
            <a:ext cx="413194" cy="978408"/>
          </a:xfrm>
          <a:prstGeom prst="down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10 Rectángulo"/>
          <p:cNvSpPr/>
          <p:nvPr/>
        </p:nvSpPr>
        <p:spPr>
          <a:xfrm>
            <a:off x="6215074" y="3500438"/>
            <a:ext cx="10887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sz="1400" dirty="0" smtClean="0"/>
              <a:t>2</a:t>
            </a:r>
            <a:r>
              <a:rPr lang="es-AR" sz="1400" dirty="0" smtClean="0"/>
              <a:t> </a:t>
            </a:r>
            <a:r>
              <a:rPr lang="es-AR" sz="1400" dirty="0" smtClean="0"/>
              <a:t>segundos</a:t>
            </a:r>
            <a:endParaRPr lang="es-AR" sz="1400" dirty="0"/>
          </a:p>
        </p:txBody>
      </p:sp>
      <p:pic>
        <p:nvPicPr>
          <p:cNvPr id="12" name="Picture 2" descr="C:\Users\Lombardi\Downloads\placa si color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57554" y="4286256"/>
            <a:ext cx="5000660" cy="2000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13 Rectángulo"/>
          <p:cNvSpPr/>
          <p:nvPr/>
        </p:nvSpPr>
        <p:spPr>
          <a:xfrm>
            <a:off x="5429256" y="285728"/>
            <a:ext cx="9476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dirty="0" smtClean="0"/>
              <a:t>Amonio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xmlns="" val="821703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692696"/>
            <a:ext cx="3960440" cy="309634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1960" y="3937070"/>
            <a:ext cx="4267915" cy="2419280"/>
          </a:xfrm>
          <a:prstGeom prst="rect">
            <a:avLst/>
          </a:prstGeom>
        </p:spPr>
      </p:pic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B4B29-FCAE-4CEE-88FA-43F8660779B3}" type="slidenum">
              <a:rPr lang="es-ES" smtClean="0"/>
              <a:pPr/>
              <a:t>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2520942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B4B29-FCAE-4CEE-88FA-43F8660779B3}" type="slidenum">
              <a:rPr lang="es-ES" smtClean="0"/>
              <a:pPr/>
              <a:t>40</a:t>
            </a:fld>
            <a:endParaRPr lang="es-ES" dirty="0"/>
          </a:p>
        </p:txBody>
      </p:sp>
      <p:sp>
        <p:nvSpPr>
          <p:cNvPr id="17410" name="AutoShape 2" descr="El Bisturí En Una Mano Con Guante De Goma Fotos, Retratos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7" name="Picture 4" descr="Calculos Urinario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642918"/>
            <a:ext cx="2143140" cy="1643074"/>
          </a:xfrm>
          <a:prstGeom prst="rect">
            <a:avLst/>
          </a:prstGeom>
          <a:noFill/>
        </p:spPr>
      </p:pic>
      <p:pic>
        <p:nvPicPr>
          <p:cNvPr id="8" name="Picture 2" descr="C:\Users\Lombardi\Downloads\placa con puntito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00364" y="714356"/>
            <a:ext cx="5643602" cy="2500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9 Flecha abajo"/>
          <p:cNvSpPr/>
          <p:nvPr/>
        </p:nvSpPr>
        <p:spPr>
          <a:xfrm>
            <a:off x="5643570" y="3214686"/>
            <a:ext cx="413194" cy="978408"/>
          </a:xfrm>
          <a:prstGeom prst="down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10 Rectángulo"/>
          <p:cNvSpPr/>
          <p:nvPr/>
        </p:nvSpPr>
        <p:spPr>
          <a:xfrm>
            <a:off x="6215074" y="3500438"/>
            <a:ext cx="10887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sz="1400" dirty="0" smtClean="0"/>
              <a:t>2</a:t>
            </a:r>
            <a:r>
              <a:rPr lang="es-AR" sz="1400" dirty="0" smtClean="0"/>
              <a:t> </a:t>
            </a:r>
            <a:r>
              <a:rPr lang="es-AR" sz="1400" dirty="0" smtClean="0"/>
              <a:t>segundos</a:t>
            </a:r>
            <a:endParaRPr lang="es-AR" sz="1400" dirty="0"/>
          </a:p>
        </p:txBody>
      </p:sp>
      <p:pic>
        <p:nvPicPr>
          <p:cNvPr id="12" name="Picture 2" descr="C:\Users\Lombardi\Downloads\placa si color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57554" y="4286256"/>
            <a:ext cx="5000660" cy="2000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13 Rectángulo"/>
          <p:cNvSpPr/>
          <p:nvPr/>
        </p:nvSpPr>
        <p:spPr>
          <a:xfrm>
            <a:off x="5429256" y="285728"/>
            <a:ext cx="13965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dirty="0" smtClean="0"/>
              <a:t>Acido Úrico 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xmlns="" val="821703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B4B29-FCAE-4CEE-88FA-43F8660779B3}" type="slidenum">
              <a:rPr lang="es-ES" smtClean="0"/>
              <a:pPr/>
              <a:t>41</a:t>
            </a:fld>
            <a:endParaRPr lang="es-ES" dirty="0"/>
          </a:p>
        </p:txBody>
      </p:sp>
      <p:sp>
        <p:nvSpPr>
          <p:cNvPr id="17410" name="AutoShape 2" descr="El Bisturí En Una Mano Con Guante De Goma Fotos, Retratos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7" name="Picture 4" descr="Calculos Urinario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642918"/>
            <a:ext cx="2143140" cy="1643074"/>
          </a:xfrm>
          <a:prstGeom prst="rect">
            <a:avLst/>
          </a:prstGeom>
          <a:noFill/>
        </p:spPr>
      </p:pic>
      <p:pic>
        <p:nvPicPr>
          <p:cNvPr id="8" name="Picture 2" descr="C:\Users\Lombardi\Downloads\placa con puntito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00364" y="714356"/>
            <a:ext cx="5643602" cy="2500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9 Flecha abajo"/>
          <p:cNvSpPr/>
          <p:nvPr/>
        </p:nvSpPr>
        <p:spPr>
          <a:xfrm>
            <a:off x="5643570" y="3214686"/>
            <a:ext cx="413194" cy="978408"/>
          </a:xfrm>
          <a:prstGeom prst="down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10 Rectángulo"/>
          <p:cNvSpPr/>
          <p:nvPr/>
        </p:nvSpPr>
        <p:spPr>
          <a:xfrm>
            <a:off x="6215074" y="3500438"/>
            <a:ext cx="118654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sz="1400" dirty="0" smtClean="0"/>
              <a:t>10 segundos</a:t>
            </a:r>
            <a:endParaRPr lang="es-AR" sz="1400" dirty="0"/>
          </a:p>
        </p:txBody>
      </p:sp>
      <p:sp>
        <p:nvSpPr>
          <p:cNvPr id="14" name="13 Rectángulo"/>
          <p:cNvSpPr/>
          <p:nvPr/>
        </p:nvSpPr>
        <p:spPr>
          <a:xfrm>
            <a:off x="5429256" y="285728"/>
            <a:ext cx="7809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dirty="0" smtClean="0"/>
              <a:t>Calcio</a:t>
            </a:r>
            <a:endParaRPr lang="es-AR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14678" y="4214818"/>
            <a:ext cx="5429256" cy="2214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821703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B4B29-FCAE-4CEE-88FA-43F8660779B3}" type="slidenum">
              <a:rPr lang="es-ES" smtClean="0"/>
              <a:pPr/>
              <a:t>42</a:t>
            </a:fld>
            <a:endParaRPr lang="es-ES" dirty="0"/>
          </a:p>
        </p:txBody>
      </p:sp>
      <p:sp>
        <p:nvSpPr>
          <p:cNvPr id="17410" name="AutoShape 2" descr="El Bisturí En Una Mano Con Guante De Goma Fotos, Retratos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7" name="Picture 4" descr="Calculos Urinario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642918"/>
            <a:ext cx="2143140" cy="1643074"/>
          </a:xfrm>
          <a:prstGeom prst="rect">
            <a:avLst/>
          </a:prstGeom>
          <a:noFill/>
        </p:spPr>
      </p:pic>
      <p:pic>
        <p:nvPicPr>
          <p:cNvPr id="8" name="Picture 2" descr="C:\Users\Lombardi\Downloads\placa con puntito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00364" y="714356"/>
            <a:ext cx="5643602" cy="2500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43240" y="4000504"/>
            <a:ext cx="5534356" cy="219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9 Flecha abajo"/>
          <p:cNvSpPr/>
          <p:nvPr/>
        </p:nvSpPr>
        <p:spPr>
          <a:xfrm>
            <a:off x="5643570" y="3214686"/>
            <a:ext cx="413194" cy="978408"/>
          </a:xfrm>
          <a:prstGeom prst="down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10 Rectángulo"/>
          <p:cNvSpPr/>
          <p:nvPr/>
        </p:nvSpPr>
        <p:spPr>
          <a:xfrm>
            <a:off x="6215074" y="3500438"/>
            <a:ext cx="118654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sz="1400" dirty="0" smtClean="0"/>
              <a:t>10 segundos</a:t>
            </a:r>
            <a:endParaRPr lang="es-AR" sz="1400" dirty="0"/>
          </a:p>
        </p:txBody>
      </p:sp>
      <p:sp>
        <p:nvSpPr>
          <p:cNvPr id="17412" name="AutoShape 4" descr="Marca De Verificación Verde Fotos, Retratos, Imágenes Y Fotografía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4" name="13 Rectángulo"/>
          <p:cNvSpPr/>
          <p:nvPr/>
        </p:nvSpPr>
        <p:spPr>
          <a:xfrm>
            <a:off x="5000628" y="214290"/>
            <a:ext cx="9605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smtClean="0"/>
              <a:t>Oxalato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xmlns="" val="821703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B4B29-FCAE-4CEE-88FA-43F8660779B3}" type="slidenum">
              <a:rPr lang="es-ES" smtClean="0"/>
              <a:pPr/>
              <a:t>43</a:t>
            </a:fld>
            <a:endParaRPr lang="es-ES" dirty="0"/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es-ES" sz="2000" dirty="0" smtClean="0"/>
              <a:t> </a:t>
            </a:r>
            <a:br>
              <a:rPr lang="es-ES" sz="2000" dirty="0" smtClean="0"/>
            </a:br>
            <a:r>
              <a:rPr lang="es-ES" sz="2000" dirty="0" smtClean="0"/>
              <a:t>DERTERMINACIÓN DE CALCULOS URINARIOS</a:t>
            </a:r>
            <a:endParaRPr lang="es-AR" sz="2000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428736"/>
            <a:ext cx="8429685" cy="481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079736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B4B29-FCAE-4CEE-88FA-43F8660779B3}" type="slidenum">
              <a:rPr lang="es-ES" smtClean="0"/>
              <a:pPr/>
              <a:t>44</a:t>
            </a:fld>
            <a:endParaRPr lang="es-ES" dirty="0"/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es-ES" sz="2000" dirty="0" smtClean="0"/>
              <a:t> </a:t>
            </a:r>
            <a:br>
              <a:rPr lang="es-ES" sz="2000" dirty="0" smtClean="0"/>
            </a:br>
            <a:r>
              <a:rPr lang="es-ES" sz="2000" dirty="0" smtClean="0"/>
              <a:t>DERTERMINACIÓN DE CALCULOS URINARIOS</a:t>
            </a:r>
            <a:endParaRPr lang="es-AR" sz="2000" dirty="0"/>
          </a:p>
        </p:txBody>
      </p:sp>
      <p:pic>
        <p:nvPicPr>
          <p:cNvPr id="15362" name="Picture 2" descr="Cristales calculos orin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357298"/>
            <a:ext cx="7215238" cy="492922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263025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es-AR" sz="2000" dirty="0" smtClean="0"/>
              <a:t>INFORME DEL PRÁCTICO</a:t>
            </a:r>
            <a:endParaRPr lang="es-AR" sz="20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32899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s-AR" sz="1400" dirty="0" smtClean="0"/>
              <a:t>En base a los valores obtenidos en este “práctico”, presentar un protocolo de entrega de resultados del estudio realizado al paciente.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s-AR" sz="1400" dirty="0" smtClean="0"/>
              <a:t>Colocar Nombre y Apellido del “paciente”. (Hacer de cuentas que se realizó en su laboratorio).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s-AR" sz="1400" dirty="0" smtClean="0"/>
              <a:t>No olvidar colocar el método por el cual se realizó, y los valores de referencia.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s-AR" sz="1400" dirty="0" smtClean="0"/>
              <a:t>También colocar que tipo de cálculo urinario, se </a:t>
            </a:r>
            <a:r>
              <a:rPr lang="es-AR" sz="1400" dirty="0" smtClean="0"/>
              <a:t>encontró</a:t>
            </a:r>
            <a:r>
              <a:rPr lang="es-AR" sz="1400" dirty="0" smtClean="0"/>
              <a:t>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es-AR" sz="1400" dirty="0" smtClean="0"/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es-AR" sz="1400" b="1" dirty="0" smtClean="0"/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s-AR" sz="1400" b="1" dirty="0" smtClean="0"/>
              <a:t>RECUERDEN PRIMERO PRESENTAR LA SITUACIÓN PROBLEMÁTICA. 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s-AR" sz="1400" b="1" dirty="0" smtClean="0"/>
              <a:t>LUEGO LES HABILITARÉ EL ESPACIO PARA SUBIR EL INFORME DE LABORATORIO EN EL ESPACIO “TAREA”.</a:t>
            </a:r>
            <a:endParaRPr lang="es-AR" sz="1400" b="1" dirty="0" smtClean="0"/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es-AR" sz="1400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B4B29-FCAE-4CEE-88FA-43F8660779B3}" type="slidenum">
              <a:rPr lang="es-ES" smtClean="0"/>
              <a:pPr/>
              <a:t>45</a:t>
            </a:fld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es-AR" sz="2000" dirty="0" smtClean="0"/>
              <a:t>BIBLIOGRAFIA</a:t>
            </a:r>
            <a:endParaRPr lang="es-AR" sz="20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s-AR" sz="1600" dirty="0" smtClean="0"/>
              <a:t>Guía de laboratorio TP N° 10.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s-AR" sz="1600" dirty="0" smtClean="0"/>
              <a:t>Insertos de </a:t>
            </a:r>
            <a:r>
              <a:rPr lang="es-AR" sz="1600" dirty="0" err="1" smtClean="0"/>
              <a:t>Vademecum</a:t>
            </a:r>
            <a:r>
              <a:rPr lang="es-AR" sz="1600" dirty="0" smtClean="0"/>
              <a:t> </a:t>
            </a:r>
            <a:r>
              <a:rPr lang="es-AR" sz="1600" dirty="0" err="1" smtClean="0"/>
              <a:t>Wiener</a:t>
            </a:r>
            <a:r>
              <a:rPr lang="es-AR" sz="1600" dirty="0" smtClean="0"/>
              <a:t> </a:t>
            </a:r>
            <a:r>
              <a:rPr lang="es-AR" sz="1600" dirty="0" err="1" smtClean="0"/>
              <a:t>Lab</a:t>
            </a:r>
            <a:r>
              <a:rPr lang="es-AR" sz="1600" dirty="0" smtClean="0"/>
              <a:t> (Calcio </a:t>
            </a:r>
            <a:r>
              <a:rPr lang="es-AR" sz="1600" dirty="0" err="1" smtClean="0"/>
              <a:t>Arsenazo</a:t>
            </a:r>
            <a:r>
              <a:rPr lang="es-AR" sz="1600" dirty="0" smtClean="0"/>
              <a:t> – Magnesio Color – </a:t>
            </a:r>
            <a:r>
              <a:rPr lang="es-AR" sz="1600" dirty="0" err="1" smtClean="0"/>
              <a:t>Fosfatemia</a:t>
            </a:r>
            <a:r>
              <a:rPr lang="es-AR" sz="1600" dirty="0" smtClean="0"/>
              <a:t> UV – </a:t>
            </a:r>
            <a:r>
              <a:rPr lang="es-AR" sz="1600" dirty="0" err="1" smtClean="0"/>
              <a:t>Uricostat</a:t>
            </a:r>
            <a:r>
              <a:rPr lang="es-AR" sz="1600" dirty="0" smtClean="0"/>
              <a:t> Enzimático).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s-AR" sz="1600" dirty="0" smtClean="0"/>
              <a:t>Cálculos Urinarios  Reactivo BIOPUR </a:t>
            </a:r>
            <a:r>
              <a:rPr lang="es-AR" sz="1600" dirty="0" err="1" smtClean="0"/>
              <a:t>Diagnostics</a:t>
            </a:r>
            <a:r>
              <a:rPr lang="es-AR" sz="1600" dirty="0" smtClean="0"/>
              <a:t>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endParaRPr lang="es-AR" sz="1600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B4B29-FCAE-4CEE-88FA-43F8660779B3}" type="slidenum">
              <a:rPr lang="es-ES" smtClean="0"/>
              <a:pPr/>
              <a:t>46</a:t>
            </a:fld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es-ES" sz="2000" dirty="0" smtClean="0"/>
              <a:t>DERTERMINACIÓN DE CALCIO EN SUERO O PLASMA</a:t>
            </a:r>
            <a:endParaRPr lang="es-AR" sz="20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s-AR" sz="1400" u="sng" dirty="0"/>
              <a:t>ETAPA </a:t>
            </a:r>
            <a:r>
              <a:rPr lang="es-AR" sz="1400" u="sng" dirty="0" smtClean="0"/>
              <a:t>PREANALITICA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es-ES" sz="1400" u="sng" dirty="0" smtClean="0"/>
              <a:t>Reposo 15 min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es-AR" sz="1400" u="sng" dirty="0" smtClean="0"/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es-ES" sz="1400" u="sng" dirty="0" smtClean="0"/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es-ES" sz="1400" u="sng" dirty="0"/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es-ES" sz="1400" u="sng" dirty="0" smtClean="0"/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es-ES" sz="1400" u="sng" dirty="0"/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es-ES" sz="1400" u="sng" dirty="0" smtClean="0"/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s-AR" sz="1400" u="sng" dirty="0" smtClean="0"/>
              <a:t>Extracción </a:t>
            </a:r>
            <a:r>
              <a:rPr lang="es-AR" sz="1400" u="sng" dirty="0"/>
              <a:t>de Sangre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4469607"/>
            <a:ext cx="2571750" cy="177165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4088" y="4502801"/>
            <a:ext cx="2736304" cy="1824037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6125" y="2075012"/>
            <a:ext cx="2571750" cy="1781175"/>
          </a:xfrm>
          <a:prstGeom prst="rect">
            <a:avLst/>
          </a:prstGeom>
        </p:spPr>
      </p:pic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B4B29-FCAE-4CEE-88FA-43F8660779B3}" type="slidenum">
              <a:rPr lang="es-ES" smtClean="0"/>
              <a:pPr/>
              <a:t>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4005644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B4B29-FCAE-4CEE-88FA-43F8660779B3}" type="slidenum">
              <a:rPr lang="es-ES" smtClean="0"/>
              <a:pPr/>
              <a:t>6</a:t>
            </a:fld>
            <a:endParaRPr lang="es-E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3888" y="1700809"/>
            <a:ext cx="2625992" cy="322121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4" y="1700809"/>
            <a:ext cx="2016224" cy="3221213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222710" y="1700710"/>
            <a:ext cx="1839938" cy="3221213"/>
          </a:xfrm>
          <a:prstGeom prst="rect">
            <a:avLst/>
          </a:prstGeom>
        </p:spPr>
      </p:pic>
      <p:sp>
        <p:nvSpPr>
          <p:cNvPr id="8" name="Flecha derecha 7"/>
          <p:cNvSpPr/>
          <p:nvPr/>
        </p:nvSpPr>
        <p:spPr>
          <a:xfrm>
            <a:off x="2603785" y="3311415"/>
            <a:ext cx="902400" cy="484632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Flecha derecha 8"/>
          <p:cNvSpPr/>
          <p:nvPr/>
        </p:nvSpPr>
        <p:spPr>
          <a:xfrm>
            <a:off x="6285784" y="3311316"/>
            <a:ext cx="902400" cy="484632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Rectángulo 9"/>
          <p:cNvSpPr/>
          <p:nvPr/>
        </p:nvSpPr>
        <p:spPr>
          <a:xfrm>
            <a:off x="641890" y="890573"/>
            <a:ext cx="1843838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AR" sz="1400" dirty="0" smtClean="0"/>
              <a:t>Tubo con Sangre S/A</a:t>
            </a:r>
          </a:p>
          <a:p>
            <a:pPr algn="just">
              <a:lnSpc>
                <a:spcPct val="150000"/>
              </a:lnSpc>
            </a:pPr>
            <a:r>
              <a:rPr lang="es-AR" sz="1400" dirty="0" smtClean="0"/>
              <a:t>Con Heparina </a:t>
            </a:r>
            <a:endParaRPr lang="es-AR" sz="1400" dirty="0"/>
          </a:p>
        </p:txBody>
      </p:sp>
      <p:sp>
        <p:nvSpPr>
          <p:cNvPr id="11" name="Rectángulo 10"/>
          <p:cNvSpPr/>
          <p:nvPr/>
        </p:nvSpPr>
        <p:spPr>
          <a:xfrm>
            <a:off x="4065508" y="890573"/>
            <a:ext cx="1622752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sz="1400" dirty="0" smtClean="0"/>
              <a:t>Centrifugar 5 min </a:t>
            </a:r>
          </a:p>
          <a:p>
            <a:pPr>
              <a:lnSpc>
                <a:spcPct val="150000"/>
              </a:lnSpc>
            </a:pPr>
            <a:r>
              <a:rPr lang="es-AR" sz="1400" dirty="0" smtClean="0"/>
              <a:t> 3500 rpm</a:t>
            </a:r>
            <a:endParaRPr lang="es-AR" sz="1400" dirty="0"/>
          </a:p>
        </p:txBody>
      </p:sp>
      <p:sp>
        <p:nvSpPr>
          <p:cNvPr id="12" name="Rectángulo 11"/>
          <p:cNvSpPr/>
          <p:nvPr/>
        </p:nvSpPr>
        <p:spPr>
          <a:xfrm>
            <a:off x="6851576" y="852822"/>
            <a:ext cx="183522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 sz="1400" dirty="0" smtClean="0"/>
              <a:t>Se obtiene Suero o Plasma</a:t>
            </a:r>
            <a:endParaRPr lang="es-AR" sz="1400" dirty="0"/>
          </a:p>
        </p:txBody>
      </p:sp>
      <p:sp>
        <p:nvSpPr>
          <p:cNvPr id="13" name="12 Rectángulo"/>
          <p:cNvSpPr/>
          <p:nvPr/>
        </p:nvSpPr>
        <p:spPr>
          <a:xfrm>
            <a:off x="785786" y="5500702"/>
            <a:ext cx="771530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AR" sz="1400" dirty="0" smtClean="0"/>
              <a:t>Vamos a suponer que estamos en el práctico y realizaron la extracción entre ustedes. (Tener en cuenta a la hora de comparar los valores obtenidos con los valores de referencia). </a:t>
            </a:r>
            <a:endParaRPr lang="es-AR" sz="1400" dirty="0"/>
          </a:p>
        </p:txBody>
      </p:sp>
    </p:spTree>
    <p:extLst>
      <p:ext uri="{BB962C8B-B14F-4D97-AF65-F5344CB8AC3E}">
        <p14:creationId xmlns:p14="http://schemas.microsoft.com/office/powerpoint/2010/main" xmlns="" val="2339682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es-ES" sz="2000" dirty="0" smtClean="0"/>
              <a:t/>
            </a:r>
            <a:br>
              <a:rPr lang="es-ES" sz="2000" dirty="0" smtClean="0"/>
            </a:br>
            <a:r>
              <a:rPr lang="es-ES" sz="2000" dirty="0" smtClean="0"/>
              <a:t>DERTERMINACIÓN DE CALCIO EN SUERO O PLASMA</a:t>
            </a:r>
            <a:endParaRPr lang="es-AR" sz="20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s-ES" sz="1400" cap="all" dirty="0" smtClean="0"/>
              <a:t>Suero o Plasma </a:t>
            </a:r>
            <a:r>
              <a:rPr lang="es-ES" sz="1400" cap="all" dirty="0" err="1" smtClean="0"/>
              <a:t>Heparinizado</a:t>
            </a:r>
            <a:r>
              <a:rPr lang="es-ES" sz="1400" cap="all" dirty="0" smtClean="0"/>
              <a:t>   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B4B29-FCAE-4CEE-88FA-43F8660779B3}" type="slidenum">
              <a:rPr lang="es-ES" smtClean="0"/>
              <a:pPr/>
              <a:t>7</a:t>
            </a:fld>
            <a:endParaRPr lang="es-ES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05416" y="2629331"/>
            <a:ext cx="2736304" cy="235652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2420888"/>
            <a:ext cx="4267570" cy="23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67237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s-ES" sz="1400" dirty="0"/>
              <a:t>MÉTODO COLORIMÉTRICO PARA LA DETERMINACIÓN DE CALCIO EN SUERO, PLASMA HEPARINIZADO Y ORINA: CA-COLOR ARSENAZO III AA </a:t>
            </a:r>
            <a:endParaRPr lang="es-AR" sz="14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B4B29-FCAE-4CEE-88FA-43F8660779B3}" type="slidenum">
              <a:rPr lang="es-ES" smtClean="0"/>
              <a:pPr/>
              <a:t>8</a:t>
            </a:fld>
            <a:endParaRPr lang="es-ES" dirty="0"/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es-ES" sz="2000" dirty="0" smtClean="0"/>
              <a:t/>
            </a:r>
            <a:br>
              <a:rPr lang="es-ES" sz="2000" dirty="0" smtClean="0"/>
            </a:br>
            <a:r>
              <a:rPr lang="es-ES" sz="2000" dirty="0" smtClean="0"/>
              <a:t>DERTERMINACIÓN DE CALCIO EN SUERO O PLASMA</a:t>
            </a:r>
            <a:endParaRPr lang="es-AR" sz="2000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3808" y="2492896"/>
            <a:ext cx="4033161" cy="3633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7845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B4B29-FCAE-4CEE-88FA-43F8660779B3}" type="slidenum">
              <a:rPr lang="es-ES" smtClean="0"/>
              <a:pPr/>
              <a:t>9</a:t>
            </a:fld>
            <a:endParaRPr lang="es-E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917" y="449552"/>
            <a:ext cx="1840754" cy="1755742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9801" y="141257"/>
            <a:ext cx="2655326" cy="1567023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4565" y="633596"/>
            <a:ext cx="1770076" cy="1330038"/>
          </a:xfrm>
          <a:prstGeom prst="rect">
            <a:avLst/>
          </a:prstGeom>
        </p:spPr>
      </p:pic>
      <p:sp>
        <p:nvSpPr>
          <p:cNvPr id="11" name="Rectángulo 10"/>
          <p:cNvSpPr/>
          <p:nvPr/>
        </p:nvSpPr>
        <p:spPr>
          <a:xfrm>
            <a:off x="2164283" y="3917317"/>
            <a:ext cx="4320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b="1" dirty="0" smtClean="0"/>
              <a:t> </a:t>
            </a:r>
            <a:endParaRPr lang="es-AR" b="1" dirty="0"/>
          </a:p>
        </p:txBody>
      </p:sp>
      <p:pic>
        <p:nvPicPr>
          <p:cNvPr id="20" name="Imagen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0651" y="141257"/>
            <a:ext cx="596912" cy="1563281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995686" y="2118222"/>
            <a:ext cx="1368153" cy="1372406"/>
          </a:xfrm>
          <a:prstGeom prst="rect">
            <a:avLst/>
          </a:prstGeom>
        </p:spPr>
      </p:pic>
      <p:pic>
        <p:nvPicPr>
          <p:cNvPr id="21" name="Imagen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86446" y="3929066"/>
            <a:ext cx="2214578" cy="2357454"/>
          </a:xfrm>
          <a:prstGeom prst="rect">
            <a:avLst/>
          </a:prstGeom>
        </p:spPr>
      </p:pic>
      <p:pic>
        <p:nvPicPr>
          <p:cNvPr id="25" name="Imagen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14414" y="3857628"/>
            <a:ext cx="3571900" cy="2571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867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ersonalizado 1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356</TotalTime>
  <Words>695</Words>
  <Application>Microsoft Office PowerPoint</Application>
  <PresentationFormat>Presentación en pantalla (4:3)</PresentationFormat>
  <Paragraphs>201</Paragraphs>
  <Slides>46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46</vt:i4>
      </vt:variant>
    </vt:vector>
  </HeadingPairs>
  <TitlesOfParts>
    <vt:vector size="47" baseType="lpstr">
      <vt:lpstr>Tema de Office</vt:lpstr>
      <vt:lpstr>CALCIO-FOSFORO-MAGNESIO-ACIDO URICO- CALCULOS URINARIOS</vt:lpstr>
      <vt:lpstr>Diapositiva 2</vt:lpstr>
      <vt:lpstr>Diapositiva 3</vt:lpstr>
      <vt:lpstr>Diapositiva 4</vt:lpstr>
      <vt:lpstr>DERTERMINACIÓN DE CALCIO EN SUERO O PLASMA</vt:lpstr>
      <vt:lpstr>Diapositiva 6</vt:lpstr>
      <vt:lpstr> DERTERMINACIÓN DE CALCIO EN SUERO O PLASMA</vt:lpstr>
      <vt:lpstr> DERTERMINACIÓN DE CALCIO EN SUERO O PLASMA</vt:lpstr>
      <vt:lpstr>Diapositiva 9</vt:lpstr>
      <vt:lpstr>Diapositiva 10</vt:lpstr>
      <vt:lpstr>  DERTERMINACIÓN DE CALCIO EN SUERO O PLASMA</vt:lpstr>
      <vt:lpstr>  DERTERMINACIÓN DE CALCIO EN SUERO O PLASMA</vt:lpstr>
      <vt:lpstr>Diapositiva 13</vt:lpstr>
      <vt:lpstr> DERTERMINACIÓN DE MAGNESIO EN SUERO</vt:lpstr>
      <vt:lpstr>  DERTERMINACIÓN DE MAGNESIO EN SUERO </vt:lpstr>
      <vt:lpstr>Diapositiva 16</vt:lpstr>
      <vt:lpstr>Diapositiva 17</vt:lpstr>
      <vt:lpstr>  DERTERMINACIÓN DE MAGNESIO EN SUERO </vt:lpstr>
      <vt:lpstr>  DERTERMINACIÓN DE MAGNESIO EN SUERO </vt:lpstr>
      <vt:lpstr>Diapositiva 20</vt:lpstr>
      <vt:lpstr> DERTERMINACIÓN DE FOSFATEMIA</vt:lpstr>
      <vt:lpstr>  DERTERMINACIÓN DE FOSFATEMIA </vt:lpstr>
      <vt:lpstr>Diapositiva 23</vt:lpstr>
      <vt:lpstr>Diapositiva 24</vt:lpstr>
      <vt:lpstr>  DERTERMINACIÓN DE FOSFATEMIA</vt:lpstr>
      <vt:lpstr>  DERTERMINACIÓN DE FOSFATEMIA</vt:lpstr>
      <vt:lpstr> DERTERMINACIÓN DE ACIDO URICO</vt:lpstr>
      <vt:lpstr>  DERTERMINACIÓN DE ACIDO URICO EN SUERO </vt:lpstr>
      <vt:lpstr>Diapositiva 29</vt:lpstr>
      <vt:lpstr>Diapositiva 30</vt:lpstr>
      <vt:lpstr>  DERTERMINACIÓN DE ACIDO URICO</vt:lpstr>
      <vt:lpstr>  DERTERMINACIÓN DE ACIDO URICO</vt:lpstr>
      <vt:lpstr>  DERTERMINACIÓN DE ACIDO URICO EN SUERO </vt:lpstr>
      <vt:lpstr>  DERTERMINACIÓN DE CALCULOS URINARIOS</vt:lpstr>
      <vt:lpstr>  DERTERMINACIÓN DE CALCULOS URINARIOS</vt:lpstr>
      <vt:lpstr>  DERTERMINACIÓN DE CALCULOS URINARIOS</vt:lpstr>
      <vt:lpstr>Diapositiva 37</vt:lpstr>
      <vt:lpstr>Diapositiva 38</vt:lpstr>
      <vt:lpstr>Diapositiva 39</vt:lpstr>
      <vt:lpstr>Diapositiva 40</vt:lpstr>
      <vt:lpstr>Diapositiva 41</vt:lpstr>
      <vt:lpstr>Diapositiva 42</vt:lpstr>
      <vt:lpstr>  DERTERMINACIÓN DE CALCULOS URINARIOS</vt:lpstr>
      <vt:lpstr>  DERTERMINACIÓN DE CALCULOS URINARIOS</vt:lpstr>
      <vt:lpstr>INFORME DEL PRÁCTICO</vt:lpstr>
      <vt:lpstr>BIBLIOGRAFIA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CALCIO-FOSFORO-MAGNESIO-ACIDO URICO- CALCULOS URINARIOS</dc:title>
  <dc:creator>Lombardi</dc:creator>
  <cp:lastModifiedBy>SS</cp:lastModifiedBy>
  <cp:revision>43</cp:revision>
  <dcterms:created xsi:type="dcterms:W3CDTF">2020-05-09T16:20:24Z</dcterms:created>
  <dcterms:modified xsi:type="dcterms:W3CDTF">2020-05-16T04:22:36Z</dcterms:modified>
</cp:coreProperties>
</file>