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816" r:id="rId2"/>
    <p:sldMasterId id="2147484171" r:id="rId3"/>
    <p:sldMasterId id="2147484309" r:id="rId4"/>
  </p:sldMasterIdLst>
  <p:notesMasterIdLst>
    <p:notesMasterId r:id="rId37"/>
  </p:notesMasterIdLst>
  <p:sldIdLst>
    <p:sldId id="371" r:id="rId5"/>
    <p:sldId id="256" r:id="rId6"/>
    <p:sldId id="353" r:id="rId7"/>
    <p:sldId id="389" r:id="rId8"/>
    <p:sldId id="354" r:id="rId9"/>
    <p:sldId id="355" r:id="rId10"/>
    <p:sldId id="356" r:id="rId11"/>
    <p:sldId id="357" r:id="rId12"/>
    <p:sldId id="358" r:id="rId13"/>
    <p:sldId id="359" r:id="rId14"/>
    <p:sldId id="360" r:id="rId15"/>
    <p:sldId id="361" r:id="rId16"/>
    <p:sldId id="362" r:id="rId17"/>
    <p:sldId id="363" r:id="rId18"/>
    <p:sldId id="370" r:id="rId19"/>
    <p:sldId id="366" r:id="rId20"/>
    <p:sldId id="367" r:id="rId21"/>
    <p:sldId id="369" r:id="rId22"/>
    <p:sldId id="372" r:id="rId23"/>
    <p:sldId id="373" r:id="rId24"/>
    <p:sldId id="374" r:id="rId25"/>
    <p:sldId id="375" r:id="rId26"/>
    <p:sldId id="376" r:id="rId27"/>
    <p:sldId id="377" r:id="rId28"/>
    <p:sldId id="382" r:id="rId29"/>
    <p:sldId id="383" r:id="rId30"/>
    <p:sldId id="385" r:id="rId31"/>
    <p:sldId id="386" r:id="rId32"/>
    <p:sldId id="387" r:id="rId33"/>
    <p:sldId id="388" r:id="rId34"/>
    <p:sldId id="384" r:id="rId35"/>
    <p:sldId id="330" r:id="rId36"/>
  </p:sldIdLst>
  <p:sldSz cx="9144000" cy="6858000" type="screen4x3"/>
  <p:notesSz cx="7099300" cy="10234613"/>
  <p:defaultTextStyle>
    <a:defPPr>
      <a:defRPr lang="es-A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2ABF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>
      <p:cViewPr varScale="1">
        <p:scale>
          <a:sx n="91" d="100"/>
          <a:sy n="91" d="100"/>
        </p:scale>
        <p:origin x="1260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viewProps" Target="viewProp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8" Type="http://schemas.openxmlformats.org/officeDocument/2006/relationships/slide" Target="slides/slide4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1175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4021138" y="0"/>
            <a:ext cx="3076575" cy="511175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fld id="{0DE3788B-FEA8-40D9-931D-B1D1EC41F6D1}" type="datetimeFigureOut">
              <a:rPr lang="es-AR"/>
              <a:pPr>
                <a:defRPr/>
              </a:pPr>
              <a:t>4/6/2020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pPr lvl="0"/>
            <a:endParaRPr lang="es-AR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709613" y="4860925"/>
            <a:ext cx="5680075" cy="4605338"/>
          </a:xfrm>
          <a:prstGeom prst="rect">
            <a:avLst/>
          </a:prstGeom>
        </p:spPr>
        <p:txBody>
          <a:bodyPr vert="horz" lIns="99048" tIns="49524" rIns="99048" bIns="49524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AR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6575" cy="511175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4021138" y="9721850"/>
            <a:ext cx="3076575" cy="511175"/>
          </a:xfrm>
          <a:prstGeom prst="rect">
            <a:avLst/>
          </a:prstGeom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3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3C304F82-10B1-4EA1-92C4-32BF48E0D74E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98113997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s-PY" smtClean="0"/>
          </a:p>
        </p:txBody>
      </p:sp>
    </p:spTree>
    <p:extLst>
      <p:ext uri="{BB962C8B-B14F-4D97-AF65-F5344CB8AC3E}">
        <p14:creationId xmlns:p14="http://schemas.microsoft.com/office/powerpoint/2010/main" val="37575860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altLang="es-PY" smtClean="0"/>
          </a:p>
        </p:txBody>
      </p:sp>
      <p:sp>
        <p:nvSpPr>
          <p:cNvPr id="2867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EC5CFE77-A6F5-46AB-8E69-CFE6E5198606}" type="slidenum">
              <a:rPr lang="es-AR" altLang="es-PY" smtClean="0">
                <a:solidFill>
                  <a:srgbClr val="000000"/>
                </a:solidFill>
              </a:rPr>
              <a:pPr/>
              <a:t>11</a:t>
            </a:fld>
            <a:endParaRPr lang="es-AR" altLang="es-PY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2444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PY" altLang="es-PY" smtClean="0"/>
          </a:p>
        </p:txBody>
      </p:sp>
      <p:sp>
        <p:nvSpPr>
          <p:cNvPr id="30724" name="Marcador de número de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1386269A-9543-40E2-B2D7-401C12E3D129}" type="slidenum">
              <a:rPr lang="es-AR" altLang="es-PY" smtClean="0">
                <a:latin typeface="Calibri" panose="020F0502020204030204" pitchFamily="34" charset="0"/>
              </a:rPr>
              <a:pPr/>
              <a:t>12</a:t>
            </a:fld>
            <a:endParaRPr lang="es-AR" altLang="es-PY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08409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themeOverride" Target="../theme/themeOverride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themeOverride" Target="../theme/themeOverride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F9646A-4DF5-48A2-A78F-9DABA4D40146}" type="datetime1">
              <a:rPr lang="es-AR"/>
              <a:pPr>
                <a:defRPr/>
              </a:pPr>
              <a:t>4/6/2020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Esp./Prof.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1FE0CB-ED76-4C5B-89D5-3AA0371D05D2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1809853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902950-A56F-49ED-8E66-6CBD0691AB6A}" type="datetime1">
              <a:rPr lang="es-AR"/>
              <a:pPr>
                <a:defRPr/>
              </a:pPr>
              <a:t>4/6/2020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Esp./Prof.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887700-B751-4103-BBF0-383F666DD002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126816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8214A0-85D4-48E8-A3E5-24A0EBB44679}" type="datetime1">
              <a:rPr lang="es-AR"/>
              <a:pPr>
                <a:defRPr/>
              </a:pPr>
              <a:t>4/6/2020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Esp./Prof.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41803B-1019-42F4-B8EA-DDC8269DB02E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495785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E19A88-55F2-48A4-944D-5F1031F119B9}" type="datetime1">
              <a:rPr lang="es-AR"/>
              <a:pPr>
                <a:defRPr/>
              </a:pPr>
              <a:t>4/6/2020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Esp./Prof. Norma R. García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B47DB4-5696-4498-8D4F-9B5D5ABFECFE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8285308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04ACFE-3EC2-4ACF-A1A9-63F9B8E72F34}" type="datetime1">
              <a:rPr lang="es-AR"/>
              <a:pPr>
                <a:defRPr/>
              </a:pPr>
              <a:t>4/6/2020</a:t>
            </a:fld>
            <a:endParaRPr lang="es-AR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Esp./Prof. Norma R. García</a:t>
            </a: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CDA678-F18C-4587-9ACA-DD0CE7556D80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2756139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E592DC-3581-476D-8FEA-9A9A9D2D96FF}" type="datetime1">
              <a:rPr lang="es-AR"/>
              <a:pPr>
                <a:defRPr/>
              </a:pPr>
              <a:t>4/6/2020</a:t>
            </a:fld>
            <a:endParaRPr lang="es-AR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Esp./Prof. Norma R. García</a:t>
            </a: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C30121-C3DA-4102-A9C0-8ED09E4B1224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843240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E17B42-1C8E-41E8-9359-F9A777548F60}" type="datetime1">
              <a:rPr lang="es-AR"/>
              <a:pPr>
                <a:defRPr/>
              </a:pPr>
              <a:t>4/6/2020</a:t>
            </a:fld>
            <a:endParaRPr lang="es-AR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Esp./Prof. Norma R. García</a:t>
            </a: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8D9E6D-32D2-44B4-B0A1-9755AA3DBCFE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9673275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344FA7-1054-4305-828E-B1E50D318B35}" type="datetime1">
              <a:rPr lang="es-AR"/>
              <a:pPr>
                <a:defRPr/>
              </a:pPr>
              <a:t>4/6/2020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Esp./Prof. Norma R. García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162BD3-9229-4129-B8BF-A2A86EA961C1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983441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AR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69BAF4-3B94-48EE-B646-946599BD773B}" type="datetime1">
              <a:rPr lang="es-AR"/>
              <a:pPr>
                <a:defRPr/>
              </a:pPr>
              <a:t>4/6/2020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Esp./Prof. Norma R. García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19416-0832-4583-96D9-DD1D69383191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9655215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984F21-E77F-4576-844B-425DA20424D7}" type="datetime1">
              <a:rPr lang="es-AR"/>
              <a:pPr>
                <a:defRPr/>
              </a:pPr>
              <a:t>4/6/2020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Esp./Prof.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ED353E-2B0C-417F-BDAF-EF9C215F5CDF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8376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2BA6B1-9D4A-4809-AB34-BA2B5C82C229}" type="datetime1">
              <a:rPr lang="es-AR"/>
              <a:pPr>
                <a:defRPr/>
              </a:pPr>
              <a:t>4/6/2020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Esp./Prof.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0D7746-DEAB-41C3-A8AE-CEAC85C22048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8135279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E5C947-0D3A-448F-BDEC-81D2532E566C}" type="datetime1">
              <a:rPr lang="es-AR"/>
              <a:pPr>
                <a:defRPr/>
              </a:pPr>
              <a:t>4/6/2020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Esp./Prof.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B982A7-0B8A-4819-8272-EAF314D370EA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8313179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D54835-FD59-4CD2-A141-8FD8ECBEED23}" type="datetime1">
              <a:rPr lang="es-AR"/>
              <a:pPr>
                <a:defRPr/>
              </a:pPr>
              <a:t>4/6/2020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Esp./Prof.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35216F-ECA5-4EF5-9CF4-09E53C69A334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872524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9FF3B7-830B-4D2D-A987-A9C3F8224590}" type="datetime1">
              <a:rPr lang="es-AR"/>
              <a:pPr>
                <a:defRPr/>
              </a:pPr>
              <a:t>4/6/2020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Esp./Prof.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07068E-FDDA-4737-AAFF-17BC68FB3C33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4565209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AF367B-334E-4F88-AB45-8F8D1DE353FF}" type="datetime1">
              <a:rPr lang="es-AR"/>
              <a:pPr>
                <a:defRPr/>
              </a:pPr>
              <a:t>4/6/2020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Esp./Prof. Norma R. García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1C935B-185D-4EEE-B169-81B734AC9C75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6862913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E242C3-EEA8-49F8-8E3D-544C028C377E}" type="datetime1">
              <a:rPr lang="es-AR"/>
              <a:pPr>
                <a:defRPr/>
              </a:pPr>
              <a:t>4/6/2020</a:t>
            </a:fld>
            <a:endParaRPr lang="es-AR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Esp./Prof. Norma R. García</a:t>
            </a: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6B77AA-FB8C-4C40-8CAB-81A1D6B2D528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8250491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631B5D-5D3E-4F1E-8B70-0245D3E25A5C}" type="datetime1">
              <a:rPr lang="es-AR"/>
              <a:pPr>
                <a:defRPr/>
              </a:pPr>
              <a:t>4/6/2020</a:t>
            </a:fld>
            <a:endParaRPr lang="es-AR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Esp./Prof. Norma R. García</a:t>
            </a: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1CAAD1-A86E-4AAE-8F62-6D5A600C485C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417566321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0156B-DFD9-42D0-B229-3CC41380B5B6}" type="datetime1">
              <a:rPr lang="es-AR"/>
              <a:pPr>
                <a:defRPr/>
              </a:pPr>
              <a:t>4/6/2020</a:t>
            </a:fld>
            <a:endParaRPr lang="es-AR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Esp./Prof. Norma R. García</a:t>
            </a: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16B206-CF20-4C0F-A03C-9E8EFE2CC34B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43462833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B8B1E4-0B14-4DB0-A5B5-E847B299B6A9}" type="datetime1">
              <a:rPr lang="es-AR"/>
              <a:pPr>
                <a:defRPr/>
              </a:pPr>
              <a:t>4/6/2020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Esp./Prof. Norma R. García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1ED344-A0C6-44A3-9FB0-487D65AC0EF4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85572515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AR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B376A-B098-4CDD-B945-374780B831CF}" type="datetime1">
              <a:rPr lang="es-AR"/>
              <a:pPr>
                <a:defRPr/>
              </a:pPr>
              <a:t>4/6/2020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Esp./Prof. Norma R. García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192F40-F4D2-4A8B-A9FA-F49E0C8C9D5E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70296074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8F5CB3-A80A-4A12-B7B3-3AD497DEAEC1}" type="datetime1">
              <a:rPr lang="es-AR"/>
              <a:pPr>
                <a:defRPr/>
              </a:pPr>
              <a:t>4/6/2020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Esp./Prof.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B262B3-6FFE-42BF-AFDD-6777222C0081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02169223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79FC64-17A1-43AA-A609-D5F459B09336}" type="datetime1">
              <a:rPr lang="es-AR"/>
              <a:pPr>
                <a:defRPr/>
              </a:pPr>
              <a:t>4/6/2020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Esp./Prof.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C9A584-4238-4691-9B99-1F05F620288E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95406962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ES" dirty="0" smtClean="0"/>
              <a:t>Haga clic para modificar el estilo de título del patrón</a:t>
            </a:r>
            <a:endParaRPr lang="en-US" dirty="0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18 Marcador de pie de página"/>
          <p:cNvSpPr>
            <a:spLocks noGrp="1"/>
          </p:cNvSpPr>
          <p:nvPr>
            <p:ph type="ftr" sz="quarter" idx="10"/>
          </p:nvPr>
        </p:nvSpPr>
        <p:spPr>
          <a:xfrm>
            <a:off x="1763713" y="6524625"/>
            <a:ext cx="5329237" cy="333375"/>
          </a:xfrm>
          <a:prstGeom prst="rect">
            <a:avLst/>
          </a:prstGeom>
        </p:spPr>
        <p:txBody>
          <a:bodyPr/>
          <a:lstStyle>
            <a:lvl1pPr algn="ctr" eaLnBrk="1" hangingPunct="1">
              <a:defRPr sz="900" b="0" i="0">
                <a:solidFill>
                  <a:prstClr val="white"/>
                </a:solidFill>
                <a:latin typeface="Bookman Old Style" pitchFamily="18" charset="0"/>
                <a:ea typeface="Batang" pitchFamily="18" charset="-127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26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820150" y="6597650"/>
            <a:ext cx="301625" cy="260350"/>
          </a:xfrm>
        </p:spPr>
        <p:txBody>
          <a:bodyPr/>
          <a:lstStyle>
            <a:lvl1pPr>
              <a:defRPr>
                <a:solidFill>
                  <a:srgbClr val="E3E1D7"/>
                </a:solidFill>
              </a:defRPr>
            </a:lvl1pPr>
          </a:lstStyle>
          <a:p>
            <a:pPr>
              <a:defRPr/>
            </a:pPr>
            <a:fld id="{9B962483-29FD-4F36-B126-F47AE8EEABBB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4532258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1772816"/>
            <a:ext cx="8229600" cy="795114"/>
          </a:xfrm>
        </p:spPr>
        <p:txBody>
          <a:bodyPr/>
          <a:lstStyle>
            <a:lvl1pPr>
              <a:defRPr/>
            </a:lvl1pPr>
          </a:lstStyle>
          <a:p>
            <a:r>
              <a:rPr lang="es-ES" dirty="0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2132856"/>
            <a:ext cx="8229600" cy="3672408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2"/>
            <a:endParaRPr lang="es-ES" dirty="0" smtClean="0"/>
          </a:p>
        </p:txBody>
      </p:sp>
      <p:sp>
        <p:nvSpPr>
          <p:cNvPr id="4" name="17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14250A-72C8-45B9-B5BC-8AE77D58E5CA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19372312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white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20975" y="6424613"/>
            <a:ext cx="3321050" cy="411162"/>
          </a:xfrm>
          <a:prstGeom prst="rect">
            <a:avLst/>
          </a:prstGeom>
        </p:spPr>
        <p:txBody>
          <a:bodyPr/>
          <a:lstStyle>
            <a:lvl1pPr algn="l" eaLnBrk="1" hangingPunct="1">
              <a:defRPr b="0" i="0">
                <a:solidFill>
                  <a:prstClr val="white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E3E1D7"/>
                </a:solidFill>
              </a:defRPr>
            </a:lvl1pPr>
          </a:lstStyle>
          <a:p>
            <a:pPr>
              <a:defRPr/>
            </a:pPr>
            <a:fld id="{53469EBE-01D4-463C-A861-978D99A71BAE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4460641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23528" y="1916832"/>
            <a:ext cx="8229600" cy="1143000"/>
          </a:xfrm>
        </p:spPr>
        <p:txBody>
          <a:bodyPr/>
          <a:lstStyle/>
          <a:p>
            <a:r>
              <a:rPr lang="es-ES" dirty="0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21 Marcador de pie de página"/>
          <p:cNvSpPr>
            <a:spLocks noGrp="1"/>
          </p:cNvSpPr>
          <p:nvPr>
            <p:ph type="ftr" sz="quarter" idx="10"/>
          </p:nvPr>
        </p:nvSpPr>
        <p:spPr>
          <a:xfrm>
            <a:off x="2720975" y="6424613"/>
            <a:ext cx="3321050" cy="411162"/>
          </a:xfrm>
          <a:prstGeom prst="rect">
            <a:avLst/>
          </a:prstGeom>
        </p:spPr>
        <p:txBody>
          <a:bodyPr/>
          <a:lstStyle>
            <a:lvl1pPr algn="l" eaLnBrk="1" hangingPunct="1">
              <a:defRPr b="0" i="0"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17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C0538C-C276-4672-8C5C-D433C55B6BA7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403912174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17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161479-C057-4378-8B10-9AD3CADA80E9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71934383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9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8" name="21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20975" y="6424613"/>
            <a:ext cx="3321050" cy="411162"/>
          </a:xfrm>
          <a:prstGeom prst="rect">
            <a:avLst/>
          </a:prstGeom>
        </p:spPr>
        <p:txBody>
          <a:bodyPr/>
          <a:lstStyle>
            <a:lvl1pPr algn="l" eaLnBrk="1" hangingPunct="1">
              <a:defRPr b="0" i="0"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9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35091C-8B7C-45D5-B6C3-2FEB4079AD0A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58836720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9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4" name="21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20975" y="6424613"/>
            <a:ext cx="3321050" cy="411162"/>
          </a:xfrm>
          <a:prstGeom prst="rect">
            <a:avLst/>
          </a:prstGeom>
        </p:spPr>
        <p:txBody>
          <a:bodyPr/>
          <a:lstStyle>
            <a:lvl1pPr algn="l" eaLnBrk="1" hangingPunct="1">
              <a:defRPr b="0" i="0"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A700C6-C2E4-4C62-B931-5EE7F87DE6AF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46709682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9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3" name="21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20975" y="6424613"/>
            <a:ext cx="3321050" cy="411162"/>
          </a:xfrm>
          <a:prstGeom prst="rect">
            <a:avLst/>
          </a:prstGeom>
        </p:spPr>
        <p:txBody>
          <a:bodyPr/>
          <a:lstStyle>
            <a:lvl1pPr algn="l" eaLnBrk="1" hangingPunct="1">
              <a:defRPr b="0" i="0"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4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AAF6F4-2D4B-4C06-AC59-8DEE14C30BA1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54114579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9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21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20975" y="6424613"/>
            <a:ext cx="3321050" cy="411162"/>
          </a:xfrm>
          <a:prstGeom prst="rect">
            <a:avLst/>
          </a:prstGeom>
        </p:spPr>
        <p:txBody>
          <a:bodyPr/>
          <a:lstStyle>
            <a:lvl1pPr algn="l" eaLnBrk="1" hangingPunct="1">
              <a:defRPr b="0" i="0"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1FB1F5-EDF3-4FE9-A040-BCBC608093DB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87415170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6 Recortar y redondear rectángulo de esquina sencilla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18 Triángulo rectángulo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0"/>
          </p:nvPr>
        </p:nvSpPr>
        <p:spPr>
          <a:xfrm>
            <a:off x="8748713" y="6503988"/>
            <a:ext cx="29845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FB74E7-B744-4638-80C9-B967161CEFF8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51444772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9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21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20975" y="6424613"/>
            <a:ext cx="3321050" cy="411162"/>
          </a:xfrm>
          <a:prstGeom prst="rect">
            <a:avLst/>
          </a:prstGeom>
        </p:spPr>
        <p:txBody>
          <a:bodyPr/>
          <a:lstStyle>
            <a:lvl1pPr algn="l" eaLnBrk="1" hangingPunct="1">
              <a:defRPr b="0" i="0"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9C7651-0CBC-4615-91EF-ECA345555CC1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20159256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3AFAE2-5425-4307-9FB7-250A172252AD}" type="slidenum">
              <a:rPr lang="en-US" altLang="es-PY"/>
              <a:pPr>
                <a:defRPr/>
              </a:pPr>
              <a:t>‹Nº›</a:t>
            </a:fld>
            <a:endParaRPr lang="en-US" altLang="es-PY"/>
          </a:p>
        </p:txBody>
      </p:sp>
    </p:spTree>
    <p:extLst>
      <p:ext uri="{BB962C8B-B14F-4D97-AF65-F5344CB8AC3E}">
        <p14:creationId xmlns:p14="http://schemas.microsoft.com/office/powerpoint/2010/main" val="152854654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BF3305-0C71-4411-A262-80B71C2DEBD9}" type="slidenum">
              <a:rPr lang="en-US" altLang="es-PY"/>
              <a:pPr>
                <a:defRPr/>
              </a:pPr>
              <a:t>‹Nº›</a:t>
            </a:fld>
            <a:endParaRPr lang="en-US" altLang="es-PY"/>
          </a:p>
        </p:txBody>
      </p:sp>
    </p:spTree>
    <p:extLst>
      <p:ext uri="{BB962C8B-B14F-4D97-AF65-F5344CB8AC3E}">
        <p14:creationId xmlns:p14="http://schemas.microsoft.com/office/powerpoint/2010/main" val="116197593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A02269-F8D8-43C0-8005-5979E65E1650}" type="slidenum">
              <a:rPr lang="en-US" altLang="es-PY"/>
              <a:pPr>
                <a:defRPr/>
              </a:pPr>
              <a:t>‹Nº›</a:t>
            </a:fld>
            <a:endParaRPr lang="en-US" altLang="es-PY"/>
          </a:p>
        </p:txBody>
      </p:sp>
    </p:spTree>
    <p:extLst>
      <p:ext uri="{BB962C8B-B14F-4D97-AF65-F5344CB8AC3E}">
        <p14:creationId xmlns:p14="http://schemas.microsoft.com/office/powerpoint/2010/main" val="54597014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299B6-C1C8-4187-9B5B-C564638462BC}" type="slidenum">
              <a:rPr lang="en-US" altLang="es-PY"/>
              <a:pPr>
                <a:defRPr/>
              </a:pPr>
              <a:t>‹Nº›</a:t>
            </a:fld>
            <a:endParaRPr lang="en-US" altLang="es-PY"/>
          </a:p>
        </p:txBody>
      </p:sp>
    </p:spTree>
    <p:extLst>
      <p:ext uri="{BB962C8B-B14F-4D97-AF65-F5344CB8AC3E}">
        <p14:creationId xmlns:p14="http://schemas.microsoft.com/office/powerpoint/2010/main" val="206417724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9C700E-EDB9-47DB-9B42-9D7460FFB807}" type="slidenum">
              <a:rPr lang="en-US" altLang="es-PY"/>
              <a:pPr>
                <a:defRPr/>
              </a:pPr>
              <a:t>‹Nº›</a:t>
            </a:fld>
            <a:endParaRPr lang="en-US" altLang="es-PY"/>
          </a:p>
        </p:txBody>
      </p:sp>
    </p:spTree>
    <p:extLst>
      <p:ext uri="{BB962C8B-B14F-4D97-AF65-F5344CB8AC3E}">
        <p14:creationId xmlns:p14="http://schemas.microsoft.com/office/powerpoint/2010/main" val="290460680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5B7152-0297-40F4-BF27-0B06918450D9}" type="slidenum">
              <a:rPr lang="en-US" altLang="es-PY"/>
              <a:pPr>
                <a:defRPr/>
              </a:pPr>
              <a:t>‹Nº›</a:t>
            </a:fld>
            <a:endParaRPr lang="en-US" altLang="es-PY"/>
          </a:p>
        </p:txBody>
      </p:sp>
    </p:spTree>
    <p:extLst>
      <p:ext uri="{BB962C8B-B14F-4D97-AF65-F5344CB8AC3E}">
        <p14:creationId xmlns:p14="http://schemas.microsoft.com/office/powerpoint/2010/main" val="365498256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84A3DE-35F4-434D-BB5A-AE16C9F1AB31}" type="slidenum">
              <a:rPr lang="en-US" altLang="es-PY"/>
              <a:pPr>
                <a:defRPr/>
              </a:pPr>
              <a:t>‹Nº›</a:t>
            </a:fld>
            <a:endParaRPr lang="en-US" altLang="es-PY"/>
          </a:p>
        </p:txBody>
      </p:sp>
    </p:spTree>
    <p:extLst>
      <p:ext uri="{BB962C8B-B14F-4D97-AF65-F5344CB8AC3E}">
        <p14:creationId xmlns:p14="http://schemas.microsoft.com/office/powerpoint/2010/main" val="1837490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9B79A4-132F-4706-A3F2-CB3B5CC21041}" type="slidenum">
              <a:rPr lang="en-US" altLang="es-PY"/>
              <a:pPr>
                <a:defRPr/>
              </a:pPr>
              <a:t>‹Nº›</a:t>
            </a:fld>
            <a:endParaRPr lang="en-US" altLang="es-PY"/>
          </a:p>
        </p:txBody>
      </p:sp>
    </p:spTree>
    <p:extLst>
      <p:ext uri="{BB962C8B-B14F-4D97-AF65-F5344CB8AC3E}">
        <p14:creationId xmlns:p14="http://schemas.microsoft.com/office/powerpoint/2010/main" val="162988711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C76D8A-C65B-49D9-91CB-54F614187714}" type="slidenum">
              <a:rPr lang="en-US" altLang="es-PY"/>
              <a:pPr>
                <a:defRPr/>
              </a:pPr>
              <a:t>‹Nº›</a:t>
            </a:fld>
            <a:endParaRPr lang="en-US" altLang="es-PY"/>
          </a:p>
        </p:txBody>
      </p:sp>
    </p:spTree>
    <p:extLst>
      <p:ext uri="{BB962C8B-B14F-4D97-AF65-F5344CB8AC3E}">
        <p14:creationId xmlns:p14="http://schemas.microsoft.com/office/powerpoint/2010/main" val="236580258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A68013-D44C-492F-9798-36F307D7F011}" type="slidenum">
              <a:rPr lang="en-US" altLang="es-PY"/>
              <a:pPr>
                <a:defRPr/>
              </a:pPr>
              <a:t>‹Nº›</a:t>
            </a:fld>
            <a:endParaRPr lang="en-US" altLang="es-PY"/>
          </a:p>
        </p:txBody>
      </p:sp>
    </p:spTree>
    <p:extLst>
      <p:ext uri="{BB962C8B-B14F-4D97-AF65-F5344CB8AC3E}">
        <p14:creationId xmlns:p14="http://schemas.microsoft.com/office/powerpoint/2010/main" val="152115161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A78EC3-C11F-47BE-B338-4312C5606C14}" type="slidenum">
              <a:rPr lang="en-US" altLang="es-PY"/>
              <a:pPr>
                <a:defRPr/>
              </a:pPr>
              <a:t>‹Nº›</a:t>
            </a:fld>
            <a:endParaRPr lang="en-US" altLang="es-PY"/>
          </a:p>
        </p:txBody>
      </p:sp>
    </p:spTree>
    <p:extLst>
      <p:ext uri="{BB962C8B-B14F-4D97-AF65-F5344CB8AC3E}">
        <p14:creationId xmlns:p14="http://schemas.microsoft.com/office/powerpoint/2010/main" val="28510789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" Target="../slides/slide2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2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38039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Y" smtClean="0"/>
              <a:t>Haga clic para modificar el estilo de título del patrón</a:t>
            </a:r>
            <a:endParaRPr lang="es-AR" altLang="es-PY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Y" smtClean="0"/>
              <a:t>Haga clic para modificar el estilo de texto del patrón</a:t>
            </a:r>
          </a:p>
          <a:p>
            <a:pPr lvl="1"/>
            <a:r>
              <a:rPr lang="es-ES" altLang="es-PY" smtClean="0"/>
              <a:t>Segundo nivel</a:t>
            </a:r>
          </a:p>
          <a:p>
            <a:pPr lvl="2"/>
            <a:r>
              <a:rPr lang="es-ES" altLang="es-PY" smtClean="0"/>
              <a:t>Tercer nivel</a:t>
            </a:r>
          </a:p>
          <a:p>
            <a:pPr lvl="3"/>
            <a:r>
              <a:rPr lang="es-ES" altLang="es-PY" smtClean="0"/>
              <a:t>Cuarto nivel</a:t>
            </a:r>
          </a:p>
          <a:p>
            <a:pPr lvl="4"/>
            <a:r>
              <a:rPr lang="es-ES" altLang="es-PY" smtClean="0"/>
              <a:t>Quinto nivel</a:t>
            </a:r>
            <a:endParaRPr lang="es-AR" altLang="es-PY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A2D698C-B049-4869-BDBD-47F17024FC5B}" type="datetime1">
              <a:rPr lang="es-AR"/>
              <a:pPr>
                <a:defRPr/>
              </a:pPr>
              <a:t>4/6/2020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s-AR"/>
              <a:t>Esp./Prof.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0EEB8DBB-2E95-40DD-9AFB-ED705E779ACD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36" r:id="rId1"/>
    <p:sldLayoutId id="2147484437" r:id="rId2"/>
    <p:sldLayoutId id="2147484438" r:id="rId3"/>
    <p:sldLayoutId id="2147484439" r:id="rId4"/>
    <p:sldLayoutId id="2147484440" r:id="rId5"/>
    <p:sldLayoutId id="2147484441" r:id="rId6"/>
    <p:sldLayoutId id="2147484442" r:id="rId7"/>
    <p:sldLayoutId id="2147484443" r:id="rId8"/>
    <p:sldLayoutId id="2147484444" r:id="rId9"/>
    <p:sldLayoutId id="2147484445" r:id="rId10"/>
    <p:sldLayoutId id="2147484446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Y" smtClean="0"/>
              <a:t>Haga clic para modificar el estilo de título del patrón</a:t>
            </a:r>
            <a:endParaRPr lang="es-AR" altLang="es-PY" smtClean="0"/>
          </a:p>
        </p:txBody>
      </p:sp>
      <p:sp>
        <p:nvSpPr>
          <p:cNvPr id="2051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Y" smtClean="0"/>
              <a:t>Haga clic para modificar el estilo de texto del patrón</a:t>
            </a:r>
          </a:p>
          <a:p>
            <a:pPr lvl="1"/>
            <a:r>
              <a:rPr lang="es-ES" altLang="es-PY" smtClean="0"/>
              <a:t>Segundo nivel</a:t>
            </a:r>
          </a:p>
          <a:p>
            <a:pPr lvl="2"/>
            <a:r>
              <a:rPr lang="es-ES" altLang="es-PY" smtClean="0"/>
              <a:t>Tercer nivel</a:t>
            </a:r>
          </a:p>
          <a:p>
            <a:pPr lvl="3"/>
            <a:r>
              <a:rPr lang="es-ES" altLang="es-PY" smtClean="0"/>
              <a:t>Cuarto nivel</a:t>
            </a:r>
          </a:p>
          <a:p>
            <a:pPr lvl="4"/>
            <a:r>
              <a:rPr lang="es-ES" altLang="es-PY" smtClean="0"/>
              <a:t>Quinto nivel</a:t>
            </a:r>
            <a:endParaRPr lang="es-AR" altLang="es-PY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E550135-BB96-4B1B-A44A-A83965B618E3}" type="datetime1">
              <a:rPr lang="es-AR"/>
              <a:pPr>
                <a:defRPr/>
              </a:pPr>
              <a:t>4/6/2020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s-AR"/>
              <a:t>Esp./Prof.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6C229EF2-2AEC-4DD3-AF22-83927BEC7660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47" r:id="rId1"/>
    <p:sldLayoutId id="2147484448" r:id="rId2"/>
    <p:sldLayoutId id="2147484449" r:id="rId3"/>
    <p:sldLayoutId id="2147484450" r:id="rId4"/>
    <p:sldLayoutId id="2147484451" r:id="rId5"/>
    <p:sldLayoutId id="2147484452" r:id="rId6"/>
    <p:sldLayoutId id="2147484453" r:id="rId7"/>
    <p:sldLayoutId id="2147484454" r:id="rId8"/>
    <p:sldLayoutId id="2147484455" r:id="rId9"/>
    <p:sldLayoutId id="2147484456" r:id="rId10"/>
    <p:sldLayoutId id="2147484457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78822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>
              <a:solidFill>
                <a:prstClr val="black"/>
              </a:solidFill>
              <a:latin typeface="Garamond"/>
            </a:endParaRPr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>
              <a:solidFill>
                <a:prstClr val="black"/>
              </a:solidFill>
              <a:latin typeface="Garamond"/>
            </a:endParaRPr>
          </a:p>
        </p:txBody>
      </p:sp>
      <p:sp>
        <p:nvSpPr>
          <p:cNvPr id="3076" name="8 Marcador de título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Y" smtClean="0"/>
              <a:t>Haga clic para modificar el estilo de título del patrón</a:t>
            </a:r>
            <a:endParaRPr lang="en-US" altLang="es-PY" smtClean="0"/>
          </a:p>
        </p:txBody>
      </p:sp>
      <p:sp>
        <p:nvSpPr>
          <p:cNvPr id="3077" name="29 Marcador de texto"/>
          <p:cNvSpPr>
            <a:spLocks noGrp="1"/>
          </p:cNvSpPr>
          <p:nvPr>
            <p:ph type="body" idx="1"/>
          </p:nvPr>
        </p:nvSpPr>
        <p:spPr bwMode="auto">
          <a:xfrm>
            <a:off x="558800" y="1773238"/>
            <a:ext cx="8229600" cy="345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Y" smtClean="0"/>
              <a:t>Haga clic para modificar el estilo de texto del patrón</a:t>
            </a:r>
          </a:p>
          <a:p>
            <a:pPr lvl="1"/>
            <a:r>
              <a:rPr lang="es-ES" altLang="es-PY" smtClean="0"/>
              <a:t>Segundo nivel</a:t>
            </a:r>
          </a:p>
          <a:p>
            <a:pPr lvl="2"/>
            <a:r>
              <a:rPr lang="es-ES" altLang="es-PY" smtClean="0"/>
              <a:t>Tercer nivel</a:t>
            </a:r>
          </a:p>
          <a:p>
            <a:pPr lvl="3"/>
            <a:r>
              <a:rPr lang="es-ES" altLang="es-PY" smtClean="0"/>
              <a:t>Cuarto nivel</a:t>
            </a:r>
          </a:p>
          <a:p>
            <a:pPr lvl="4"/>
            <a:r>
              <a:rPr lang="es-ES" altLang="es-PY" smtClean="0"/>
              <a:t>Quinto nivel</a:t>
            </a:r>
            <a:endParaRPr lang="en-US" altLang="es-PY" smtClean="0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820150" y="6678613"/>
            <a:ext cx="301625" cy="179387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1D4577"/>
                </a:solidFill>
              </a:defRPr>
            </a:lvl1pPr>
          </a:lstStyle>
          <a:p>
            <a:pPr>
              <a:defRPr/>
            </a:pPr>
            <a:fld id="{875A22DA-0CF7-4A51-AA7A-4CB4AB2492BF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  <p:grpSp>
        <p:nvGrpSpPr>
          <p:cNvPr id="3079" name="1 Grupo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11 Forma libre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12 Forma libre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3" name="2 Botón de acción: Final">
            <a:hlinkClick r:id="" action="ppaction://hlinkshowjump?jump=lastslide" highlightClick="1"/>
          </p:cNvPr>
          <p:cNvSpPr/>
          <p:nvPr userDrawn="1"/>
        </p:nvSpPr>
        <p:spPr>
          <a:xfrm>
            <a:off x="8586788" y="6694488"/>
            <a:ext cx="201612" cy="171450"/>
          </a:xfrm>
          <a:prstGeom prst="actionButtonEnd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white"/>
              </a:solidFill>
            </a:endParaRPr>
          </a:p>
        </p:txBody>
      </p:sp>
      <p:sp>
        <p:nvSpPr>
          <p:cNvPr id="4" name="3 Botón de acción: Hacia atrás o Anterior">
            <a:hlinkClick r:id="rId13" action="ppaction://hlinksldjump" highlightClick="1"/>
          </p:cNvPr>
          <p:cNvSpPr/>
          <p:nvPr userDrawn="1"/>
        </p:nvSpPr>
        <p:spPr>
          <a:xfrm>
            <a:off x="8058150" y="6702425"/>
            <a:ext cx="188913" cy="163513"/>
          </a:xfrm>
          <a:prstGeom prst="actionButtonBackPrevious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white"/>
              </a:solidFill>
            </a:endParaRPr>
          </a:p>
        </p:txBody>
      </p:sp>
      <p:sp>
        <p:nvSpPr>
          <p:cNvPr id="5" name="4 Botón de acción: Hacia delante o Siguiente">
            <a:hlinkClick r:id="" action="ppaction://hlinkshowjump?jump=nextslide" highlightClick="1"/>
          </p:cNvPr>
          <p:cNvSpPr/>
          <p:nvPr userDrawn="1"/>
        </p:nvSpPr>
        <p:spPr>
          <a:xfrm>
            <a:off x="8243888" y="6694488"/>
            <a:ext cx="182562" cy="171450"/>
          </a:xfrm>
          <a:prstGeom prst="actionButtonForwardNex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white"/>
              </a:solidFill>
            </a:endParaRPr>
          </a:p>
        </p:txBody>
      </p:sp>
      <p:sp>
        <p:nvSpPr>
          <p:cNvPr id="6" name="5 Botón de acción: Comienzo">
            <a:hlinkClick r:id="" action="ppaction://hlinkshowjump?jump=firstslide" highlightClick="1"/>
          </p:cNvPr>
          <p:cNvSpPr/>
          <p:nvPr userDrawn="1"/>
        </p:nvSpPr>
        <p:spPr>
          <a:xfrm>
            <a:off x="8426450" y="6694488"/>
            <a:ext cx="166688" cy="163512"/>
          </a:xfrm>
          <a:prstGeom prst="actionButtonBeginning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white"/>
              </a:solidFill>
            </a:endParaRPr>
          </a:p>
        </p:txBody>
      </p:sp>
      <p:pic>
        <p:nvPicPr>
          <p:cNvPr id="3084" name="9 Imagen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5850" y="587375"/>
            <a:ext cx="436563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5" name="8 Imagen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8400" y="342900"/>
            <a:ext cx="3540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8 Botón de acción: Inicio">
            <a:hlinkClick r:id="rId13" action="ppaction://hlinksldjump" highlightClick="1"/>
          </p:cNvPr>
          <p:cNvSpPr/>
          <p:nvPr userDrawn="1"/>
        </p:nvSpPr>
        <p:spPr>
          <a:xfrm>
            <a:off x="7840663" y="6702425"/>
            <a:ext cx="215900" cy="155575"/>
          </a:xfrm>
          <a:prstGeom prst="actionButtonHom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71" r:id="rId1"/>
    <p:sldLayoutId id="2147484458" r:id="rId2"/>
    <p:sldLayoutId id="2147484472" r:id="rId3"/>
    <p:sldLayoutId id="2147484473" r:id="rId4"/>
    <p:sldLayoutId id="2147484459" r:id="rId5"/>
    <p:sldLayoutId id="2147484474" r:id="rId6"/>
    <p:sldLayoutId id="2147484475" r:id="rId7"/>
    <p:sldLayoutId id="2147484476" r:id="rId8"/>
    <p:sldLayoutId id="2147484477" r:id="rId9"/>
    <p:sldLayoutId id="2147484478" r:id="rId10"/>
    <p:sldLayoutId id="2147484479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Garamond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Garamond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Garamond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Garamond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Y" smtClean="0"/>
              <a:t>Haga clic para modificar el estilo de título del patrón</a:t>
            </a:r>
            <a:endParaRPr lang="en-US" altLang="es-PY" smtClean="0"/>
          </a:p>
        </p:txBody>
      </p:sp>
      <p:sp>
        <p:nvSpPr>
          <p:cNvPr id="4099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Y" smtClean="0"/>
              <a:t>Haga clic para modificar el estilo de texto del patrón</a:t>
            </a:r>
          </a:p>
          <a:p>
            <a:pPr lvl="1"/>
            <a:r>
              <a:rPr lang="es-ES" altLang="es-PY" smtClean="0"/>
              <a:t>Segundo nivel</a:t>
            </a:r>
          </a:p>
          <a:p>
            <a:pPr lvl="2"/>
            <a:r>
              <a:rPr lang="es-ES" altLang="es-PY" smtClean="0"/>
              <a:t>Tercer nivel</a:t>
            </a:r>
          </a:p>
          <a:p>
            <a:pPr lvl="3"/>
            <a:r>
              <a:rPr lang="es-ES" altLang="es-PY" smtClean="0"/>
              <a:t>Cuarto nivel</a:t>
            </a:r>
          </a:p>
          <a:p>
            <a:pPr lvl="4"/>
            <a:r>
              <a:rPr lang="es-ES" altLang="es-PY" smtClean="0"/>
              <a:t>Quinto nivel</a:t>
            </a:r>
            <a:endParaRPr lang="en-US" altLang="es-PY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232B7925-A6E6-4F6C-A329-817E20E23039}" type="slidenum">
              <a:rPr lang="en-US" altLang="es-PY"/>
              <a:pPr>
                <a:defRPr/>
              </a:pPr>
              <a:t>‹Nº›</a:t>
            </a:fld>
            <a:endParaRPr lang="en-US" altLang="es-P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60" r:id="rId1"/>
    <p:sldLayoutId id="2147484461" r:id="rId2"/>
    <p:sldLayoutId id="2147484462" r:id="rId3"/>
    <p:sldLayoutId id="2147484463" r:id="rId4"/>
    <p:sldLayoutId id="2147484464" r:id="rId5"/>
    <p:sldLayoutId id="2147484465" r:id="rId6"/>
    <p:sldLayoutId id="2147484466" r:id="rId7"/>
    <p:sldLayoutId id="2147484467" r:id="rId8"/>
    <p:sldLayoutId id="2147484468" r:id="rId9"/>
    <p:sldLayoutId id="2147484469" r:id="rId10"/>
    <p:sldLayoutId id="2147484470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4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5" Type="http://schemas.openxmlformats.org/officeDocument/2006/relationships/image" Target="../media/image5.png"/><Relationship Id="rId4" Type="http://schemas.openxmlformats.org/officeDocument/2006/relationships/image" Target="../media/image6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4" Type="http://schemas.openxmlformats.org/officeDocument/2006/relationships/image" Target="../media/image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6.m4a"/><Relationship Id="rId1" Type="http://schemas.microsoft.com/office/2007/relationships/media" Target="../media/media26.m4a"/><Relationship Id="rId4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7.m4a"/><Relationship Id="rId1" Type="http://schemas.microsoft.com/office/2007/relationships/media" Target="../media/media27.m4a"/><Relationship Id="rId4" Type="http://schemas.openxmlformats.org/officeDocument/2006/relationships/image" Target="../media/image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8.m4a"/><Relationship Id="rId1" Type="http://schemas.microsoft.com/office/2007/relationships/media" Target="../media/media28.m4a"/><Relationship Id="rId4" Type="http://schemas.openxmlformats.org/officeDocument/2006/relationships/image" Target="../media/image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9.m4a"/><Relationship Id="rId1" Type="http://schemas.microsoft.com/office/2007/relationships/media" Target="../media/media29.m4a"/><Relationship Id="rId4" Type="http://schemas.openxmlformats.org/officeDocument/2006/relationships/image" Target="../media/image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0.m4a"/><Relationship Id="rId1" Type="http://schemas.microsoft.com/office/2007/relationships/media" Target="../media/media30.m4a"/><Relationship Id="rId4" Type="http://schemas.openxmlformats.org/officeDocument/2006/relationships/image" Target="../media/image5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85720" y="2762652"/>
            <a:ext cx="8858280" cy="3500462"/>
          </a:xfrm>
          <a:ln>
            <a:miter lim="800000"/>
            <a:headEnd/>
            <a:tailEnd/>
          </a:ln>
          <a:extLst/>
        </p:spPr>
        <p:txBody>
          <a:bodyPr>
            <a:normAutofit fontScale="90000"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100" b="1" i="1" dirty="0" smtClean="0">
                <a:solidFill>
                  <a:srgbClr val="002060"/>
                </a:solidFill>
                <a:latin typeface="Baskerville Old Face" panose="02020602080505020303" pitchFamily="18" charset="0"/>
                <a:cs typeface="Times New Roman" pitchFamily="18" charset="0"/>
              </a:rPr>
              <a:t/>
            </a:r>
            <a:br>
              <a:rPr lang="es-ES" sz="3100" b="1" i="1" dirty="0" smtClean="0">
                <a:solidFill>
                  <a:srgbClr val="002060"/>
                </a:solidFill>
                <a:latin typeface="Baskerville Old Face" panose="02020602080505020303" pitchFamily="18" charset="0"/>
                <a:cs typeface="Times New Roman" pitchFamily="18" charset="0"/>
              </a:rPr>
            </a:br>
            <a:r>
              <a:rPr lang="es-ES" sz="3100" b="1" i="1" dirty="0" smtClean="0">
                <a:solidFill>
                  <a:srgbClr val="002060"/>
                </a:solidFill>
                <a:latin typeface="Baskerville Old Face" panose="02020602080505020303" pitchFamily="18" charset="0"/>
                <a:cs typeface="Times New Roman" pitchFamily="18" charset="0"/>
              </a:rPr>
              <a:t/>
            </a:r>
            <a:br>
              <a:rPr lang="es-ES" sz="3100" b="1" i="1" dirty="0" smtClean="0">
                <a:solidFill>
                  <a:srgbClr val="002060"/>
                </a:solidFill>
                <a:latin typeface="Baskerville Old Face" panose="02020602080505020303" pitchFamily="18" charset="0"/>
                <a:cs typeface="Times New Roman" pitchFamily="18" charset="0"/>
              </a:rPr>
            </a:br>
            <a:r>
              <a:rPr lang="es-ES" sz="2800" b="1" u="sng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  <a:t>CÁTEDRA</a:t>
            </a:r>
            <a:r>
              <a:rPr lang="es-ES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  <a:t/>
            </a:r>
            <a:br>
              <a:rPr lang="es-ES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</a:br>
            <a:r>
              <a:rPr lang="es-ES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  <a:t/>
            </a:r>
            <a:br>
              <a:rPr lang="es-ES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</a:br>
            <a:r>
              <a:rPr lang="es-ES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  <a:t>METODOLOGÍA</a:t>
            </a:r>
            <a:br>
              <a:rPr lang="es-ES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</a:br>
            <a:r>
              <a:rPr lang="es-ES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  <a:t>DE  LAS</a:t>
            </a:r>
            <a:br>
              <a:rPr lang="es-ES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</a:br>
            <a:r>
              <a:rPr lang="es-ES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  <a:t>CIENCIAS   SOCIALES</a:t>
            </a:r>
            <a:r>
              <a:rPr lang="es-AR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  <a:t/>
            </a:r>
            <a:br>
              <a:rPr lang="es-AR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</a:br>
            <a:endParaRPr lang="es-ES_tradnl" sz="4000" dirty="0">
              <a:solidFill>
                <a:schemeClr val="tx1"/>
              </a:solidFill>
            </a:endParaRPr>
          </a:p>
        </p:txBody>
      </p:sp>
      <p:sp>
        <p:nvSpPr>
          <p:cNvPr id="15363" name="Rectangle 1"/>
          <p:cNvSpPr>
            <a:spLocks noChangeArrowheads="1"/>
          </p:cNvSpPr>
          <p:nvPr/>
        </p:nvSpPr>
        <p:spPr bwMode="auto">
          <a:xfrm>
            <a:off x="0" y="2084388"/>
            <a:ext cx="91440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endParaRPr lang="es-ES" altLang="es-PY" sz="2400" b="1" i="1">
              <a:solidFill>
                <a:srgbClr val="000000"/>
              </a:solidFill>
              <a:cs typeface="Times New Roman" panose="02020603050405020304" pitchFamily="18" charset="0"/>
            </a:endParaRPr>
          </a:p>
          <a:p>
            <a:pPr algn="ctr"/>
            <a:endParaRPr lang="es-ES" altLang="es-PY" sz="2400" b="1" i="1">
              <a:solidFill>
                <a:srgbClr val="000000"/>
              </a:solidFill>
              <a:cs typeface="Times New Roman" panose="02020603050405020304" pitchFamily="18" charset="0"/>
            </a:endParaRPr>
          </a:p>
        </p:txBody>
      </p:sp>
      <p:sp>
        <p:nvSpPr>
          <p:cNvPr id="15364" name="3 Marcador de número de diapositiva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C736164B-523D-438E-9957-129FA23BAAA3}" type="slidenum">
              <a:rPr lang="es-AR" altLang="es-PY" smtClean="0">
                <a:solidFill>
                  <a:srgbClr val="1D4577"/>
                </a:solidFill>
              </a:rPr>
              <a:pPr/>
              <a:t>1</a:t>
            </a:fld>
            <a:endParaRPr lang="es-AR" altLang="es-PY" smtClean="0">
              <a:solidFill>
                <a:srgbClr val="1D4577"/>
              </a:solidFill>
            </a:endParaRPr>
          </a:p>
        </p:txBody>
      </p:sp>
      <p:pic>
        <p:nvPicPr>
          <p:cNvPr id="15365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388" y="114300"/>
            <a:ext cx="3959225" cy="238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4313" y="214313"/>
            <a:ext cx="8572500" cy="62865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AR" dirty="0" smtClean="0"/>
              <a:t>                                                                 </a:t>
            </a:r>
            <a:endParaRPr lang="es-AR" dirty="0" smtClean="0">
              <a:solidFill>
                <a:schemeClr val="tx1"/>
              </a:solidFill>
            </a:endParaRP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es-AR" b="1" i="1" u="sng" dirty="0" smtClean="0">
                <a:solidFill>
                  <a:schemeClr val="tx1"/>
                </a:solidFill>
              </a:rPr>
              <a:t>UNIDAD III</a:t>
            </a:r>
            <a:r>
              <a:rPr lang="es-AR" i="1" dirty="0" smtClean="0">
                <a:solidFill>
                  <a:schemeClr val="tx1"/>
                </a:solidFill>
              </a:rPr>
              <a:t>: Presupuestos Lógicos de la Ciencia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endParaRPr lang="es-AR" i="1" dirty="0">
              <a:solidFill>
                <a:schemeClr val="tx1"/>
              </a:solidFill>
            </a:endParaRP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es-AR" b="1" i="1" u="sng" dirty="0" smtClean="0">
                <a:solidFill>
                  <a:schemeClr val="tx1"/>
                </a:solidFill>
              </a:rPr>
              <a:t>TEMA:</a:t>
            </a:r>
            <a:r>
              <a:rPr lang="es-AR" i="1" dirty="0" smtClean="0">
                <a:solidFill>
                  <a:schemeClr val="tx1"/>
                </a:solidFill>
              </a:rPr>
              <a:t>  Razonamientos no deductivos: inducción, analogía, abducción, reducción. Valor y aplicación de los razonamientos en ciencias sociales. 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endParaRPr lang="es-AR" i="1" dirty="0" smtClean="0">
              <a:solidFill>
                <a:schemeClr val="tx1"/>
              </a:solidFill>
            </a:endParaRPr>
          </a:p>
          <a:p>
            <a:pPr algn="just" eaLnBrk="1" fontAlgn="auto" hangingPunct="1">
              <a:spcAft>
                <a:spcPts val="0"/>
              </a:spcAft>
              <a:defRPr/>
            </a:pPr>
            <a:endParaRPr lang="es-AR" sz="2800" i="1" dirty="0">
              <a:solidFill>
                <a:schemeClr val="tx1"/>
              </a:solidFill>
            </a:endParaRPr>
          </a:p>
          <a:p>
            <a:pPr algn="just" eaLnBrk="1" hangingPunct="1">
              <a:buFont typeface="Arial" charset="0"/>
              <a:buNone/>
              <a:defRPr/>
            </a:pPr>
            <a:r>
              <a:rPr lang="es-AR" sz="2000" b="1" i="1" u="sng" dirty="0" smtClean="0">
                <a:solidFill>
                  <a:schemeClr val="tx1"/>
                </a:solidFill>
                <a:latin typeface="+mj-lt"/>
              </a:rPr>
              <a:t>BIBLIOGRAFIA:</a:t>
            </a:r>
          </a:p>
          <a:p>
            <a:pPr algn="just" eaLnBrk="1" hangingPunct="1">
              <a:defRPr/>
            </a:pPr>
            <a:r>
              <a:rPr lang="es-AR" sz="2000" dirty="0">
                <a:solidFill>
                  <a:prstClr val="black"/>
                </a:solidFill>
                <a:latin typeface="+mj-lt"/>
              </a:rPr>
              <a:t>Metodología de las Ciencias Sociales” (2019).Comp. Cátedra de Metodología de las Ciencias Sociales. Facultad de Ciencias Económicas. UNNE.</a:t>
            </a:r>
          </a:p>
          <a:p>
            <a:pPr algn="just" eaLnBrk="1" hangingPunct="1">
              <a:defRPr/>
            </a:pPr>
            <a:r>
              <a:rPr lang="es-ES_tradnl" sz="2000" i="1" dirty="0" smtClean="0">
                <a:solidFill>
                  <a:prstClr val="black"/>
                </a:solidFill>
                <a:latin typeface="+mj-lt"/>
                <a:cs typeface="Arial" panose="020B0604020202020204" pitchFamily="34" charset="0"/>
              </a:rPr>
              <a:t> </a:t>
            </a:r>
            <a:endParaRPr lang="es-AR" sz="2000" i="1" dirty="0">
              <a:solidFill>
                <a:prstClr val="black"/>
              </a:solidFill>
              <a:latin typeface="+mj-lt"/>
              <a:cs typeface="Arial" panose="020B0604020202020204" pitchFamily="34" charset="0"/>
            </a:endParaRPr>
          </a:p>
          <a:p>
            <a:pPr algn="just" eaLnBrk="1" hangingPunct="1">
              <a:buFont typeface="Arial" charset="0"/>
              <a:buNone/>
              <a:defRPr/>
            </a:pPr>
            <a:endParaRPr lang="es-AR" sz="2400" i="1" u="sng" dirty="0" smtClean="0">
              <a:solidFill>
                <a:schemeClr val="tx1"/>
              </a:solidFill>
            </a:endParaRPr>
          </a:p>
        </p:txBody>
      </p:sp>
      <p:sp>
        <p:nvSpPr>
          <p:cNvPr id="17411" name="Rectángulo 1"/>
          <p:cNvSpPr>
            <a:spLocks noChangeArrowheads="1"/>
          </p:cNvSpPr>
          <p:nvPr/>
        </p:nvSpPr>
        <p:spPr bwMode="auto">
          <a:xfrm>
            <a:off x="2214563" y="6500813"/>
            <a:ext cx="45720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800">
                <a:solidFill>
                  <a:srgbClr val="000000"/>
                </a:solidFill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AR" altLang="es-PY" sz="800">
                <a:solidFill>
                  <a:srgbClr val="000000"/>
                </a:solidFill>
                <a:latin typeface="Brush Script MT" panose="03060802040406070304" pitchFamily="66" charset="0"/>
              </a:rPr>
              <a:t>Esp./ Prof.  Norma R. García</a:t>
            </a:r>
          </a:p>
        </p:txBody>
      </p:sp>
      <p:pic>
        <p:nvPicPr>
          <p:cNvPr id="2" name="filmina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956376" y="6032478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Click="0" advTm="20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89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96077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2 Marcador de contenido"/>
          <p:cNvSpPr>
            <a:spLocks noGrp="1"/>
          </p:cNvSpPr>
          <p:nvPr>
            <p:ph idx="1"/>
          </p:nvPr>
        </p:nvSpPr>
        <p:spPr>
          <a:xfrm>
            <a:off x="142875" y="928688"/>
            <a:ext cx="9001125" cy="5197475"/>
          </a:xfrm>
          <a:solidFill>
            <a:schemeClr val="bg1"/>
          </a:solidFill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s-AR" altLang="es-PY" sz="2400" smtClean="0"/>
              <a:t>                                                                                     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s-AR" altLang="es-PY" sz="2400" smtClean="0"/>
              <a:t>                                                                                       </a:t>
            </a:r>
            <a:r>
              <a:rPr lang="es-AR" altLang="es-PY" sz="2400" b="1" smtClean="0"/>
              <a:t>S.CATEGÓRICOS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s-AR" altLang="es-PY" sz="2400" b="1" smtClean="0"/>
              <a:t>                                                      DEDUCTIVOS    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s-AR" altLang="es-PY" sz="2400" b="1" smtClean="0"/>
              <a:t>                                                                                       S. HIPOTÉTICOS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s-AR" altLang="es-PY" sz="2400" b="1" smtClean="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s-AR" altLang="es-PY" sz="2400" b="1" u="sng" smtClean="0"/>
              <a:t>RAZONAMIENTOS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s-AR" altLang="es-PY" sz="2400" b="1" smtClean="0"/>
              <a:t>                                                                                          ANALOGÍA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s-AR" altLang="es-PY" sz="2400" b="1" smtClean="0"/>
              <a:t>                                                           NO                         INDUCCIÓN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s-AR" altLang="es-PY" sz="2400" b="1" smtClean="0"/>
              <a:t>                                                  DDEDUCTIVOS             REDUCCIÓN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s-AR" altLang="es-PY" sz="2400" b="1" smtClean="0"/>
              <a:t>                                                                                         ABDUCCIÓN</a:t>
            </a:r>
          </a:p>
        </p:txBody>
      </p:sp>
      <p:sp>
        <p:nvSpPr>
          <p:cNvPr id="4" name="3 Abrir llave"/>
          <p:cNvSpPr/>
          <p:nvPr/>
        </p:nvSpPr>
        <p:spPr>
          <a:xfrm>
            <a:off x="6000750" y="3500438"/>
            <a:ext cx="285750" cy="2000250"/>
          </a:xfrm>
          <a:prstGeom prst="leftBrace">
            <a:avLst/>
          </a:prstGeom>
          <a:ln w="825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>
              <a:solidFill>
                <a:prstClr val="black"/>
              </a:solidFill>
            </a:endParaRPr>
          </a:p>
        </p:txBody>
      </p:sp>
      <p:sp>
        <p:nvSpPr>
          <p:cNvPr id="5" name="4 Abrir llave"/>
          <p:cNvSpPr/>
          <p:nvPr/>
        </p:nvSpPr>
        <p:spPr>
          <a:xfrm>
            <a:off x="5857875" y="1285875"/>
            <a:ext cx="285750" cy="1571625"/>
          </a:xfrm>
          <a:prstGeom prst="leftBrace">
            <a:avLst/>
          </a:prstGeom>
          <a:ln w="825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>
              <a:solidFill>
                <a:prstClr val="black"/>
              </a:solidFill>
            </a:endParaRPr>
          </a:p>
        </p:txBody>
      </p:sp>
      <p:sp>
        <p:nvSpPr>
          <p:cNvPr id="9" name="8 Flecha doblada hacia arriba"/>
          <p:cNvSpPr/>
          <p:nvPr/>
        </p:nvSpPr>
        <p:spPr>
          <a:xfrm rot="5400000">
            <a:off x="2786063" y="3786188"/>
            <a:ext cx="1357312" cy="785812"/>
          </a:xfrm>
          <a:prstGeom prst="bentUp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>
              <a:solidFill>
                <a:prstClr val="white"/>
              </a:solidFill>
            </a:endParaRPr>
          </a:p>
        </p:txBody>
      </p:sp>
      <p:sp>
        <p:nvSpPr>
          <p:cNvPr id="10" name="9 Flecha doblada hacia arriba"/>
          <p:cNvSpPr/>
          <p:nvPr/>
        </p:nvSpPr>
        <p:spPr>
          <a:xfrm rot="5400000" flipH="1">
            <a:off x="2678906" y="2321720"/>
            <a:ext cx="1571625" cy="785812"/>
          </a:xfrm>
          <a:prstGeom prst="bentUp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>
              <a:solidFill>
                <a:prstClr val="white"/>
              </a:solidFill>
            </a:endParaRPr>
          </a:p>
        </p:txBody>
      </p:sp>
      <p:sp>
        <p:nvSpPr>
          <p:cNvPr id="18439" name="3 Marcador de pie de página"/>
          <p:cNvSpPr>
            <a:spLocks noGrp="1"/>
          </p:cNvSpPr>
          <p:nvPr/>
        </p:nvSpPr>
        <p:spPr bwMode="auto">
          <a:xfrm>
            <a:off x="1071563" y="6143625"/>
            <a:ext cx="7572375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Esp. Norma Raquel García</a:t>
            </a:r>
            <a:endParaRPr lang="es-AR" altLang="es-PY" sz="900">
              <a:solidFill>
                <a:srgbClr val="00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8440" name="7 Marcador de número de diapositiva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F84C614-3905-46B7-B747-19E4B7074F53}" type="slidenum">
              <a:rPr lang="es-AR" altLang="es-PY" sz="1200" smtClean="0">
                <a:solidFill>
                  <a:srgbClr val="045C75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es-AR" altLang="es-PY" sz="1200" smtClean="0">
              <a:solidFill>
                <a:srgbClr val="045C75"/>
              </a:solidFill>
              <a:latin typeface="Arial" panose="020B0604020202020204" pitchFamily="34" charset="0"/>
            </a:endParaRPr>
          </a:p>
        </p:txBody>
      </p:sp>
      <p:pic>
        <p:nvPicPr>
          <p:cNvPr id="2" name="filmina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884368" y="6111875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63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ítulo 1"/>
          <p:cNvSpPr>
            <a:spLocks noGrp="1"/>
          </p:cNvSpPr>
          <p:nvPr>
            <p:ph type="ctrTitle"/>
          </p:nvPr>
        </p:nvSpPr>
        <p:spPr>
          <a:xfrm>
            <a:off x="684213" y="115888"/>
            <a:ext cx="7772400" cy="674687"/>
          </a:xfrm>
        </p:spPr>
        <p:txBody>
          <a:bodyPr/>
          <a:lstStyle/>
          <a:p>
            <a:r>
              <a:rPr lang="es-MX" altLang="es-MX" sz="2800" b="1" u="sng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Ejemplos de razonamientos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42875" y="822325"/>
            <a:ext cx="8856663" cy="4271963"/>
          </a:xfrm>
        </p:spPr>
        <p:txBody>
          <a:bodyPr/>
          <a:lstStyle/>
          <a:p>
            <a:pPr algn="just">
              <a:spcAft>
                <a:spcPts val="0"/>
              </a:spcAft>
              <a:defRPr/>
            </a:pPr>
            <a:r>
              <a:rPr lang="es-ES" sz="2400" b="1" i="1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</a:t>
            </a:r>
            <a:r>
              <a:rPr lang="es-ES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1)</a:t>
            </a:r>
            <a:r>
              <a:rPr lang="es-ES" sz="2800" b="1" i="1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  <a:r>
              <a:rPr lang="es-ES" sz="2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Todas las ciencias Sociales son ciencias de hechos.</a:t>
            </a:r>
          </a:p>
          <a:p>
            <a:pPr algn="just">
              <a:spcAft>
                <a:spcPts val="0"/>
              </a:spcAft>
              <a:defRPr/>
            </a:pPr>
            <a:r>
              <a:rPr lang="es-ES" sz="2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</a:t>
            </a:r>
            <a:r>
              <a:rPr lang="es-ES" sz="2800" b="1" u="sng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La economía es una ciencia social		</a:t>
            </a:r>
          </a:p>
          <a:p>
            <a:pPr algn="just">
              <a:spcAft>
                <a:spcPts val="0"/>
              </a:spcAft>
              <a:defRPr/>
            </a:pPr>
            <a:r>
              <a:rPr lang="es-ES" sz="2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La economía es una ciencia de hechos.</a:t>
            </a:r>
          </a:p>
          <a:p>
            <a:pPr algn="just">
              <a:spcAft>
                <a:spcPts val="0"/>
              </a:spcAft>
              <a:defRPr/>
            </a:pPr>
            <a:endParaRPr lang="es-ES" sz="2400" b="1" i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  <a:defRPr/>
            </a:pPr>
            <a:endParaRPr lang="es-ES" sz="2400" b="1" i="1" dirty="0" smtClean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  <a:defRPr/>
            </a:pPr>
            <a:r>
              <a:rPr lang="es-E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2)</a:t>
            </a:r>
            <a:r>
              <a:rPr lang="es-ES" sz="2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El </a:t>
            </a:r>
            <a:r>
              <a:rPr lang="es-ES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Plaza hotel aumentó considerablemente la ocupación y renta por habitación. El hotel Sheraton aumentó considerablemente la ocupación y renta por habitación. El Alvear hotel aumentó considerablemente la ocupación y renta por habitación. </a:t>
            </a:r>
            <a:r>
              <a:rPr lang="es-ES" sz="2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Por lo tanto, probablemente </a:t>
            </a:r>
            <a:r>
              <a:rPr lang="es-ES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todos los hoteles cinco estrellas, aumentarán considerablemente la ocupación  y renta por habitación.</a:t>
            </a:r>
            <a:endParaRPr lang="es-MX" sz="28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defRPr/>
            </a:pPr>
            <a:endParaRPr lang="es-MX" sz="2400" dirty="0"/>
          </a:p>
        </p:txBody>
      </p:sp>
      <p:sp>
        <p:nvSpPr>
          <p:cNvPr id="19460" name="3 Marcador de pie de página"/>
          <p:cNvSpPr>
            <a:spLocks noGrp="1"/>
          </p:cNvSpPr>
          <p:nvPr/>
        </p:nvSpPr>
        <p:spPr bwMode="auto">
          <a:xfrm>
            <a:off x="1071563" y="6524625"/>
            <a:ext cx="7572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Esp. Norma Raquel García</a:t>
            </a:r>
            <a:endParaRPr lang="es-AR" altLang="es-PY" sz="900">
              <a:solidFill>
                <a:srgbClr val="00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filmina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89938" y="62484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Click="0" advTm="6300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487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eaLnBrk="1" hangingPunct="1"/>
            <a:endParaRPr lang="es-AR" altLang="es-PY" smtClean="0"/>
          </a:p>
          <a:p>
            <a:pPr eaLnBrk="1" hangingPunct="1">
              <a:buFont typeface="Arial" panose="020B0604020202020204" pitchFamily="34" charset="0"/>
              <a:buNone/>
            </a:pPr>
            <a:endParaRPr lang="es-AR" altLang="es-PY" smtClean="0"/>
          </a:p>
        </p:txBody>
      </p:sp>
      <p:graphicFrame>
        <p:nvGraphicFramePr>
          <p:cNvPr id="4" name="3 Tabla"/>
          <p:cNvGraphicFramePr>
            <a:graphicFrameLocks noGrp="1"/>
          </p:cNvGraphicFramePr>
          <p:nvPr/>
        </p:nvGraphicFramePr>
        <p:xfrm>
          <a:off x="0" y="0"/>
          <a:ext cx="9144000" cy="694055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43576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863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76643">
                <a:tc>
                  <a:txBody>
                    <a:bodyPr/>
                    <a:lstStyle/>
                    <a:p>
                      <a:pPr algn="ctr"/>
                      <a:r>
                        <a:rPr lang="es-AR" sz="2000" dirty="0" smtClean="0"/>
                        <a:t>RAZONAMIENTOS</a:t>
                      </a:r>
                      <a:r>
                        <a:rPr lang="es-AR" sz="2000" baseline="0" dirty="0" smtClean="0"/>
                        <a:t>  DEDUCTIVOS</a:t>
                      </a:r>
                      <a:endParaRPr lang="es-AR" sz="20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sz="2000" dirty="0" smtClean="0"/>
                        <a:t>RAZONAMIENTOS NO DEDUCTIVOS</a:t>
                      </a:r>
                      <a:endParaRPr lang="es-AR" sz="2000" dirty="0"/>
                    </a:p>
                  </a:txBody>
                  <a:tcPr marT="45719" marB="45719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63907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v"/>
                      </a:pPr>
                      <a:r>
                        <a:rPr lang="es-AR" sz="2400" dirty="0" smtClean="0"/>
                        <a:t>Su conclusión se desprende  necesariamente de la  verdad de las premisas.</a:t>
                      </a:r>
                    </a:p>
                    <a:p>
                      <a:pPr>
                        <a:buFont typeface="Wingdings" pitchFamily="2" charset="2"/>
                        <a:buChar char="v"/>
                      </a:pPr>
                      <a:r>
                        <a:rPr lang="es-AR" sz="2400" baseline="0" dirty="0" smtClean="0"/>
                        <a:t>Lo que se afirma en la conclusión estaba contenido en las premisas.</a:t>
                      </a:r>
                    </a:p>
                    <a:p>
                      <a:pPr>
                        <a:buFont typeface="Wingdings" pitchFamily="2" charset="2"/>
                        <a:buNone/>
                      </a:pPr>
                      <a:endParaRPr lang="es-AR" sz="800" baseline="0" dirty="0" smtClean="0"/>
                    </a:p>
                    <a:p>
                      <a:pPr>
                        <a:buFont typeface="Wingdings" pitchFamily="2" charset="2"/>
                        <a:buChar char="v"/>
                      </a:pPr>
                      <a:r>
                        <a:rPr lang="es-AR" sz="2400" baseline="0" dirty="0" smtClean="0"/>
                        <a:t>La verdad de las premisas  es  garantía de la verdad de la </a:t>
                      </a:r>
                      <a:r>
                        <a:rPr lang="es-AR" sz="2400" baseline="0" dirty="0" err="1" smtClean="0"/>
                        <a:t>Concl</a:t>
                      </a:r>
                      <a:r>
                        <a:rPr lang="es-AR" sz="2400" baseline="0" dirty="0" smtClean="0"/>
                        <a:t>. </a:t>
                      </a:r>
                    </a:p>
                    <a:p>
                      <a:pPr>
                        <a:buFont typeface="Wingdings" pitchFamily="2" charset="2"/>
                        <a:buNone/>
                      </a:pPr>
                      <a:endParaRPr lang="es-AR" sz="800" baseline="0" dirty="0" smtClean="0"/>
                    </a:p>
                    <a:p>
                      <a:pPr>
                        <a:buFont typeface="Wingdings" pitchFamily="2" charset="2"/>
                        <a:buChar char="v"/>
                      </a:pPr>
                      <a:r>
                        <a:rPr lang="es-AR" sz="2400" baseline="0" dirty="0" smtClean="0"/>
                        <a:t>En un razonamiento válido, con premisas verdaderas, la conclusión no puede ser falsa.</a:t>
                      </a:r>
                    </a:p>
                    <a:p>
                      <a:pPr>
                        <a:buFont typeface="Wingdings" pitchFamily="2" charset="2"/>
                        <a:buNone/>
                      </a:pPr>
                      <a:endParaRPr lang="es-AR" sz="800" baseline="0" dirty="0" smtClean="0"/>
                    </a:p>
                    <a:p>
                      <a:pPr>
                        <a:buFont typeface="Wingdings" pitchFamily="2" charset="2"/>
                        <a:buChar char="v"/>
                      </a:pPr>
                      <a:r>
                        <a:rPr lang="es-AR" sz="2400" baseline="0" dirty="0" smtClean="0"/>
                        <a:t>La validez se decide por métodos lógicos.</a:t>
                      </a:r>
                    </a:p>
                    <a:p>
                      <a:pPr>
                        <a:buFont typeface="Wingdings" pitchFamily="2" charset="2"/>
                        <a:buNone/>
                      </a:pPr>
                      <a:endParaRPr lang="es-AR" sz="800" baseline="0" dirty="0" smtClean="0"/>
                    </a:p>
                    <a:p>
                      <a:pPr>
                        <a:buFont typeface="Wingdings" pitchFamily="2" charset="2"/>
                        <a:buChar char="v"/>
                      </a:pPr>
                      <a:r>
                        <a:rPr lang="es-AR" sz="2400" baseline="0" dirty="0" smtClean="0"/>
                        <a:t>Su validez depende de la forma, no del contenido.</a:t>
                      </a:r>
                      <a:endParaRPr lang="es-AR" sz="2400" dirty="0">
                        <a:solidFill>
                          <a:schemeClr val="tx1"/>
                        </a:solidFill>
                      </a:endParaRPr>
                    </a:p>
                  </a:txBody>
                  <a:tcPr marT="45719" marB="45719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v"/>
                      </a:pPr>
                      <a:r>
                        <a:rPr lang="es-AR" sz="2400" dirty="0" smtClean="0"/>
                        <a:t>Su</a:t>
                      </a:r>
                      <a:r>
                        <a:rPr lang="es-AR" sz="2400" baseline="0" dirty="0" smtClean="0"/>
                        <a:t> conclusión se desprende probablemente de las premisas.</a:t>
                      </a:r>
                    </a:p>
                    <a:p>
                      <a:pPr>
                        <a:buFont typeface="Wingdings" pitchFamily="2" charset="2"/>
                        <a:buNone/>
                      </a:pPr>
                      <a:endParaRPr lang="es-AR" sz="1000" baseline="0" dirty="0" smtClean="0"/>
                    </a:p>
                    <a:p>
                      <a:pPr>
                        <a:buFont typeface="Wingdings" pitchFamily="2" charset="2"/>
                        <a:buNone/>
                      </a:pPr>
                      <a:endParaRPr lang="es-AR" sz="800" baseline="0" dirty="0" smtClean="0"/>
                    </a:p>
                    <a:p>
                      <a:pPr>
                        <a:buFont typeface="Wingdings" pitchFamily="2" charset="2"/>
                        <a:buChar char="v"/>
                      </a:pPr>
                      <a:r>
                        <a:rPr lang="es-AR" sz="2400" baseline="0" dirty="0" smtClean="0"/>
                        <a:t> Lo que se afirma en la conclusión no estaba totalmente contenido en las premisas.</a:t>
                      </a:r>
                    </a:p>
                    <a:p>
                      <a:pPr>
                        <a:buFont typeface="Wingdings" pitchFamily="2" charset="2"/>
                        <a:buNone/>
                      </a:pPr>
                      <a:endParaRPr lang="es-AR" sz="800" baseline="0" dirty="0" smtClean="0"/>
                    </a:p>
                    <a:p>
                      <a:pPr>
                        <a:buFont typeface="Wingdings" pitchFamily="2" charset="2"/>
                        <a:buChar char="v"/>
                      </a:pPr>
                      <a:r>
                        <a:rPr lang="es-AR" sz="2400" baseline="0" dirty="0" smtClean="0"/>
                        <a:t>Nunca la verdad de las premisas es garantía de la verdad de la </a:t>
                      </a:r>
                      <a:r>
                        <a:rPr lang="es-AR" sz="2400" baseline="0" dirty="0" err="1" smtClean="0"/>
                        <a:t>Concl</a:t>
                      </a:r>
                      <a:r>
                        <a:rPr lang="es-AR" sz="2400" baseline="0" dirty="0" smtClean="0"/>
                        <a:t>.</a:t>
                      </a:r>
                    </a:p>
                    <a:p>
                      <a:pPr>
                        <a:buFont typeface="Wingdings" pitchFamily="2" charset="2"/>
                        <a:buNone/>
                      </a:pPr>
                      <a:endParaRPr lang="es-AR" sz="800" baseline="0" dirty="0" smtClean="0"/>
                    </a:p>
                    <a:p>
                      <a:pPr>
                        <a:buFont typeface="Wingdings" pitchFamily="2" charset="2"/>
                        <a:buChar char="v"/>
                      </a:pPr>
                      <a:r>
                        <a:rPr lang="es-AR" sz="2400" baseline="0" dirty="0" smtClean="0"/>
                        <a:t>Aunque las premisas sean verdaderas, la </a:t>
                      </a:r>
                      <a:r>
                        <a:rPr lang="es-AR" sz="2400" baseline="0" dirty="0" err="1" smtClean="0"/>
                        <a:t>concl</a:t>
                      </a:r>
                      <a:r>
                        <a:rPr lang="es-AR" sz="2400" baseline="0" dirty="0" smtClean="0"/>
                        <a:t>. puede ser F.</a:t>
                      </a:r>
                    </a:p>
                    <a:p>
                      <a:pPr>
                        <a:buFont typeface="Wingdings" pitchFamily="2" charset="2"/>
                        <a:buNone/>
                      </a:pPr>
                      <a:endParaRPr lang="es-AR" sz="800" baseline="0" dirty="0" smtClean="0"/>
                    </a:p>
                    <a:p>
                      <a:pPr>
                        <a:buFont typeface="Wingdings" pitchFamily="2" charset="2"/>
                        <a:buNone/>
                      </a:pPr>
                      <a:endParaRPr lang="es-AR" sz="800" baseline="0" dirty="0" smtClean="0"/>
                    </a:p>
                    <a:p>
                      <a:pPr>
                        <a:buFont typeface="Wingdings" pitchFamily="2" charset="2"/>
                        <a:buNone/>
                      </a:pPr>
                      <a:endParaRPr lang="es-AR" sz="800" baseline="0" dirty="0" smtClean="0"/>
                    </a:p>
                    <a:p>
                      <a:pPr>
                        <a:buFont typeface="Wingdings" pitchFamily="2" charset="2"/>
                        <a:buNone/>
                      </a:pPr>
                      <a:endParaRPr lang="es-AR" sz="800" baseline="0" dirty="0" smtClean="0"/>
                    </a:p>
                    <a:p>
                      <a:pPr>
                        <a:buFont typeface="Wingdings" pitchFamily="2" charset="2"/>
                        <a:buChar char="v"/>
                      </a:pPr>
                      <a:r>
                        <a:rPr lang="es-AR" sz="2400" baseline="0" dirty="0" smtClean="0"/>
                        <a:t> La  validez  se decide por métodos </a:t>
                      </a:r>
                      <a:r>
                        <a:rPr lang="es-AR" sz="2400" baseline="0" dirty="0" err="1" smtClean="0"/>
                        <a:t>extralógicos</a:t>
                      </a:r>
                      <a:r>
                        <a:rPr lang="es-AR" sz="2400" baseline="0" dirty="0" smtClean="0"/>
                        <a:t>  y solo provisoriamente.</a:t>
                      </a:r>
                    </a:p>
                    <a:p>
                      <a:pPr>
                        <a:buFont typeface="Wingdings" pitchFamily="2" charset="2"/>
                        <a:buNone/>
                      </a:pPr>
                      <a:endParaRPr lang="es-AR" sz="800" baseline="0" dirty="0" smtClean="0"/>
                    </a:p>
                    <a:p>
                      <a:pPr>
                        <a:buFont typeface="Wingdings" pitchFamily="2" charset="2"/>
                        <a:buChar char="v"/>
                      </a:pPr>
                      <a:r>
                        <a:rPr lang="es-AR" sz="2400" baseline="0" dirty="0" smtClean="0"/>
                        <a:t>Su validez depende del contenido informativo de las proposiciones y su adecuación  a los hechos.</a:t>
                      </a:r>
                      <a:endParaRPr lang="es-AR" sz="2400" dirty="0">
                        <a:solidFill>
                          <a:schemeClr val="tx1"/>
                        </a:solidFill>
                      </a:endParaRPr>
                    </a:p>
                  </a:txBody>
                  <a:tcPr marT="45719" marB="45719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1518" name="3 Marcador de pie de página"/>
          <p:cNvSpPr>
            <a:spLocks noGrp="1"/>
          </p:cNvSpPr>
          <p:nvPr/>
        </p:nvSpPr>
        <p:spPr bwMode="auto">
          <a:xfrm>
            <a:off x="1071563" y="6572250"/>
            <a:ext cx="75723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Esp./Prof. Norma Raquel García</a:t>
            </a:r>
            <a:endParaRPr lang="es-AR" altLang="es-PY" sz="900">
              <a:solidFill>
                <a:srgbClr val="00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21519" name="4 Marcador de número de diapositiva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B5E8535-3F89-4DEF-BF2F-700CAF376B37}" type="slidenum">
              <a:rPr lang="es-AR" altLang="es-PY" sz="1200" smtClean="0">
                <a:solidFill>
                  <a:srgbClr val="045C75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5</a:t>
            </a:fld>
            <a:endParaRPr lang="es-AR" altLang="es-PY" sz="1200" smtClean="0">
              <a:solidFill>
                <a:srgbClr val="045C75"/>
              </a:solidFill>
              <a:latin typeface="Arial" panose="020B0604020202020204" pitchFamily="34" charset="0"/>
            </a:endParaRPr>
          </a:p>
        </p:txBody>
      </p:sp>
      <p:pic>
        <p:nvPicPr>
          <p:cNvPr id="2" name="filmina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82000" y="6146118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Click="0" advTm="17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118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bg1">
              <a:alpha val="35000"/>
            </a:schemeClr>
          </a:solidFill>
        </p:spPr>
        <p:txBody>
          <a:bodyPr rtlCol="0">
            <a:normAutofit fontScale="55000" lnSpcReduction="20000"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Arial" panose="020B0604020202020204" pitchFamily="34" charset="0"/>
              <a:buNone/>
              <a:defRPr/>
            </a:pPr>
            <a:r>
              <a:rPr lang="es-AR" b="1" dirty="0" smtClean="0"/>
              <a:t>                                                                                  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Arial" panose="020B0604020202020204" pitchFamily="34" charset="0"/>
              <a:buNone/>
              <a:defRPr/>
            </a:pPr>
            <a:r>
              <a:rPr lang="es-AR" sz="4100" b="1" dirty="0" smtClean="0"/>
              <a:t>                  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Arial" panose="020B0604020202020204" pitchFamily="34" charset="0"/>
              <a:buNone/>
              <a:defRPr/>
            </a:pPr>
            <a:endParaRPr lang="es-AR" sz="4100" b="1" dirty="0" smtClean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Arial" panose="020B0604020202020204" pitchFamily="34" charset="0"/>
              <a:buNone/>
              <a:defRPr/>
            </a:pPr>
            <a:r>
              <a:rPr lang="es-AR" sz="4400" b="1" dirty="0" smtClean="0"/>
              <a:t>                                                                             COMPARACIÓN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Arial" panose="020B0604020202020204" pitchFamily="34" charset="0"/>
              <a:buNone/>
              <a:defRPr/>
            </a:pPr>
            <a:r>
              <a:rPr lang="es-AR" sz="4400" b="1" dirty="0" smtClean="0"/>
              <a:t>                             NO ARGUMENTAL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Arial" panose="020B0604020202020204" pitchFamily="34" charset="0"/>
              <a:buNone/>
              <a:defRPr/>
            </a:pPr>
            <a:endParaRPr lang="es-AR" sz="4400" b="1" dirty="0" smtClean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Arial" panose="020B0604020202020204" pitchFamily="34" charset="0"/>
              <a:buNone/>
              <a:defRPr/>
            </a:pPr>
            <a:r>
              <a:rPr lang="es-AR" sz="4400" b="1" dirty="0" smtClean="0"/>
              <a:t>                                                                              METÁFORA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Arial" panose="020B0604020202020204" pitchFamily="34" charset="0"/>
              <a:buNone/>
              <a:defRPr/>
            </a:pPr>
            <a:r>
              <a:rPr lang="es-AR" sz="4400" b="1" dirty="0" smtClean="0"/>
              <a:t> ANALOGÍA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Arial" panose="020B0604020202020204" pitchFamily="34" charset="0"/>
              <a:buNone/>
              <a:defRPr/>
            </a:pPr>
            <a:r>
              <a:rPr lang="es-AR" sz="4400" b="1" dirty="0" smtClean="0"/>
              <a:t>                                        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Arial" panose="020B0604020202020204" pitchFamily="34" charset="0"/>
              <a:buNone/>
              <a:defRPr/>
            </a:pPr>
            <a:endParaRPr lang="es-AR" sz="4400" b="1" dirty="0" smtClean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Arial" panose="020B0604020202020204" pitchFamily="34" charset="0"/>
              <a:buNone/>
              <a:defRPr/>
            </a:pPr>
            <a:r>
              <a:rPr lang="es-AR" sz="4400" b="1" dirty="0" smtClean="0"/>
              <a:t>                            ARGUMENTAL              NO DEMOSTRATIVA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Arial" panose="020B0604020202020204" pitchFamily="34" charset="0"/>
              <a:buNone/>
              <a:defRPr/>
            </a:pPr>
            <a:r>
              <a:rPr lang="es-AR" sz="4400" b="1" dirty="0" smtClean="0"/>
              <a:t>  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Arial" panose="020B0604020202020204" pitchFamily="34" charset="0"/>
              <a:buNone/>
              <a:defRPr/>
            </a:pPr>
            <a:endParaRPr lang="es-AR" sz="4400" b="1" dirty="0" smtClean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Arial" panose="020B0604020202020204" pitchFamily="34" charset="0"/>
              <a:buNone/>
              <a:defRPr/>
            </a:pPr>
            <a:endParaRPr lang="es-AR" sz="4400" b="1" dirty="0" smtClean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Arial" panose="020B0604020202020204" pitchFamily="34" charset="0"/>
              <a:buNone/>
              <a:defRPr/>
            </a:pPr>
            <a:r>
              <a:rPr lang="es-AR" sz="4400" b="1" dirty="0" smtClean="0"/>
              <a:t>                                                                 ANALOGÍA POR CASOS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Arial" panose="020B0604020202020204" pitchFamily="34" charset="0"/>
              <a:buNone/>
              <a:defRPr/>
            </a:pPr>
            <a:r>
              <a:rPr lang="es-AR" sz="4400" b="1" dirty="0" smtClean="0"/>
              <a:t>                                                                             ( Baconiana)           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Arial" panose="020B0604020202020204" pitchFamily="34" charset="0"/>
              <a:buNone/>
              <a:defRPr/>
            </a:pPr>
            <a:endParaRPr lang="es-AR" sz="4100" dirty="0" smtClean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Arial" panose="020B0604020202020204" pitchFamily="34" charset="0"/>
              <a:buNone/>
              <a:defRPr/>
            </a:pPr>
            <a:r>
              <a:rPr lang="es-AR" sz="4100" dirty="0" smtClean="0"/>
              <a:t> </a:t>
            </a:r>
            <a:endParaRPr lang="es-AR" sz="4100" dirty="0"/>
          </a:p>
        </p:txBody>
      </p:sp>
      <p:cxnSp>
        <p:nvCxnSpPr>
          <p:cNvPr id="5" name="4 Conector recto de flecha"/>
          <p:cNvCxnSpPr/>
          <p:nvPr/>
        </p:nvCxnSpPr>
        <p:spPr>
          <a:xfrm flipV="1">
            <a:off x="1616075" y="1643063"/>
            <a:ext cx="669925" cy="928687"/>
          </a:xfrm>
          <a:prstGeom prst="straightConnector1">
            <a:avLst/>
          </a:prstGeom>
          <a:ln w="76200">
            <a:solidFill>
              <a:schemeClr val="accent4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5 Conector recto de flecha"/>
          <p:cNvCxnSpPr/>
          <p:nvPr/>
        </p:nvCxnSpPr>
        <p:spPr>
          <a:xfrm flipV="1">
            <a:off x="4357688" y="1143000"/>
            <a:ext cx="857250" cy="500063"/>
          </a:xfrm>
          <a:prstGeom prst="straightConnector1">
            <a:avLst/>
          </a:prstGeom>
          <a:ln w="76200">
            <a:solidFill>
              <a:schemeClr val="accent4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6 Conector recto de flecha"/>
          <p:cNvCxnSpPr/>
          <p:nvPr/>
        </p:nvCxnSpPr>
        <p:spPr>
          <a:xfrm>
            <a:off x="1616075" y="2573338"/>
            <a:ext cx="508000" cy="1000125"/>
          </a:xfrm>
          <a:prstGeom prst="straightConnector1">
            <a:avLst/>
          </a:prstGeom>
          <a:ln w="76200">
            <a:solidFill>
              <a:schemeClr val="accent4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7 Conector recto de flecha"/>
          <p:cNvCxnSpPr/>
          <p:nvPr/>
        </p:nvCxnSpPr>
        <p:spPr>
          <a:xfrm>
            <a:off x="4410075" y="1643063"/>
            <a:ext cx="857250" cy="642937"/>
          </a:xfrm>
          <a:prstGeom prst="straightConnector1">
            <a:avLst/>
          </a:prstGeom>
          <a:ln w="76200">
            <a:solidFill>
              <a:schemeClr val="accent4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 de flecha"/>
          <p:cNvCxnSpPr/>
          <p:nvPr/>
        </p:nvCxnSpPr>
        <p:spPr>
          <a:xfrm>
            <a:off x="3921125" y="3716338"/>
            <a:ext cx="785813" cy="1587"/>
          </a:xfrm>
          <a:prstGeom prst="straightConnector1">
            <a:avLst/>
          </a:prstGeom>
          <a:ln w="76200">
            <a:solidFill>
              <a:schemeClr val="accent4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22 Flecha a la derecha con bandas"/>
          <p:cNvSpPr/>
          <p:nvPr/>
        </p:nvSpPr>
        <p:spPr>
          <a:xfrm rot="5400000">
            <a:off x="5328444" y="4031456"/>
            <a:ext cx="1000125" cy="785813"/>
          </a:xfrm>
          <a:prstGeom prst="stripedRightArrow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>
              <a:solidFill>
                <a:prstClr val="white"/>
              </a:solidFill>
            </a:endParaRPr>
          </a:p>
        </p:txBody>
      </p:sp>
      <p:sp>
        <p:nvSpPr>
          <p:cNvPr id="22537" name="10 Marcador de número de diapositiva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C359698-27F8-4E58-A534-81443D092253}" type="slidenum">
              <a:rPr lang="es-AR" altLang="es-PY" sz="1200" smtClean="0">
                <a:solidFill>
                  <a:srgbClr val="045C75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6</a:t>
            </a:fld>
            <a:endParaRPr lang="es-AR" altLang="es-PY" sz="1200" smtClean="0">
              <a:solidFill>
                <a:srgbClr val="045C75"/>
              </a:solidFill>
              <a:latin typeface="Arial" panose="020B0604020202020204" pitchFamily="34" charset="0"/>
            </a:endParaRPr>
          </a:p>
        </p:txBody>
      </p:sp>
      <p:sp>
        <p:nvSpPr>
          <p:cNvPr id="22538" name="3 Marcador de pie de página"/>
          <p:cNvSpPr>
            <a:spLocks noGrp="1"/>
          </p:cNvSpPr>
          <p:nvPr/>
        </p:nvSpPr>
        <p:spPr bwMode="auto">
          <a:xfrm>
            <a:off x="1071563" y="6143625"/>
            <a:ext cx="7572375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Esp./Prof. Norma Raquel García</a:t>
            </a:r>
            <a:endParaRPr lang="es-AR" altLang="es-PY" sz="900">
              <a:solidFill>
                <a:srgbClr val="00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filmina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58200" y="6196012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Click="0" advTm="5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24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2 Marcador de contenido"/>
          <p:cNvSpPr>
            <a:spLocks noGrp="1"/>
          </p:cNvSpPr>
          <p:nvPr>
            <p:ph idx="1"/>
          </p:nvPr>
        </p:nvSpPr>
        <p:spPr>
          <a:xfrm>
            <a:off x="214313" y="36513"/>
            <a:ext cx="8715375" cy="6715125"/>
          </a:xfrm>
        </p:spPr>
        <p:txBody>
          <a:bodyPr/>
          <a:lstStyle/>
          <a:p>
            <a:pPr eaLnBrk="1" hangingPunct="1"/>
            <a:endParaRPr lang="es-AR" altLang="es-PY" smtClean="0"/>
          </a:p>
          <a:p>
            <a:pPr eaLnBrk="1" hangingPunct="1">
              <a:buFont typeface="Arial" panose="020B0604020202020204" pitchFamily="34" charset="0"/>
              <a:buNone/>
            </a:pPr>
            <a:endParaRPr lang="es-AR" altLang="es-PY" smtClean="0"/>
          </a:p>
        </p:txBody>
      </p:sp>
      <p:sp>
        <p:nvSpPr>
          <p:cNvPr id="4" name="3 Rectángulo redondeado"/>
          <p:cNvSpPr/>
          <p:nvPr/>
        </p:nvSpPr>
        <p:spPr>
          <a:xfrm>
            <a:off x="2843213" y="158750"/>
            <a:ext cx="3143250" cy="714375"/>
          </a:xfrm>
          <a:prstGeom prst="roundRect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800" b="1" dirty="0">
                <a:solidFill>
                  <a:prstClr val="white"/>
                </a:solidFill>
              </a:rPr>
              <a:t>COMPARACIÓN</a:t>
            </a:r>
          </a:p>
        </p:txBody>
      </p:sp>
      <p:sp>
        <p:nvSpPr>
          <p:cNvPr id="5" name="4 Rectángulo redondeado"/>
          <p:cNvSpPr/>
          <p:nvPr/>
        </p:nvSpPr>
        <p:spPr>
          <a:xfrm>
            <a:off x="571500" y="1446213"/>
            <a:ext cx="7929563" cy="1662112"/>
          </a:xfrm>
          <a:prstGeom prst="round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800" b="1" dirty="0">
                <a:solidFill>
                  <a:prstClr val="white"/>
                </a:solidFill>
              </a:rPr>
              <a:t>APROXIMA  MENTALMENTE  DOS O MÁS OBJETOS, PARA SEÑALAR SEMEJANZAS Y DIFERENCIAS , A PARTIR DE UNA DESCRIPCIÓN DE PROPIEDADES.</a:t>
            </a:r>
          </a:p>
        </p:txBody>
      </p:sp>
      <p:sp>
        <p:nvSpPr>
          <p:cNvPr id="6" name="5 Rectángulo redondeado"/>
          <p:cNvSpPr/>
          <p:nvPr/>
        </p:nvSpPr>
        <p:spPr>
          <a:xfrm>
            <a:off x="177800" y="3751263"/>
            <a:ext cx="8715375" cy="2498725"/>
          </a:xfrm>
          <a:prstGeom prst="round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800" b="1" dirty="0">
                <a:solidFill>
                  <a:prstClr val="white"/>
                </a:solidFill>
              </a:rPr>
              <a:t>Ej.:  </a:t>
            </a:r>
            <a:r>
              <a:rPr lang="es-AR" sz="3600" b="1" dirty="0">
                <a:solidFill>
                  <a:prstClr val="white"/>
                </a:solidFill>
              </a:rPr>
              <a:t>Así como la ciudad expulsa  a las fábricas hacia la periferia, la fábrica expulsa a su personal, reemplazándolo por la automatización.</a:t>
            </a:r>
          </a:p>
        </p:txBody>
      </p:sp>
      <p:sp>
        <p:nvSpPr>
          <p:cNvPr id="7" name="6 Flecha a la derecha con bandas"/>
          <p:cNvSpPr/>
          <p:nvPr/>
        </p:nvSpPr>
        <p:spPr>
          <a:xfrm rot="5400000">
            <a:off x="4082256" y="797720"/>
            <a:ext cx="714375" cy="785812"/>
          </a:xfrm>
          <a:prstGeom prst="stripedRightArrow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>
              <a:solidFill>
                <a:prstClr val="white"/>
              </a:solidFill>
            </a:endParaRPr>
          </a:p>
        </p:txBody>
      </p:sp>
      <p:sp>
        <p:nvSpPr>
          <p:cNvPr id="8" name="7 Flecha a la derecha con bandas"/>
          <p:cNvSpPr/>
          <p:nvPr/>
        </p:nvSpPr>
        <p:spPr>
          <a:xfrm rot="5400000">
            <a:off x="4058444" y="3001169"/>
            <a:ext cx="714375" cy="785813"/>
          </a:xfrm>
          <a:prstGeom prst="stripedRightArrow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>
              <a:solidFill>
                <a:prstClr val="white"/>
              </a:solidFill>
            </a:endParaRPr>
          </a:p>
        </p:txBody>
      </p:sp>
      <p:sp>
        <p:nvSpPr>
          <p:cNvPr id="23560" name="8 Marcador de número de diapositiva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2FEDA3B-23E6-4E92-AC87-9738265254C4}" type="slidenum">
              <a:rPr lang="es-AR" altLang="es-PY" sz="1200" smtClean="0">
                <a:solidFill>
                  <a:srgbClr val="045C75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7</a:t>
            </a:fld>
            <a:endParaRPr lang="es-AR" altLang="es-PY" sz="1200" smtClean="0">
              <a:solidFill>
                <a:srgbClr val="045C75"/>
              </a:solidFill>
              <a:latin typeface="Arial" panose="020B0604020202020204" pitchFamily="34" charset="0"/>
            </a:endParaRPr>
          </a:p>
        </p:txBody>
      </p:sp>
      <p:sp>
        <p:nvSpPr>
          <p:cNvPr id="23561" name="3 Marcador de pie de página"/>
          <p:cNvSpPr>
            <a:spLocks noGrp="1"/>
          </p:cNvSpPr>
          <p:nvPr/>
        </p:nvSpPr>
        <p:spPr bwMode="auto">
          <a:xfrm>
            <a:off x="1071563" y="6143625"/>
            <a:ext cx="7572375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Esp. Norma Raquel García</a:t>
            </a:r>
            <a:endParaRPr lang="es-AR" altLang="es-PY" sz="900">
              <a:solidFill>
                <a:srgbClr val="00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filmina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20088" y="6196013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Click="0" advTm="7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95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 redondeado"/>
          <p:cNvSpPr/>
          <p:nvPr/>
        </p:nvSpPr>
        <p:spPr>
          <a:xfrm>
            <a:off x="2428875" y="214313"/>
            <a:ext cx="4214813" cy="701675"/>
          </a:xfrm>
          <a:prstGeom prst="round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3200" b="1" dirty="0">
                <a:solidFill>
                  <a:prstClr val="white"/>
                </a:solidFill>
              </a:rPr>
              <a:t>METÁFORA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idx="1"/>
          </p:nvPr>
        </p:nvSpPr>
        <p:spPr>
          <a:xfrm>
            <a:off x="244475" y="1314450"/>
            <a:ext cx="8702675" cy="2259013"/>
          </a:xfrm>
          <a:prstGeom prst="roundRect">
            <a:avLst/>
          </a:prstGeom>
          <a:gradFill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marL="274320" indent="-274320" algn="ctr" eaLnBrk="1" fontAlgn="auto" hangingPunct="1">
              <a:spcAft>
                <a:spcPts val="0"/>
              </a:spcAft>
              <a:buClr>
                <a:schemeClr val="accent3"/>
              </a:buClr>
              <a:buFont typeface="Arial" panose="020B0604020202020204" pitchFamily="34" charset="0"/>
              <a:buNone/>
              <a:defRPr/>
            </a:pPr>
            <a:r>
              <a:rPr lang="es-AR" sz="3600" b="1" dirty="0"/>
              <a:t>T</a:t>
            </a:r>
            <a:r>
              <a:rPr lang="es-AR" sz="3600" b="1" dirty="0" smtClean="0"/>
              <a:t>raslada  los términos del sentido propio al figurado, dando origen a una figura retórica que funciona como comparación sobreentendida.</a:t>
            </a:r>
            <a:endParaRPr lang="es-AR" sz="3600" b="1" dirty="0"/>
          </a:p>
        </p:txBody>
      </p:sp>
      <p:sp>
        <p:nvSpPr>
          <p:cNvPr id="6" name="4 Marcador de contenido"/>
          <p:cNvSpPr txBox="1">
            <a:spLocks/>
          </p:cNvSpPr>
          <p:nvPr/>
        </p:nvSpPr>
        <p:spPr>
          <a:xfrm>
            <a:off x="177800" y="3898900"/>
            <a:ext cx="8715375" cy="2320925"/>
          </a:xfrm>
          <a:prstGeom prst="roundRect">
            <a:avLst/>
          </a:prstGeom>
          <a:gradFill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0"/>
          </a:gra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32500" lnSpcReduction="20000"/>
          </a:bodyPr>
          <a:lstStyle/>
          <a:p>
            <a:pPr marL="342900" indent="-342900" algn="ctr" eaLnBrk="1" fontAlgn="auto" hangingPunct="1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AR" sz="3200" b="1" dirty="0">
                <a:solidFill>
                  <a:prstClr val="white"/>
                </a:solidFill>
              </a:rPr>
              <a:t>  </a:t>
            </a:r>
            <a:r>
              <a:rPr lang="es-AR" sz="9600" b="1" u="sng" dirty="0">
                <a:solidFill>
                  <a:prstClr val="white"/>
                </a:solidFill>
              </a:rPr>
              <a:t>Ejemplo:</a:t>
            </a:r>
            <a:r>
              <a:rPr lang="es-AR" sz="9600" b="1" dirty="0">
                <a:solidFill>
                  <a:prstClr val="white"/>
                </a:solidFill>
              </a:rPr>
              <a:t>      Los intocables de la D.G.I. salían a provocar taquicardias repentinas, con sus inspecciones, </a:t>
            </a:r>
            <a:r>
              <a:rPr lang="es-AR" sz="9600" b="1" u="sng" dirty="0">
                <a:solidFill>
                  <a:prstClr val="white"/>
                </a:solidFill>
              </a:rPr>
              <a:t>como </a:t>
            </a:r>
            <a:r>
              <a:rPr lang="es-AR" sz="9600" b="1" dirty="0">
                <a:solidFill>
                  <a:prstClr val="white"/>
                </a:solidFill>
              </a:rPr>
              <a:t>malón de ojos sanguinolentos sobre los desprevenidos cristianos. </a:t>
            </a:r>
          </a:p>
        </p:txBody>
      </p:sp>
      <p:sp>
        <p:nvSpPr>
          <p:cNvPr id="7" name="6 Flecha a la derecha con bandas"/>
          <p:cNvSpPr/>
          <p:nvPr/>
        </p:nvSpPr>
        <p:spPr>
          <a:xfrm rot="5400000">
            <a:off x="4099719" y="683419"/>
            <a:ext cx="714375" cy="785813"/>
          </a:xfrm>
          <a:prstGeom prst="stripedRightArrow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>
              <a:solidFill>
                <a:prstClr val="white"/>
              </a:solidFill>
            </a:endParaRPr>
          </a:p>
        </p:txBody>
      </p:sp>
      <p:sp>
        <p:nvSpPr>
          <p:cNvPr id="8" name="7 Flecha a la derecha con bandas"/>
          <p:cNvSpPr/>
          <p:nvPr/>
        </p:nvSpPr>
        <p:spPr>
          <a:xfrm rot="5400000">
            <a:off x="4280694" y="3323431"/>
            <a:ext cx="511175" cy="785813"/>
          </a:xfrm>
          <a:prstGeom prst="stripedRightArrow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>
              <a:solidFill>
                <a:prstClr val="white"/>
              </a:solidFill>
            </a:endParaRPr>
          </a:p>
        </p:txBody>
      </p:sp>
      <p:sp>
        <p:nvSpPr>
          <p:cNvPr id="24583" name="8 Marcador de número de diapositiva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F6EBE14-AB30-42B7-BD6F-C013A7B839C2}" type="slidenum">
              <a:rPr lang="es-AR" altLang="es-PY" sz="1200" smtClean="0">
                <a:solidFill>
                  <a:srgbClr val="045C75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8</a:t>
            </a:fld>
            <a:endParaRPr lang="es-AR" altLang="es-PY" sz="1200" smtClean="0">
              <a:solidFill>
                <a:srgbClr val="045C75"/>
              </a:solidFill>
              <a:latin typeface="Arial" panose="020B0604020202020204" pitchFamily="34" charset="0"/>
            </a:endParaRPr>
          </a:p>
        </p:txBody>
      </p:sp>
      <p:sp>
        <p:nvSpPr>
          <p:cNvPr id="24584" name="3 Marcador de pie de página"/>
          <p:cNvSpPr>
            <a:spLocks noGrp="1"/>
          </p:cNvSpPr>
          <p:nvPr/>
        </p:nvSpPr>
        <p:spPr bwMode="auto">
          <a:xfrm>
            <a:off x="1071563" y="6143625"/>
            <a:ext cx="7572375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Esp. Norma Raquel García</a:t>
            </a:r>
            <a:endParaRPr lang="es-AR" altLang="es-PY" sz="900">
              <a:solidFill>
                <a:srgbClr val="00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filmina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30386" y="6269764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Click="0" advTm="7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66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2 Marcador de contenido"/>
          <p:cNvSpPr>
            <a:spLocks noGrp="1"/>
          </p:cNvSpPr>
          <p:nvPr>
            <p:ph idx="1"/>
          </p:nvPr>
        </p:nvSpPr>
        <p:spPr>
          <a:xfrm>
            <a:off x="0" y="1027113"/>
            <a:ext cx="9144000" cy="5857875"/>
          </a:xfrm>
          <a:solidFill>
            <a:schemeClr val="bg1">
              <a:alpha val="23137"/>
            </a:schemeClr>
          </a:solidFill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endParaRPr lang="es-AR" altLang="es-PY" smtClean="0"/>
          </a:p>
          <a:p>
            <a:pPr eaLnBrk="1" hangingPunct="1">
              <a:buFont typeface="Arial" panose="020B0604020202020204" pitchFamily="34" charset="0"/>
              <a:buNone/>
            </a:pPr>
            <a:endParaRPr lang="es-AR" altLang="es-PY" smtClean="0"/>
          </a:p>
          <a:p>
            <a:pPr eaLnBrk="1" hangingPunct="1">
              <a:buFont typeface="Arial" panose="020B0604020202020204" pitchFamily="34" charset="0"/>
              <a:buNone/>
            </a:pPr>
            <a:endParaRPr lang="es-AR" altLang="es-PY" smtClean="0"/>
          </a:p>
          <a:p>
            <a:pPr eaLnBrk="1" hangingPunct="1">
              <a:buFont typeface="Arial" panose="020B0604020202020204" pitchFamily="34" charset="0"/>
              <a:buNone/>
            </a:pPr>
            <a:endParaRPr lang="es-AR" altLang="es-PY" smtClean="0"/>
          </a:p>
          <a:p>
            <a:pPr eaLnBrk="1" hangingPunct="1">
              <a:buFont typeface="Arial" panose="020B0604020202020204" pitchFamily="34" charset="0"/>
              <a:buNone/>
            </a:pPr>
            <a:endParaRPr lang="es-AR" altLang="es-PY" smtClean="0"/>
          </a:p>
          <a:p>
            <a:pPr eaLnBrk="1" hangingPunct="1">
              <a:buFont typeface="Arial" panose="020B0604020202020204" pitchFamily="34" charset="0"/>
              <a:buNone/>
            </a:pPr>
            <a:endParaRPr lang="es-AR" altLang="es-PY" smtClean="0"/>
          </a:p>
          <a:p>
            <a:pPr eaLnBrk="1" hangingPunct="1">
              <a:buFont typeface="Arial" panose="020B0604020202020204" pitchFamily="34" charset="0"/>
              <a:buNone/>
            </a:pPr>
            <a:endParaRPr lang="es-AR" altLang="es-PY" smtClean="0"/>
          </a:p>
          <a:p>
            <a:pPr eaLnBrk="1" hangingPunct="1">
              <a:buFont typeface="Arial" panose="020B0604020202020204" pitchFamily="34" charset="0"/>
              <a:buNone/>
            </a:pPr>
            <a:endParaRPr lang="es-AR" altLang="es-PY" smtClean="0"/>
          </a:p>
          <a:p>
            <a:pPr eaLnBrk="1" hangingPunct="1">
              <a:buFont typeface="Arial" panose="020B0604020202020204" pitchFamily="34" charset="0"/>
              <a:buNone/>
            </a:pPr>
            <a:endParaRPr lang="es-AR" altLang="es-PY" sz="800" smtClean="0"/>
          </a:p>
          <a:p>
            <a:pPr eaLnBrk="1" hangingPunct="1">
              <a:buFont typeface="Arial" panose="020B0604020202020204" pitchFamily="34" charset="0"/>
              <a:buNone/>
            </a:pPr>
            <a:endParaRPr lang="es-AR" altLang="es-PY" sz="800" smtClean="0"/>
          </a:p>
        </p:txBody>
      </p:sp>
      <p:sp>
        <p:nvSpPr>
          <p:cNvPr id="4" name="3 Rectángulo redondeado"/>
          <p:cNvSpPr/>
          <p:nvPr/>
        </p:nvSpPr>
        <p:spPr>
          <a:xfrm>
            <a:off x="2071688" y="150813"/>
            <a:ext cx="4999037" cy="714375"/>
          </a:xfrm>
          <a:prstGeom prst="roundRect">
            <a:avLst/>
          </a:prstGeom>
          <a:solidFill>
            <a:schemeClr val="bg1"/>
          </a:solidFill>
          <a:ln w="508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800" dirty="0">
                <a:solidFill>
                  <a:prstClr val="white"/>
                </a:solidFill>
              </a:rPr>
              <a:t>  </a:t>
            </a:r>
            <a:r>
              <a:rPr lang="es-AR" sz="2800" b="1" dirty="0">
                <a:solidFill>
                  <a:prstClr val="black"/>
                </a:solidFill>
              </a:rPr>
              <a:t>ANALOGÍA ARGUMENTAL</a:t>
            </a:r>
          </a:p>
        </p:txBody>
      </p:sp>
      <p:sp>
        <p:nvSpPr>
          <p:cNvPr id="5" name="4 Rectángulo redondeado"/>
          <p:cNvSpPr/>
          <p:nvPr/>
        </p:nvSpPr>
        <p:spPr>
          <a:xfrm>
            <a:off x="177800" y="1370013"/>
            <a:ext cx="8786813" cy="4849812"/>
          </a:xfrm>
          <a:prstGeom prst="roundRect">
            <a:avLst/>
          </a:prstGeom>
          <a:noFill/>
          <a:ln w="63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s-AR" sz="3200" dirty="0">
                <a:solidFill>
                  <a:prstClr val="black"/>
                </a:solidFill>
              </a:rPr>
              <a:t>Parte de la semejanza  entre dos o más cosas en uno o más aspectos, para concluir en la semejanza de esas cosas en algún otro aspecto. 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s-AR" sz="3200" dirty="0">
                <a:solidFill>
                  <a:prstClr val="black"/>
                </a:solidFill>
              </a:rPr>
              <a:t>Se basa en la comparación.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s-AR" sz="3200" dirty="0">
                <a:solidFill>
                  <a:prstClr val="black"/>
                </a:solidFill>
              </a:rPr>
              <a:t>Toman casos particulares y concluyen otro caso particular.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s-AR" sz="3200" dirty="0">
                <a:solidFill>
                  <a:prstClr val="black"/>
                </a:solidFill>
              </a:rPr>
              <a:t>Se fundamenta en la comprensión, ya que busca el número de propiedades que caracterizan a dos o más objetos.</a:t>
            </a:r>
          </a:p>
        </p:txBody>
      </p:sp>
      <p:sp>
        <p:nvSpPr>
          <p:cNvPr id="6" name="5 Flecha abajo"/>
          <p:cNvSpPr/>
          <p:nvPr/>
        </p:nvSpPr>
        <p:spPr>
          <a:xfrm>
            <a:off x="4071938" y="822325"/>
            <a:ext cx="1000125" cy="571500"/>
          </a:xfrm>
          <a:prstGeom prst="downArrow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rgbClr val="FFC000"/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white"/>
              </a:solidFill>
            </a:endParaRPr>
          </a:p>
        </p:txBody>
      </p:sp>
      <p:sp>
        <p:nvSpPr>
          <p:cNvPr id="25606" name="3 Marcador de pie de página"/>
          <p:cNvSpPr>
            <a:spLocks noGrp="1"/>
          </p:cNvSpPr>
          <p:nvPr/>
        </p:nvSpPr>
        <p:spPr bwMode="auto">
          <a:xfrm>
            <a:off x="1071563" y="6143625"/>
            <a:ext cx="7572375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Esp. / Prof. Norma Raquel García</a:t>
            </a:r>
            <a:endParaRPr lang="es-AR" altLang="es-PY" sz="900">
              <a:solidFill>
                <a:srgbClr val="00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25607" name="6 Marcador de número de diapositiva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D50C765-EB0C-4B76-B55D-65729B2573CD}" type="slidenum">
              <a:rPr lang="es-AR" altLang="es-PY" sz="1200" smtClean="0">
                <a:solidFill>
                  <a:srgbClr val="045C75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9</a:t>
            </a:fld>
            <a:endParaRPr lang="es-AR" altLang="es-PY" sz="1200" smtClean="0">
              <a:solidFill>
                <a:srgbClr val="045C75"/>
              </a:solidFill>
              <a:latin typeface="Arial" panose="020B0604020202020204" pitchFamily="34" charset="0"/>
            </a:endParaRPr>
          </a:p>
        </p:txBody>
      </p:sp>
      <p:pic>
        <p:nvPicPr>
          <p:cNvPr id="2" name="filmina 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717598" y="5996782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Click="0" advTm="7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97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50825" y="1052513"/>
            <a:ext cx="8642350" cy="35814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s-ES" sz="1400" i="1" dirty="0"/>
              <a:t> </a:t>
            </a:r>
            <a:r>
              <a:rPr lang="es-ES" sz="1400" i="1" dirty="0" smtClean="0"/>
              <a:t/>
            </a:r>
            <a:br>
              <a:rPr lang="es-ES" sz="1400" i="1" dirty="0" smtClean="0"/>
            </a:br>
            <a:r>
              <a:rPr lang="es-ES" sz="1400" i="1" dirty="0"/>
              <a:t/>
            </a:r>
            <a:br>
              <a:rPr lang="es-ES" sz="1400" i="1" dirty="0"/>
            </a:br>
            <a:r>
              <a:rPr lang="es-ES" sz="1400" i="1" dirty="0" smtClean="0"/>
              <a:t/>
            </a:r>
            <a:br>
              <a:rPr lang="es-ES" sz="1400" i="1" dirty="0" smtClean="0"/>
            </a:br>
            <a:r>
              <a:rPr lang="es-ES" sz="1400" i="1" dirty="0" smtClean="0"/>
              <a:t/>
            </a:r>
            <a:br>
              <a:rPr lang="es-ES" sz="1400" i="1" dirty="0" smtClean="0"/>
            </a:br>
            <a:r>
              <a:rPr lang="es-ES" sz="1400" i="1" dirty="0"/>
              <a:t/>
            </a:r>
            <a:br>
              <a:rPr lang="es-ES" sz="1400" i="1" dirty="0"/>
            </a:br>
            <a:r>
              <a:rPr lang="es-ES_tradnl" sz="3600" i="1" u="sng" dirty="0" smtClean="0">
                <a:solidFill>
                  <a:srgbClr val="C00000"/>
                </a:solidFill>
              </a:rPr>
              <a:t>Analogía </a:t>
            </a:r>
            <a:r>
              <a:rPr lang="es-ES_tradnl" sz="3600" i="1" u="sng" dirty="0">
                <a:solidFill>
                  <a:srgbClr val="C00000"/>
                </a:solidFill>
              </a:rPr>
              <a:t>Argumental</a:t>
            </a:r>
            <a:r>
              <a:rPr lang="es-ES_tradnl" sz="3600" i="1" dirty="0">
                <a:solidFill>
                  <a:srgbClr val="C00000"/>
                </a:solidFill>
              </a:rPr>
              <a:t> </a:t>
            </a:r>
            <a:r>
              <a:rPr lang="es-ES_tradnl" sz="3600" i="1" u="sng" dirty="0">
                <a:solidFill>
                  <a:srgbClr val="C00000"/>
                </a:solidFill>
              </a:rPr>
              <a:t>No </a:t>
            </a:r>
            <a:r>
              <a:rPr lang="es-ES_tradnl" sz="3600" i="1" u="sng" dirty="0" smtClean="0">
                <a:solidFill>
                  <a:srgbClr val="C00000"/>
                </a:solidFill>
              </a:rPr>
              <a:t>Demostrativa</a:t>
            </a:r>
            <a:br>
              <a:rPr lang="es-ES_tradnl" sz="3600" i="1" u="sng" dirty="0" smtClean="0">
                <a:solidFill>
                  <a:srgbClr val="C00000"/>
                </a:solidFill>
              </a:rPr>
            </a:br>
            <a:r>
              <a:rPr lang="es-ES_tradnl" sz="3600" u="sng" dirty="0"/>
              <a:t/>
            </a:r>
            <a:br>
              <a:rPr lang="es-ES_tradnl" sz="3600" u="sng" dirty="0"/>
            </a:br>
            <a:r>
              <a:rPr lang="es-ES" sz="3600" i="1" dirty="0" smtClean="0">
                <a:solidFill>
                  <a:srgbClr val="7030A0"/>
                </a:solidFill>
              </a:rPr>
              <a:t>Grecia</a:t>
            </a:r>
            <a:r>
              <a:rPr lang="es-ES" sz="3600" i="1" dirty="0">
                <a:solidFill>
                  <a:srgbClr val="7030A0"/>
                </a:solidFill>
              </a:rPr>
              <a:t>, Irlanda, Portugal y España son algunos </a:t>
            </a:r>
            <a:r>
              <a:rPr lang="es-ES" sz="3600" i="1" dirty="0" smtClean="0">
                <a:solidFill>
                  <a:srgbClr val="7030A0"/>
                </a:solidFill>
              </a:rPr>
              <a:t>países </a:t>
            </a:r>
            <a:r>
              <a:rPr lang="es-ES" sz="3600" i="1" dirty="0">
                <a:solidFill>
                  <a:srgbClr val="7030A0"/>
                </a:solidFill>
              </a:rPr>
              <a:t>europeos que  se encuentran visiblemente en crisis económica y financiera. Grecia al igual que Irlanda tiene serios problemas de desocupación, Portugal en idéntica situación;  lo que llevó a estos países  a solicitar un rescate financiero a la Unión  Europea. </a:t>
            </a:r>
            <a:r>
              <a:rPr lang="es-ES" sz="3600" i="1" dirty="0" smtClean="0">
                <a:solidFill>
                  <a:srgbClr val="7030A0"/>
                </a:solidFill>
              </a:rPr>
              <a:t/>
            </a:r>
            <a:br>
              <a:rPr lang="es-ES" sz="3600" i="1" dirty="0" smtClean="0">
                <a:solidFill>
                  <a:srgbClr val="7030A0"/>
                </a:solidFill>
              </a:rPr>
            </a:br>
            <a:r>
              <a:rPr lang="es-ES" sz="3600" i="1" dirty="0" smtClean="0">
                <a:solidFill>
                  <a:srgbClr val="7030A0"/>
                </a:solidFill>
              </a:rPr>
              <a:t>Analistas </a:t>
            </a:r>
            <a:r>
              <a:rPr lang="es-ES" sz="3600" i="1" dirty="0">
                <a:solidFill>
                  <a:srgbClr val="7030A0"/>
                </a:solidFill>
              </a:rPr>
              <a:t>y </a:t>
            </a:r>
            <a:r>
              <a:rPr lang="es-ES" sz="3600" i="1" dirty="0" smtClean="0">
                <a:solidFill>
                  <a:srgbClr val="7030A0"/>
                </a:solidFill>
              </a:rPr>
              <a:t>economistas predicen que </a:t>
            </a:r>
            <a:r>
              <a:rPr lang="es-ES" sz="3600" i="1" dirty="0">
                <a:solidFill>
                  <a:srgbClr val="7030A0"/>
                </a:solidFill>
              </a:rPr>
              <a:t>probablemente  España sea el siguiente </a:t>
            </a:r>
            <a:r>
              <a:rPr lang="es-ES" sz="3600" i="1" dirty="0" smtClean="0">
                <a:solidFill>
                  <a:srgbClr val="7030A0"/>
                </a:solidFill>
              </a:rPr>
              <a:t>en </a:t>
            </a:r>
            <a:r>
              <a:rPr lang="es-ES" sz="3600" i="1" dirty="0">
                <a:solidFill>
                  <a:srgbClr val="7030A0"/>
                </a:solidFill>
              </a:rPr>
              <a:t>pedir un rescate financiero a la U.E.  para  hacer frente a  los altos índices de desocupación que tiene.</a:t>
            </a:r>
            <a:r>
              <a:rPr lang="en-US" sz="3600" dirty="0">
                <a:solidFill>
                  <a:srgbClr val="7030A0"/>
                </a:solidFill>
              </a:rPr>
              <a:t/>
            </a:r>
            <a:br>
              <a:rPr lang="en-US" sz="3600" dirty="0">
                <a:solidFill>
                  <a:srgbClr val="7030A0"/>
                </a:solidFill>
              </a:rPr>
            </a:br>
            <a:r>
              <a:rPr lang="es-ES" sz="1400" i="1" dirty="0"/>
              <a:t> </a:t>
            </a:r>
            <a:r>
              <a:rPr lang="en-US" sz="1400" dirty="0"/>
              <a:t/>
            </a:r>
            <a:br>
              <a:rPr lang="en-US" sz="1400" dirty="0"/>
            </a:br>
            <a:endParaRPr lang="en-US" sz="1400" dirty="0"/>
          </a:p>
        </p:txBody>
      </p:sp>
      <p:sp>
        <p:nvSpPr>
          <p:cNvPr id="26627" name="3 Marcador de número de diapositiva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72ED0F9-FEE3-4941-8F6B-53430455ABB8}" type="slidenum">
              <a:rPr lang="es-AR" altLang="es-PY" sz="1200" smtClean="0">
                <a:solidFill>
                  <a:srgbClr val="D1EAEE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10</a:t>
            </a:fld>
            <a:endParaRPr lang="es-AR" altLang="es-PY" sz="1200" smtClean="0">
              <a:solidFill>
                <a:srgbClr val="D1EAEE"/>
              </a:solidFill>
              <a:latin typeface="Arial" panose="020B0604020202020204" pitchFamily="34" charset="0"/>
            </a:endParaRPr>
          </a:p>
        </p:txBody>
      </p:sp>
      <p:sp>
        <p:nvSpPr>
          <p:cNvPr id="26628" name="3 Marcador de pie de página"/>
          <p:cNvSpPr>
            <a:spLocks noGrp="1"/>
          </p:cNvSpPr>
          <p:nvPr/>
        </p:nvSpPr>
        <p:spPr bwMode="auto">
          <a:xfrm>
            <a:off x="1111250" y="6254750"/>
            <a:ext cx="7572375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Esp. Norma Raquel García</a:t>
            </a:r>
            <a:endParaRPr lang="es-AR" altLang="es-PY" sz="900">
              <a:solidFill>
                <a:srgbClr val="00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filmina 1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88375" y="625475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Click="0" advTm="2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094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1 Título"/>
          <p:cNvSpPr>
            <a:spLocks noGrp="1"/>
          </p:cNvSpPr>
          <p:nvPr>
            <p:ph type="title"/>
          </p:nvPr>
        </p:nvSpPr>
        <p:spPr>
          <a:xfrm>
            <a:off x="357188" y="1071563"/>
            <a:ext cx="8229600" cy="654050"/>
          </a:xfrm>
        </p:spPr>
        <p:txBody>
          <a:bodyPr/>
          <a:lstStyle/>
          <a:p>
            <a:pPr algn="just" eaLnBrk="1" hangingPunct="1"/>
            <a:r>
              <a:rPr lang="es-AR" altLang="es-PY" sz="3200" b="1" u="sng" smtClean="0"/>
              <a:t>Estructura de la Analogía</a:t>
            </a:r>
          </a:p>
        </p:txBody>
      </p:sp>
      <p:sp>
        <p:nvSpPr>
          <p:cNvPr id="13315" name="2 Marcador de contenido"/>
          <p:cNvSpPr>
            <a:spLocks noGrp="1"/>
          </p:cNvSpPr>
          <p:nvPr>
            <p:ph idx="1"/>
          </p:nvPr>
        </p:nvSpPr>
        <p:spPr>
          <a:xfrm>
            <a:off x="107950" y="1571625"/>
            <a:ext cx="9036050" cy="4929188"/>
          </a:xfrm>
        </p:spPr>
        <p:txBody>
          <a:bodyPr>
            <a:normAutofit/>
          </a:bodyPr>
          <a:lstStyle/>
          <a:p>
            <a:pPr marL="274320" indent="-274320" algn="just" eaLnBrk="1" fontAlgn="auto" hangingPunct="1">
              <a:spcAft>
                <a:spcPts val="0"/>
              </a:spcAft>
              <a:buClr>
                <a:schemeClr val="accent3"/>
              </a:buClr>
              <a:buFont typeface="Arial" charset="0"/>
              <a:buNone/>
              <a:defRPr/>
            </a:pPr>
            <a:r>
              <a:rPr lang="es-AR" b="1" i="1" u="sng" dirty="0" smtClean="0"/>
              <a:t>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Arial" charset="0"/>
              <a:buNone/>
              <a:defRPr/>
            </a:pPr>
            <a:r>
              <a:rPr lang="es-AR" sz="3600" b="1" dirty="0" smtClean="0"/>
              <a:t> a, b, c,  Tienen todos  la  propiedad  P  y  Q.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Arial" charset="0"/>
              <a:buNone/>
              <a:defRPr/>
            </a:pPr>
            <a:r>
              <a:rPr lang="es-AR" sz="3600" b="1" dirty="0" smtClean="0"/>
              <a:t> </a:t>
            </a:r>
            <a:r>
              <a:rPr lang="es-AR" sz="3600" b="1" u="sng" dirty="0" smtClean="0"/>
              <a:t>a, b, Tienen  todos  la  propiedad  R.	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Arial" charset="0"/>
              <a:buNone/>
              <a:defRPr/>
            </a:pPr>
            <a:r>
              <a:rPr lang="es-AR" sz="3600" b="1" dirty="0" smtClean="0"/>
              <a:t>Probablemente  c, tenga  la  propiedad  R.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Arial" charset="0"/>
              <a:buNone/>
              <a:defRPr/>
            </a:pPr>
            <a:endParaRPr lang="es-AR" sz="3600" b="1" dirty="0" smtClean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Arial" charset="0"/>
              <a:buNone/>
              <a:defRPr/>
            </a:pPr>
            <a:r>
              <a:rPr lang="es-AR" sz="3600" b="1" dirty="0" smtClean="0"/>
              <a:t>a</a:t>
            </a:r>
            <a:r>
              <a:rPr lang="es-AR" sz="3000" b="1" dirty="0" smtClean="0"/>
              <a:t>, b, c: objetos cualquiera.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Arial" charset="0"/>
              <a:buNone/>
              <a:defRPr/>
            </a:pPr>
            <a:r>
              <a:rPr lang="es-AR" sz="3000" b="1" dirty="0" smtClean="0"/>
              <a:t>P, Q, R: propiedades, cualidades a</a:t>
            </a:r>
            <a:r>
              <a:rPr lang="es-AR" sz="3000" b="1" dirty="0" smtClean="0">
                <a:solidFill>
                  <a:schemeClr val="bg1"/>
                </a:solidFill>
              </a:rPr>
              <a:t> </a:t>
            </a:r>
            <a:r>
              <a:rPr lang="es-AR" sz="3000" b="1" dirty="0" smtClean="0"/>
              <a:t>considerar.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s-AR" sz="3600" dirty="0" smtClean="0">
              <a:solidFill>
                <a:schemeClr val="bg1"/>
              </a:solidFill>
            </a:endParaRPr>
          </a:p>
        </p:txBody>
      </p:sp>
      <p:sp>
        <p:nvSpPr>
          <p:cNvPr id="27652" name="4 Marcador de número de diapositiva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1144E37-9E32-4BF3-BEAD-956A9DB92ECA}" type="slidenum">
              <a:rPr lang="es-AR" altLang="es-PY" sz="1200" smtClean="0">
                <a:solidFill>
                  <a:srgbClr val="045C75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11</a:t>
            </a:fld>
            <a:endParaRPr lang="es-AR" altLang="es-PY" sz="1200" smtClean="0">
              <a:solidFill>
                <a:srgbClr val="045C75"/>
              </a:solidFill>
              <a:latin typeface="Arial" panose="020B0604020202020204" pitchFamily="34" charset="0"/>
            </a:endParaRPr>
          </a:p>
        </p:txBody>
      </p:sp>
      <p:sp>
        <p:nvSpPr>
          <p:cNvPr id="27653" name="3 Marcador de pie de página"/>
          <p:cNvSpPr>
            <a:spLocks noGrp="1"/>
          </p:cNvSpPr>
          <p:nvPr/>
        </p:nvSpPr>
        <p:spPr bwMode="auto">
          <a:xfrm>
            <a:off x="1111250" y="6254750"/>
            <a:ext cx="7572375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Esp. Norma Raquel García</a:t>
            </a:r>
            <a:endParaRPr lang="es-AR" altLang="es-PY" sz="900">
              <a:solidFill>
                <a:srgbClr val="00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filmina 1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02625" y="6127974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Click="0" advTm="9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708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Título"/>
          <p:cNvSpPr>
            <a:spLocks noGrp="1"/>
          </p:cNvSpPr>
          <p:nvPr>
            <p:ph type="ctrTitle"/>
          </p:nvPr>
        </p:nvSpPr>
        <p:spPr>
          <a:xfrm>
            <a:off x="107950" y="333375"/>
            <a:ext cx="9036050" cy="820738"/>
          </a:xfrm>
        </p:spPr>
        <p:txBody>
          <a:bodyPr/>
          <a:lstStyle/>
          <a:p>
            <a:pPr algn="l"/>
            <a:r>
              <a:rPr lang="es-ES" altLang="en-US" sz="3500" u="sng" smtClean="0">
                <a:solidFill>
                  <a:srgbClr val="7030A0"/>
                </a:solidFill>
              </a:rPr>
              <a:t>Analogía  Argumental no demostrativa por casos</a:t>
            </a:r>
            <a:r>
              <a:rPr lang="en-US" altLang="en-US" sz="3200" smtClean="0">
                <a:solidFill>
                  <a:srgbClr val="7030A0"/>
                </a:solidFill>
              </a:rPr>
              <a:t/>
            </a:r>
            <a:br>
              <a:rPr lang="en-US" altLang="en-US" sz="3200" smtClean="0">
                <a:solidFill>
                  <a:srgbClr val="7030A0"/>
                </a:solidFill>
              </a:rPr>
            </a:br>
            <a:endParaRPr lang="en-US" altLang="en-US" sz="3200" smtClean="0">
              <a:solidFill>
                <a:srgbClr val="7030A0"/>
              </a:solidFill>
            </a:endParaRPr>
          </a:p>
        </p:txBody>
      </p:sp>
      <p:sp>
        <p:nvSpPr>
          <p:cNvPr id="29699" name="2 Subtítulo"/>
          <p:cNvSpPr>
            <a:spLocks noGrp="1"/>
          </p:cNvSpPr>
          <p:nvPr>
            <p:ph type="subTitle" idx="1"/>
          </p:nvPr>
        </p:nvSpPr>
        <p:spPr>
          <a:xfrm>
            <a:off x="107950" y="1503363"/>
            <a:ext cx="9036050" cy="4968875"/>
          </a:xfrm>
        </p:spPr>
        <p:txBody>
          <a:bodyPr/>
          <a:lstStyle/>
          <a:p>
            <a:pPr algn="l"/>
            <a:r>
              <a:rPr lang="es-ES" altLang="es-PY" sz="2800" smtClean="0">
                <a:solidFill>
                  <a:srgbClr val="7030A0"/>
                </a:solidFill>
              </a:rPr>
              <a:t>a: Grecia                      </a:t>
            </a:r>
            <a:r>
              <a:rPr lang="es-ES" altLang="es-PY" sz="2800" b="1" smtClean="0">
                <a:solidFill>
                  <a:srgbClr val="7030A0"/>
                </a:solidFill>
              </a:rPr>
              <a:t>Prop. P</a:t>
            </a:r>
            <a:r>
              <a:rPr lang="es-ES" altLang="es-PY" sz="2800" smtClean="0">
                <a:solidFill>
                  <a:srgbClr val="7030A0"/>
                </a:solidFill>
              </a:rPr>
              <a:t>: Países europeos con crisis                         </a:t>
            </a:r>
          </a:p>
          <a:p>
            <a:pPr algn="l"/>
            <a:r>
              <a:rPr lang="es-ES" altLang="es-PY" sz="2800" smtClean="0">
                <a:solidFill>
                  <a:srgbClr val="7030A0"/>
                </a:solidFill>
              </a:rPr>
              <a:t>b: Irlanda                                     económica y financiera</a:t>
            </a:r>
          </a:p>
          <a:p>
            <a:pPr algn="l"/>
            <a:r>
              <a:rPr lang="es-ES" altLang="es-PY" sz="2800" smtClean="0">
                <a:solidFill>
                  <a:srgbClr val="7030A0"/>
                </a:solidFill>
              </a:rPr>
              <a:t>c: Portugal                  </a:t>
            </a:r>
            <a:r>
              <a:rPr lang="es-ES" altLang="es-PY" sz="2800" b="1" smtClean="0">
                <a:solidFill>
                  <a:srgbClr val="7030A0"/>
                </a:solidFill>
              </a:rPr>
              <a:t>Prop. Q:  </a:t>
            </a:r>
            <a:r>
              <a:rPr lang="es-ES" altLang="es-PY" sz="2800" smtClean="0">
                <a:solidFill>
                  <a:srgbClr val="7030A0"/>
                </a:solidFill>
              </a:rPr>
              <a:t>Serios problemas de </a:t>
            </a:r>
          </a:p>
          <a:p>
            <a:pPr algn="l"/>
            <a:r>
              <a:rPr lang="es-ES" altLang="es-PY" sz="2800" smtClean="0">
                <a:solidFill>
                  <a:srgbClr val="7030A0"/>
                </a:solidFill>
              </a:rPr>
              <a:t>d: España                                         desocupación.</a:t>
            </a:r>
            <a:r>
              <a:rPr lang="en-US" altLang="es-PY" sz="2800" smtClean="0">
                <a:solidFill>
                  <a:srgbClr val="7030A0"/>
                </a:solidFill>
              </a:rPr>
              <a:t/>
            </a:r>
            <a:br>
              <a:rPr lang="en-US" altLang="es-PY" sz="2800" smtClean="0">
                <a:solidFill>
                  <a:srgbClr val="7030A0"/>
                </a:solidFill>
              </a:rPr>
            </a:br>
            <a:r>
              <a:rPr lang="es-ES" altLang="es-PY" sz="2800" smtClean="0">
                <a:solidFill>
                  <a:srgbClr val="7030A0"/>
                </a:solidFill>
              </a:rPr>
              <a:t>                                     </a:t>
            </a:r>
            <a:r>
              <a:rPr lang="es-ES" altLang="es-PY" sz="2800" b="1" smtClean="0">
                <a:solidFill>
                  <a:srgbClr val="7030A0"/>
                </a:solidFill>
              </a:rPr>
              <a:t>Prop. R </a:t>
            </a:r>
            <a:r>
              <a:rPr lang="es-ES" altLang="es-PY" sz="2800" smtClean="0">
                <a:solidFill>
                  <a:srgbClr val="7030A0"/>
                </a:solidFill>
              </a:rPr>
              <a:t>: Solicitan rescate financiero</a:t>
            </a:r>
            <a:r>
              <a:rPr lang="en-US" altLang="es-PY" sz="2800" smtClean="0">
                <a:solidFill>
                  <a:srgbClr val="7030A0"/>
                </a:solidFill>
              </a:rPr>
              <a:t/>
            </a:r>
            <a:br>
              <a:rPr lang="en-US" altLang="es-PY" sz="2800" smtClean="0">
                <a:solidFill>
                  <a:srgbClr val="7030A0"/>
                </a:solidFill>
              </a:rPr>
            </a:br>
            <a:endParaRPr lang="en-US" altLang="es-PY" smtClean="0">
              <a:solidFill>
                <a:srgbClr val="7030A0"/>
              </a:solidFill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1527479-725F-4AC7-BEF5-07053B2DE4D5}" type="slidenum">
              <a:rPr lang="es-AR" altLang="es-PY" sz="1200" smtClean="0">
                <a:solidFill>
                  <a:srgbClr val="D1EAEE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12</a:t>
            </a:fld>
            <a:endParaRPr lang="es-AR" altLang="es-PY" sz="1200" smtClean="0">
              <a:solidFill>
                <a:srgbClr val="D1EAEE"/>
              </a:solidFill>
              <a:latin typeface="Arial" panose="020B0604020202020204" pitchFamily="34" charset="0"/>
            </a:endParaRPr>
          </a:p>
        </p:txBody>
      </p:sp>
      <p:sp>
        <p:nvSpPr>
          <p:cNvPr id="5" name="3 Rectángulo redondeado"/>
          <p:cNvSpPr/>
          <p:nvPr/>
        </p:nvSpPr>
        <p:spPr>
          <a:xfrm>
            <a:off x="107950" y="4149080"/>
            <a:ext cx="8804275" cy="2071688"/>
          </a:xfrm>
          <a:prstGeom prst="roundRect">
            <a:avLst/>
          </a:prstGeom>
          <a:solidFill>
            <a:srgbClr val="7030A0"/>
          </a:soli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3200" dirty="0">
                <a:solidFill>
                  <a:prstClr val="white"/>
                </a:solidFill>
              </a:rPr>
              <a:t>a, b, c, d,  Tienen todos la propiedad P y Q 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3200" u="sng" dirty="0">
                <a:solidFill>
                  <a:prstClr val="white"/>
                </a:solidFill>
              </a:rPr>
              <a:t>a, b, c,    Tienen la propiedad R.		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3200" dirty="0">
                <a:solidFill>
                  <a:prstClr val="white"/>
                </a:solidFill>
              </a:rPr>
              <a:t>Probablemente, d  tenga la propiedad R.</a:t>
            </a:r>
          </a:p>
        </p:txBody>
      </p:sp>
      <p:sp>
        <p:nvSpPr>
          <p:cNvPr id="29704" name="3 Marcador de pie de página"/>
          <p:cNvSpPr>
            <a:spLocks noGrp="1"/>
          </p:cNvSpPr>
          <p:nvPr/>
        </p:nvSpPr>
        <p:spPr bwMode="auto">
          <a:xfrm>
            <a:off x="1111250" y="6472238"/>
            <a:ext cx="7572375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Esp. Norma Raquel García</a:t>
            </a:r>
            <a:endParaRPr lang="es-AR" altLang="es-PY" sz="900">
              <a:solidFill>
                <a:srgbClr val="00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filmina 1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274519" y="6326198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Click="0" advTm="16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7414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Título"/>
          <p:cNvSpPr>
            <a:spLocks noGrp="1"/>
          </p:cNvSpPr>
          <p:nvPr>
            <p:ph type="title"/>
          </p:nvPr>
        </p:nvSpPr>
        <p:spPr>
          <a:xfrm>
            <a:off x="166688" y="82550"/>
            <a:ext cx="8809037" cy="642938"/>
          </a:xfrm>
        </p:spPr>
        <p:txBody>
          <a:bodyPr/>
          <a:lstStyle/>
          <a:p>
            <a:pPr eaLnBrk="1" hangingPunct="1"/>
            <a:r>
              <a:rPr lang="es-AR" altLang="es-PY" sz="3600" b="1" u="sng" smtClean="0"/>
              <a:t>Criterios importantes en los razonamientos analógicos</a:t>
            </a:r>
          </a:p>
        </p:txBody>
      </p:sp>
      <p:sp>
        <p:nvSpPr>
          <p:cNvPr id="31747" name="2 Marcador de contenido"/>
          <p:cNvSpPr>
            <a:spLocks noGrp="1"/>
          </p:cNvSpPr>
          <p:nvPr>
            <p:ph idx="1"/>
          </p:nvPr>
        </p:nvSpPr>
        <p:spPr>
          <a:xfrm>
            <a:off x="1588" y="1036638"/>
            <a:ext cx="9144000" cy="5516562"/>
          </a:xfrm>
        </p:spPr>
        <p:txBody>
          <a:bodyPr/>
          <a:lstStyle/>
          <a:p>
            <a:pPr marL="514350" indent="-514350" algn="just" eaLnBrk="1" hangingPunct="1">
              <a:buFont typeface="Calibri" panose="020F0502020204030204" pitchFamily="34" charset="0"/>
              <a:buAutoNum type="arabicPeriod"/>
            </a:pPr>
            <a:r>
              <a:rPr lang="es-AR" altLang="es-PY" sz="3400" b="1" i="1" smtClean="0"/>
              <a:t>El </a:t>
            </a:r>
            <a:r>
              <a:rPr lang="es-AR" altLang="es-PY" sz="3400" b="1" i="1" u="sng" smtClean="0">
                <a:solidFill>
                  <a:srgbClr val="C00000"/>
                </a:solidFill>
              </a:rPr>
              <a:t>número de entidades</a:t>
            </a:r>
            <a:r>
              <a:rPr lang="es-AR" altLang="es-PY" sz="3400" b="1" i="1" smtClean="0"/>
              <a:t> entre las que se afirman las analogías, influye en el grado de apoyo que las premisas otorgan a la conclusión.</a:t>
            </a:r>
          </a:p>
          <a:p>
            <a:pPr marL="514350" indent="-514350" algn="just" eaLnBrk="1" hangingPunct="1">
              <a:buFont typeface="Calibri" panose="020F0502020204030204" pitchFamily="34" charset="0"/>
              <a:buAutoNum type="arabicPeriod"/>
            </a:pPr>
            <a:r>
              <a:rPr lang="es-AR" altLang="es-PY" sz="3400" b="1" i="1" smtClean="0"/>
              <a:t>El </a:t>
            </a:r>
            <a:r>
              <a:rPr lang="es-AR" altLang="es-PY" sz="3400" b="1" i="1" u="sng" smtClean="0">
                <a:solidFill>
                  <a:srgbClr val="C00000"/>
                </a:solidFill>
              </a:rPr>
              <a:t>número de propiedades </a:t>
            </a:r>
            <a:r>
              <a:rPr lang="es-AR" altLang="es-PY" sz="3400" b="1" i="1" smtClean="0"/>
              <a:t>en el que nos basamos para realizar las analogías, influye en el grado de apoyo que las premisas otorgan a la conclusión.</a:t>
            </a:r>
          </a:p>
          <a:p>
            <a:pPr marL="514350" indent="-514350" algn="just" eaLnBrk="1" hangingPunct="1">
              <a:buFont typeface="Calibri" panose="020F0502020204030204" pitchFamily="34" charset="0"/>
              <a:buAutoNum type="arabicPeriod"/>
            </a:pPr>
            <a:r>
              <a:rPr lang="es-AR" altLang="es-PY" sz="3400" b="1" i="1" smtClean="0"/>
              <a:t>La </a:t>
            </a:r>
            <a:r>
              <a:rPr lang="es-AR" altLang="es-PY" sz="3400" b="1" i="1" u="sng" smtClean="0">
                <a:solidFill>
                  <a:srgbClr val="C00000"/>
                </a:solidFill>
              </a:rPr>
              <a:t>relación entre las premisas y la conclusión </a:t>
            </a:r>
            <a:r>
              <a:rPr lang="es-AR" altLang="es-PY" sz="3400" b="1" i="1" smtClean="0"/>
              <a:t>tiene que ser pertinente.</a:t>
            </a:r>
          </a:p>
          <a:p>
            <a:pPr marL="514350" indent="-514350" eaLnBrk="1" hangingPunct="1">
              <a:buFont typeface="Arial" panose="020B0604020202020204" pitchFamily="34" charset="0"/>
              <a:buNone/>
            </a:pPr>
            <a:endParaRPr lang="es-AR" altLang="es-PY" sz="3600" smtClean="0"/>
          </a:p>
          <a:p>
            <a:pPr marL="514350" indent="-514350" eaLnBrk="1" hangingPunct="1">
              <a:buFont typeface="Calibri" panose="020F0502020204030204" pitchFamily="34" charset="0"/>
              <a:buAutoNum type="arabicPeriod"/>
            </a:pPr>
            <a:endParaRPr lang="es-AR" altLang="es-PY" sz="3600" smtClean="0"/>
          </a:p>
          <a:p>
            <a:pPr marL="514350" indent="-514350" eaLnBrk="1" hangingPunct="1">
              <a:buFont typeface="Arial" panose="020B0604020202020204" pitchFamily="34" charset="0"/>
              <a:buNone/>
            </a:pPr>
            <a:endParaRPr lang="es-AR" altLang="es-PY" sz="3600" smtClean="0"/>
          </a:p>
          <a:p>
            <a:pPr marL="514350" indent="-514350" eaLnBrk="1" hangingPunct="1">
              <a:buFont typeface="Arial" panose="020B0604020202020204" pitchFamily="34" charset="0"/>
              <a:buNone/>
            </a:pPr>
            <a:endParaRPr lang="es-AR" altLang="es-PY" smtClean="0"/>
          </a:p>
          <a:p>
            <a:pPr marL="514350" indent="-514350" eaLnBrk="1" hangingPunct="1">
              <a:buFont typeface="Arial" panose="020B0604020202020204" pitchFamily="34" charset="0"/>
              <a:buNone/>
            </a:pPr>
            <a:endParaRPr lang="es-AR" altLang="es-PY" smtClean="0"/>
          </a:p>
        </p:txBody>
      </p:sp>
      <p:sp>
        <p:nvSpPr>
          <p:cNvPr id="31748" name="4 Marcador de número de diapositiva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06FABAC-E322-4E55-87A4-8CF1FDA5792A}" type="slidenum">
              <a:rPr lang="es-AR" altLang="es-PY" sz="1200" smtClean="0">
                <a:solidFill>
                  <a:srgbClr val="045C75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13</a:t>
            </a:fld>
            <a:endParaRPr lang="es-AR" altLang="es-PY" sz="1200" smtClean="0">
              <a:solidFill>
                <a:srgbClr val="045C75"/>
              </a:solidFill>
              <a:latin typeface="Arial" panose="020B0604020202020204" pitchFamily="34" charset="0"/>
            </a:endParaRPr>
          </a:p>
        </p:txBody>
      </p:sp>
      <p:sp>
        <p:nvSpPr>
          <p:cNvPr id="31749" name="3 Marcador de pie de página"/>
          <p:cNvSpPr>
            <a:spLocks noGrp="1"/>
          </p:cNvSpPr>
          <p:nvPr/>
        </p:nvSpPr>
        <p:spPr bwMode="auto">
          <a:xfrm>
            <a:off x="1071563" y="6524625"/>
            <a:ext cx="7572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Esp. Norma Raquel García</a:t>
            </a:r>
            <a:endParaRPr lang="es-AR" altLang="es-PY" sz="900">
              <a:solidFill>
                <a:srgbClr val="00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filmina 1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Click="0" advTm="10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713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 redondeado"/>
          <p:cNvSpPr/>
          <p:nvPr/>
        </p:nvSpPr>
        <p:spPr>
          <a:xfrm>
            <a:off x="3276600" y="87313"/>
            <a:ext cx="2879725" cy="714375"/>
          </a:xfrm>
          <a:prstGeom prst="roundRect">
            <a:avLst/>
          </a:prstGeom>
          <a:solidFill>
            <a:srgbClr val="FFFF99"/>
          </a:solidFill>
          <a:ln w="508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3600" dirty="0">
                <a:solidFill>
                  <a:prstClr val="white"/>
                </a:solidFill>
              </a:rPr>
              <a:t>  </a:t>
            </a:r>
            <a:r>
              <a:rPr lang="es-AR" sz="3600" b="1" dirty="0">
                <a:solidFill>
                  <a:prstClr val="black"/>
                </a:solidFill>
              </a:rPr>
              <a:t>INDUCCIÓN</a:t>
            </a:r>
          </a:p>
        </p:txBody>
      </p:sp>
      <p:sp>
        <p:nvSpPr>
          <p:cNvPr id="5" name="4 Rectángulo redondeado"/>
          <p:cNvSpPr/>
          <p:nvPr/>
        </p:nvSpPr>
        <p:spPr>
          <a:xfrm>
            <a:off x="178591" y="1196753"/>
            <a:ext cx="8786813" cy="5248392"/>
          </a:xfrm>
          <a:prstGeom prst="roundRect">
            <a:avLst/>
          </a:prstGeom>
          <a:noFill/>
          <a:ln w="63500">
            <a:gradFill flip="none" rotWithShape="1">
              <a:gsLst>
                <a:gs pos="0">
                  <a:srgbClr val="7030A0"/>
                </a:gs>
                <a:gs pos="23000">
                  <a:schemeClr val="accent4">
                    <a:lumMod val="89000"/>
                  </a:schemeClr>
                </a:gs>
                <a:gs pos="69000">
                  <a:schemeClr val="accent4">
                    <a:lumMod val="75000"/>
                  </a:schemeClr>
                </a:gs>
                <a:gs pos="97000">
                  <a:srgbClr val="FFC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endParaRPr lang="es-AR" sz="3200" dirty="0">
              <a:solidFill>
                <a:prstClr val="black"/>
              </a:solidFill>
            </a:endParaRPr>
          </a:p>
        </p:txBody>
      </p:sp>
      <p:sp>
        <p:nvSpPr>
          <p:cNvPr id="6" name="5 Flecha abajo"/>
          <p:cNvSpPr/>
          <p:nvPr/>
        </p:nvSpPr>
        <p:spPr>
          <a:xfrm>
            <a:off x="4216400" y="696913"/>
            <a:ext cx="1000125" cy="571500"/>
          </a:xfrm>
          <a:prstGeom prst="downArrow">
            <a:avLst/>
          </a:prstGeom>
          <a:gradFill flip="none" rotWithShape="1">
            <a:gsLst>
              <a:gs pos="0">
                <a:srgbClr val="FFC000"/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rgbClr val="FFC000"/>
              </a:gs>
            </a:gsLst>
            <a:lin ang="16200000" scaled="1"/>
            <a:tileRect/>
          </a:gra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white"/>
              </a:solidFill>
            </a:endParaRPr>
          </a:p>
        </p:txBody>
      </p:sp>
      <p:sp>
        <p:nvSpPr>
          <p:cNvPr id="32775" name="3 Marcador de pie de página"/>
          <p:cNvSpPr>
            <a:spLocks noGrp="1"/>
          </p:cNvSpPr>
          <p:nvPr/>
        </p:nvSpPr>
        <p:spPr bwMode="auto">
          <a:xfrm>
            <a:off x="1071563" y="6453188"/>
            <a:ext cx="7572375" cy="404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Esp. / Prof. Norma Raquel García</a:t>
            </a:r>
            <a:endParaRPr lang="es-AR" altLang="es-PY" sz="900">
              <a:solidFill>
                <a:srgbClr val="00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32776" name="6 Marcador de número de diapositiva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4054F9-C9A4-4750-8E2B-E1F57466AF0F}" type="slidenum">
              <a:rPr lang="es-AR" altLang="es-PY" sz="1200" smtClean="0">
                <a:solidFill>
                  <a:srgbClr val="045C75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14</a:t>
            </a:fld>
            <a:endParaRPr lang="es-AR" altLang="es-PY" sz="1200" smtClean="0">
              <a:solidFill>
                <a:srgbClr val="045C75"/>
              </a:solidFill>
              <a:latin typeface="Arial" panose="020B0604020202020204" pitchFamily="34" charset="0"/>
            </a:endParaRPr>
          </a:p>
        </p:txBody>
      </p:sp>
      <p:sp>
        <p:nvSpPr>
          <p:cNvPr id="32777" name="Rectángulo 1"/>
          <p:cNvSpPr>
            <a:spLocks noChangeArrowheads="1"/>
          </p:cNvSpPr>
          <p:nvPr/>
        </p:nvSpPr>
        <p:spPr bwMode="auto">
          <a:xfrm>
            <a:off x="431800" y="1276350"/>
            <a:ext cx="8569325" cy="526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v"/>
            </a:pPr>
            <a:r>
              <a:rPr lang="es-AR" altLang="es-PY">
                <a:solidFill>
                  <a:srgbClr val="000000"/>
                </a:solidFill>
                <a:latin typeface="Arial" panose="020B0604020202020204" pitchFamily="34" charset="0"/>
              </a:rPr>
              <a:t>Se relaciona con la generalización.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v"/>
            </a:pPr>
            <a:r>
              <a:rPr lang="es-AR" altLang="es-PY">
                <a:solidFill>
                  <a:srgbClr val="000000"/>
                </a:solidFill>
                <a:latin typeface="Arial" panose="020B0604020202020204" pitchFamily="34" charset="0"/>
              </a:rPr>
              <a:t>Se pasa de lo observado en uno o varios casos a todos los casos posibles del mismo.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v"/>
            </a:pPr>
            <a:r>
              <a:rPr lang="es-AR" altLang="es-PY">
                <a:solidFill>
                  <a:srgbClr val="000000"/>
                </a:solidFill>
                <a:latin typeface="Arial" panose="020B0604020202020204" pitchFamily="34" charset="0"/>
              </a:rPr>
              <a:t>Va de lo particular a lo general.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v"/>
            </a:pPr>
            <a:r>
              <a:rPr lang="es-AR" altLang="es-PY">
                <a:solidFill>
                  <a:srgbClr val="000000"/>
                </a:solidFill>
                <a:latin typeface="Arial" panose="020B0604020202020204" pitchFamily="34" charset="0"/>
              </a:rPr>
              <a:t>Permite pasar de los hechos a las leyes que rigen esos hechos.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v"/>
            </a:pPr>
            <a:r>
              <a:rPr lang="es-AR" altLang="es-PY">
                <a:solidFill>
                  <a:srgbClr val="000000"/>
                </a:solidFill>
                <a:latin typeface="Arial" panose="020B0604020202020204" pitchFamily="34" charset="0"/>
              </a:rPr>
              <a:t>Se fundamenta en la extensión.</a:t>
            </a:r>
          </a:p>
        </p:txBody>
      </p:sp>
      <p:pic>
        <p:nvPicPr>
          <p:cNvPr id="2" name="filmina 1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00809" y="6187229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Click="0" advTm="870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11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Título"/>
          <p:cNvSpPr>
            <a:spLocks noGrp="1"/>
          </p:cNvSpPr>
          <p:nvPr>
            <p:ph type="title"/>
          </p:nvPr>
        </p:nvSpPr>
        <p:spPr>
          <a:xfrm>
            <a:off x="107950" y="260350"/>
            <a:ext cx="8713788" cy="5308600"/>
          </a:xfrm>
        </p:spPr>
        <p:txBody>
          <a:bodyPr/>
          <a:lstStyle/>
          <a:p>
            <a:pPr algn="just">
              <a:defRPr/>
            </a:pPr>
            <a:r>
              <a:rPr lang="es-AR" sz="3200" b="1" i="1" u="sng" dirty="0" smtClean="0">
                <a:latin typeface="+mn-lt"/>
              </a:rPr>
              <a:t/>
            </a:r>
            <a:br>
              <a:rPr lang="es-AR" sz="3200" b="1" i="1" u="sng" dirty="0" smtClean="0">
                <a:latin typeface="+mn-lt"/>
              </a:rPr>
            </a:br>
            <a:r>
              <a:rPr lang="es-AR" sz="3200" b="1" i="1" u="sng" dirty="0">
                <a:latin typeface="+mn-lt"/>
              </a:rPr>
              <a:t/>
            </a:r>
            <a:br>
              <a:rPr lang="es-AR" sz="3200" b="1" i="1" u="sng" dirty="0">
                <a:latin typeface="+mn-lt"/>
              </a:rPr>
            </a:br>
            <a:r>
              <a:rPr lang="es-AR" sz="3200" b="1" i="1" u="sng" dirty="0" smtClean="0">
                <a:latin typeface="+mn-lt"/>
              </a:rPr>
              <a:t/>
            </a:r>
            <a:br>
              <a:rPr lang="es-AR" sz="3200" b="1" i="1" u="sng" dirty="0" smtClean="0">
                <a:latin typeface="+mn-lt"/>
              </a:rPr>
            </a:br>
            <a:r>
              <a:rPr lang="es-AR" sz="3200" b="1" i="1" u="sng" dirty="0">
                <a:latin typeface="+mn-lt"/>
              </a:rPr>
              <a:t/>
            </a:r>
            <a:br>
              <a:rPr lang="es-AR" sz="3200" b="1" i="1" u="sng" dirty="0">
                <a:latin typeface="+mn-lt"/>
              </a:rPr>
            </a:br>
            <a:r>
              <a:rPr lang="es-AR" sz="3600" b="1" i="1" u="sng" dirty="0" smtClean="0"/>
              <a:t>Ejemplo</a:t>
            </a:r>
            <a:br>
              <a:rPr lang="es-AR" sz="3600" b="1" i="1" u="sng" dirty="0" smtClean="0"/>
            </a:br>
            <a:r>
              <a:rPr lang="es-AR" sz="3600" b="1" i="1" u="sng" dirty="0" smtClean="0"/>
              <a:t/>
            </a:r>
            <a:br>
              <a:rPr lang="es-AR" sz="3600" b="1" i="1" u="sng" dirty="0" smtClean="0"/>
            </a:br>
            <a:r>
              <a:rPr lang="es-AR" sz="3600" i="1" dirty="0" smtClean="0"/>
              <a:t>S</a:t>
            </a:r>
            <a:r>
              <a:rPr lang="es-AR" sz="3200" i="1" dirty="0" smtClean="0"/>
              <a:t>egún </a:t>
            </a:r>
            <a:r>
              <a:rPr lang="es-AR" sz="3200" i="1" dirty="0"/>
              <a:t>datos del INDEC, s</a:t>
            </a:r>
            <a:r>
              <a:rPr lang="es-ES" sz="3200" i="1" dirty="0"/>
              <a:t>e registran actualmente aumentos generalizados de precios afectando el poder adquisitivo del trabajador. </a:t>
            </a:r>
            <a:r>
              <a:rPr lang="es-ES" sz="3200" i="1" dirty="0" smtClean="0"/>
              <a:t/>
            </a:r>
            <a:br>
              <a:rPr lang="es-ES" sz="3200" i="1" dirty="0" smtClean="0"/>
            </a:br>
            <a:r>
              <a:rPr lang="es-ES" sz="3200" i="1" dirty="0" smtClean="0"/>
              <a:t>La </a:t>
            </a:r>
            <a:r>
              <a:rPr lang="es-ES" sz="3200" i="1" dirty="0"/>
              <a:t>canasta básica registró un aumento </a:t>
            </a:r>
            <a:r>
              <a:rPr lang="es-ES" sz="3200" i="1" dirty="0" smtClean="0"/>
              <a:t>del 3,6%  </a:t>
            </a:r>
            <a:r>
              <a:rPr lang="es-ES" sz="3200" i="1" dirty="0"/>
              <a:t>mensual, los bienes y servicios  el 14%. El aumento de combustibles rondó en un </a:t>
            </a:r>
            <a:r>
              <a:rPr lang="es-ES" sz="3200" i="1" dirty="0" smtClean="0"/>
              <a:t>12%. </a:t>
            </a:r>
            <a:r>
              <a:rPr lang="es-ES" sz="3200" i="1" dirty="0"/>
              <a:t>Es probable que en todos los rubros de la economía se registren aumentos que terminen afectando el poder adquisitivo del trabajador.</a:t>
            </a:r>
            <a:r>
              <a:rPr lang="es-PY" sz="3200" dirty="0"/>
              <a:t/>
            </a:r>
            <a:br>
              <a:rPr lang="es-PY" sz="3200" dirty="0"/>
            </a:br>
            <a:r>
              <a:rPr lang="es-ES" sz="2800" dirty="0"/>
              <a:t> </a:t>
            </a:r>
            <a:r>
              <a:rPr lang="es-PY" sz="2800" dirty="0"/>
              <a:t/>
            </a:r>
            <a:br>
              <a:rPr lang="es-PY" sz="2800" dirty="0"/>
            </a:br>
            <a:r>
              <a:rPr lang="es-ES" sz="2800" dirty="0"/>
              <a:t> </a:t>
            </a:r>
            <a:r>
              <a:rPr lang="es-PY" sz="2800" dirty="0"/>
              <a:t/>
            </a:r>
            <a:br>
              <a:rPr lang="es-PY" sz="2800" dirty="0"/>
            </a:br>
            <a:endParaRPr lang="es-AR" sz="2800" b="1" u="sng" dirty="0" smtClean="0"/>
          </a:p>
        </p:txBody>
      </p:sp>
      <p:sp>
        <p:nvSpPr>
          <p:cNvPr id="33795" name="4 Marcador de número de diapositiva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09AA56F-D880-4355-A645-6605AD7ABEEB}" type="slidenum">
              <a:rPr lang="es-AR" altLang="es-PY" sz="1200" smtClean="0">
                <a:solidFill>
                  <a:srgbClr val="045C75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15</a:t>
            </a:fld>
            <a:endParaRPr lang="es-AR" altLang="es-PY" sz="1200" smtClean="0">
              <a:solidFill>
                <a:srgbClr val="045C75"/>
              </a:solidFill>
              <a:latin typeface="Arial" panose="020B0604020202020204" pitchFamily="34" charset="0"/>
            </a:endParaRPr>
          </a:p>
        </p:txBody>
      </p:sp>
      <p:sp>
        <p:nvSpPr>
          <p:cNvPr id="33796" name="3 Marcador de pie de página"/>
          <p:cNvSpPr>
            <a:spLocks noGrp="1"/>
          </p:cNvSpPr>
          <p:nvPr/>
        </p:nvSpPr>
        <p:spPr bwMode="auto">
          <a:xfrm>
            <a:off x="1071563" y="6143625"/>
            <a:ext cx="7572375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Esp. / Prof. Norma Raquel García</a:t>
            </a:r>
            <a:endParaRPr lang="es-AR" altLang="es-PY" sz="900">
              <a:solidFill>
                <a:srgbClr val="00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filmina 1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217403" y="6269764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Click="0" advTm="19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702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1 Título"/>
          <p:cNvSpPr>
            <a:spLocks noGrp="1"/>
          </p:cNvSpPr>
          <p:nvPr>
            <p:ph type="title"/>
          </p:nvPr>
        </p:nvSpPr>
        <p:spPr>
          <a:xfrm>
            <a:off x="571500" y="214313"/>
            <a:ext cx="8229600" cy="766762"/>
          </a:xfrm>
        </p:spPr>
        <p:txBody>
          <a:bodyPr/>
          <a:lstStyle/>
          <a:p>
            <a:pPr eaLnBrk="1" hangingPunct="1"/>
            <a:r>
              <a:rPr lang="es-AR" altLang="es-PY" sz="2800" b="1" u="sng" smtClean="0"/>
              <a:t/>
            </a:r>
            <a:br>
              <a:rPr lang="es-AR" altLang="es-PY" sz="2800" b="1" u="sng" smtClean="0"/>
            </a:br>
            <a:endParaRPr lang="es-AR" altLang="es-PY" sz="2800" b="1" u="sng" smtClean="0"/>
          </a:p>
        </p:txBody>
      </p:sp>
      <p:sp>
        <p:nvSpPr>
          <p:cNvPr id="26627" name="2 Marcador de contenido"/>
          <p:cNvSpPr>
            <a:spLocks noGrp="1"/>
          </p:cNvSpPr>
          <p:nvPr>
            <p:ph idx="1"/>
          </p:nvPr>
        </p:nvSpPr>
        <p:spPr>
          <a:xfrm>
            <a:off x="271463" y="631825"/>
            <a:ext cx="8829675" cy="5451475"/>
          </a:xfrm>
        </p:spPr>
        <p:txBody>
          <a:bodyPr>
            <a:noAutofit/>
          </a:bodyPr>
          <a:lstStyle/>
          <a:p>
            <a:pPr marL="274320" indent="-274320" algn="just" eaLnBrk="1" fontAlgn="auto" hangingPunct="1">
              <a:spcAft>
                <a:spcPts val="0"/>
              </a:spcAft>
              <a:buClr>
                <a:schemeClr val="accent3"/>
              </a:buClr>
              <a:buFont typeface="Arial" charset="0"/>
              <a:buNone/>
              <a:defRPr/>
            </a:pPr>
            <a:r>
              <a:rPr lang="es-AR" b="1" u="sng" dirty="0" smtClean="0"/>
              <a:t>Estructura de la Inducción</a:t>
            </a:r>
          </a:p>
          <a:p>
            <a:pPr marL="274320" indent="-274320" algn="just" eaLnBrk="1" fontAlgn="auto" hangingPunct="1">
              <a:spcAft>
                <a:spcPts val="0"/>
              </a:spcAft>
              <a:buClr>
                <a:schemeClr val="accent3"/>
              </a:buClr>
              <a:buFont typeface="Arial" charset="0"/>
              <a:buNone/>
              <a:defRPr/>
            </a:pPr>
            <a:endParaRPr lang="es-AR" b="1" u="sng" dirty="0" smtClean="0"/>
          </a:p>
          <a:p>
            <a:pPr marL="274320" indent="-274320" algn="just" eaLnBrk="1" fontAlgn="auto" hangingPunct="1">
              <a:spcAft>
                <a:spcPts val="0"/>
              </a:spcAft>
              <a:buClr>
                <a:schemeClr val="accent3"/>
              </a:buClr>
              <a:buFont typeface="Arial" charset="0"/>
              <a:buNone/>
              <a:defRPr/>
            </a:pPr>
            <a:r>
              <a:rPr lang="es-AR" b="1" dirty="0" smtClean="0">
                <a:solidFill>
                  <a:srgbClr val="C00000"/>
                </a:solidFill>
              </a:rPr>
              <a:t>Caso 1:</a:t>
            </a:r>
            <a:r>
              <a:rPr lang="es-AR" b="1" dirty="0" smtClean="0"/>
              <a:t> El fenómeno E está acompañado de la circunstancia C</a:t>
            </a:r>
          </a:p>
          <a:p>
            <a:pPr marL="274320" indent="-274320" algn="just" eaLnBrk="1" fontAlgn="auto" hangingPunct="1">
              <a:spcAft>
                <a:spcPts val="0"/>
              </a:spcAft>
              <a:buClr>
                <a:schemeClr val="accent3"/>
              </a:buClr>
              <a:buFont typeface="Arial" charset="0"/>
              <a:buNone/>
              <a:defRPr/>
            </a:pPr>
            <a:r>
              <a:rPr lang="es-AR" b="1" dirty="0" smtClean="0">
                <a:solidFill>
                  <a:srgbClr val="C00000"/>
                </a:solidFill>
              </a:rPr>
              <a:t>Caso 2, 3,  </a:t>
            </a:r>
            <a:r>
              <a:rPr lang="es-AR" b="1" dirty="0" smtClean="0"/>
              <a:t>El fenómeno E está acompañado de la  </a:t>
            </a:r>
            <a:r>
              <a:rPr lang="es-AR" b="1" u="sng" dirty="0" smtClean="0"/>
              <a:t>circunstancia C.			</a:t>
            </a:r>
            <a:r>
              <a:rPr lang="es-AR" b="1" dirty="0" smtClean="0"/>
              <a:t>	Probablemente </a:t>
            </a:r>
            <a:r>
              <a:rPr lang="es-AR" b="1" dirty="0" smtClean="0">
                <a:solidFill>
                  <a:srgbClr val="C00000"/>
                </a:solidFill>
              </a:rPr>
              <a:t>TODOS</a:t>
            </a:r>
            <a:r>
              <a:rPr lang="es-AR" b="1" dirty="0" smtClean="0"/>
              <a:t> </a:t>
            </a:r>
            <a:r>
              <a:rPr lang="es-AR" b="1" dirty="0" smtClean="0">
                <a:solidFill>
                  <a:srgbClr val="C00000"/>
                </a:solidFill>
              </a:rPr>
              <a:t>los casos </a:t>
            </a:r>
            <a:r>
              <a:rPr lang="es-AR" b="1" dirty="0" smtClean="0"/>
              <a:t>E, estén acompañados de la circunstancia C.</a:t>
            </a:r>
          </a:p>
        </p:txBody>
      </p:sp>
      <p:sp>
        <p:nvSpPr>
          <p:cNvPr id="34820" name="4 Marcador de número de diapositiva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D9331C5-FEF1-441B-BE51-B6BD9EA86426}" type="slidenum">
              <a:rPr lang="es-AR" altLang="es-PY" sz="1200" smtClean="0">
                <a:solidFill>
                  <a:srgbClr val="045C75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16</a:t>
            </a:fld>
            <a:endParaRPr lang="es-AR" altLang="es-PY" sz="1200" smtClean="0">
              <a:solidFill>
                <a:srgbClr val="045C75"/>
              </a:solidFill>
              <a:latin typeface="Arial" panose="020B0604020202020204" pitchFamily="34" charset="0"/>
            </a:endParaRPr>
          </a:p>
        </p:txBody>
      </p:sp>
      <p:sp>
        <p:nvSpPr>
          <p:cNvPr id="34821" name="3 Marcador de pie de página"/>
          <p:cNvSpPr>
            <a:spLocks noGrp="1"/>
          </p:cNvSpPr>
          <p:nvPr/>
        </p:nvSpPr>
        <p:spPr bwMode="auto">
          <a:xfrm>
            <a:off x="1071563" y="6143625"/>
            <a:ext cx="7572375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Esp. Norma Raquel García</a:t>
            </a:r>
            <a:endParaRPr lang="es-AR" altLang="es-PY" sz="900">
              <a:solidFill>
                <a:srgbClr val="00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filmina 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34400" y="6234112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Click="0" advTm="1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" decel="1000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" accel="100000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" decel="10000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" accel="100000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" fill="hold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" decel="100000" fill="hold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" accel="100000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"/>
                            </p:stCondLst>
                            <p:childTnLst>
                              <p:par>
                                <p:cTn id="2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16873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2 Marcador de contenido"/>
          <p:cNvSpPr>
            <a:spLocks noGrp="1"/>
          </p:cNvSpPr>
          <p:nvPr>
            <p:ph idx="1"/>
          </p:nvPr>
        </p:nvSpPr>
        <p:spPr>
          <a:xfrm>
            <a:off x="0" y="333375"/>
            <a:ext cx="9144000" cy="5903913"/>
          </a:xfrm>
        </p:spPr>
        <p:txBody>
          <a:bodyPr>
            <a:noAutofit/>
          </a:bodyPr>
          <a:lstStyle/>
          <a:p>
            <a:pPr marL="274320" indent="-274320" algn="ctr" eaLnBrk="1" fontAlgn="auto" hangingPunct="1">
              <a:spcAft>
                <a:spcPts val="0"/>
              </a:spcAft>
              <a:buClr>
                <a:schemeClr val="accent3"/>
              </a:buClr>
              <a:buFont typeface="Arial" charset="0"/>
              <a:buNone/>
              <a:defRPr/>
            </a:pPr>
            <a:r>
              <a:rPr lang="es-AR" sz="4000" b="1" u="sng" dirty="0" smtClean="0"/>
              <a:t>Estructura</a:t>
            </a:r>
          </a:p>
          <a:p>
            <a:pPr marL="274320" indent="-274320" algn="just" eaLnBrk="1" fontAlgn="auto" hangingPunct="1">
              <a:spcAft>
                <a:spcPts val="0"/>
              </a:spcAft>
              <a:buClr>
                <a:schemeClr val="accent3"/>
              </a:buClr>
              <a:buFont typeface="Arial" charset="0"/>
              <a:buNone/>
              <a:defRPr/>
            </a:pPr>
            <a:endParaRPr lang="es-AR" sz="2400" b="1" dirty="0"/>
          </a:p>
          <a:p>
            <a:pPr marL="274320" indent="-274320" algn="just" eaLnBrk="1" fontAlgn="auto" hangingPunct="1">
              <a:spcAft>
                <a:spcPts val="0"/>
              </a:spcAft>
              <a:buClr>
                <a:schemeClr val="accent3"/>
              </a:buClr>
              <a:buFont typeface="Arial" charset="0"/>
              <a:buNone/>
              <a:defRPr/>
            </a:pPr>
            <a:r>
              <a:rPr lang="es-ES" b="1" u="sng" dirty="0" smtClean="0">
                <a:solidFill>
                  <a:srgbClr val="FF0000"/>
                </a:solidFill>
              </a:rPr>
              <a:t>Fenómeno</a:t>
            </a:r>
            <a:r>
              <a:rPr lang="es-ES" b="1" dirty="0">
                <a:solidFill>
                  <a:srgbClr val="FF0000"/>
                </a:solidFill>
              </a:rPr>
              <a:t>:</a:t>
            </a:r>
            <a:r>
              <a:rPr lang="es-ES" dirty="0"/>
              <a:t> rubros de la </a:t>
            </a:r>
            <a:r>
              <a:rPr lang="es-ES" dirty="0" smtClean="0"/>
              <a:t>economía.</a:t>
            </a:r>
          </a:p>
          <a:p>
            <a:pPr marL="274320" indent="-274320" algn="just" eaLnBrk="1" fontAlgn="auto" hangingPunct="1">
              <a:spcAft>
                <a:spcPts val="0"/>
              </a:spcAft>
              <a:buClr>
                <a:schemeClr val="accent3"/>
              </a:buClr>
              <a:buFont typeface="Arial" charset="0"/>
              <a:buNone/>
              <a:defRPr/>
            </a:pPr>
            <a:r>
              <a:rPr lang="es-ES" b="1" u="sng" dirty="0" smtClean="0">
                <a:solidFill>
                  <a:srgbClr val="FF0000"/>
                </a:solidFill>
              </a:rPr>
              <a:t>Circunstancia</a:t>
            </a:r>
            <a:r>
              <a:rPr lang="es-ES" b="1" dirty="0">
                <a:solidFill>
                  <a:srgbClr val="FF0000"/>
                </a:solidFill>
              </a:rPr>
              <a:t>:</a:t>
            </a:r>
            <a:r>
              <a:rPr lang="es-ES" dirty="0"/>
              <a:t> aumentos que afectan el poder adquisitivo del </a:t>
            </a:r>
            <a:r>
              <a:rPr lang="es-ES" dirty="0" smtClean="0"/>
              <a:t>trabajador.</a:t>
            </a:r>
          </a:p>
          <a:p>
            <a:pPr marL="274320" indent="-274320" algn="ctr" eaLnBrk="1" fontAlgn="auto" hangingPunct="1">
              <a:spcAft>
                <a:spcPts val="0"/>
              </a:spcAft>
              <a:buClr>
                <a:schemeClr val="accent3"/>
              </a:buClr>
              <a:buFont typeface="Arial" charset="0"/>
              <a:buNone/>
              <a:defRPr/>
            </a:pPr>
            <a:r>
              <a:rPr lang="es-PY" dirty="0"/>
              <a:t/>
            </a:r>
            <a:br>
              <a:rPr lang="es-PY" dirty="0"/>
            </a:br>
            <a:r>
              <a:rPr lang="es-ES" b="1" u="sng" dirty="0"/>
              <a:t>Caso </a:t>
            </a:r>
            <a:r>
              <a:rPr lang="es-ES" b="1" u="sng" dirty="0" smtClean="0"/>
              <a:t>1</a:t>
            </a:r>
            <a:r>
              <a:rPr lang="es-ES" dirty="0" smtClean="0"/>
              <a:t>:canasta </a:t>
            </a:r>
            <a:r>
              <a:rPr lang="es-ES" dirty="0"/>
              <a:t>básica </a:t>
            </a:r>
            <a:r>
              <a:rPr lang="es-ES" dirty="0" smtClean="0"/>
              <a:t>3,6%</a:t>
            </a:r>
            <a:r>
              <a:rPr lang="es-PY" dirty="0"/>
              <a:t/>
            </a:r>
            <a:br>
              <a:rPr lang="es-PY" dirty="0"/>
            </a:br>
            <a:r>
              <a:rPr lang="es-ES" b="1" u="sng" dirty="0"/>
              <a:t>Caso 2</a:t>
            </a:r>
            <a:r>
              <a:rPr lang="es-ES" dirty="0"/>
              <a:t>: Bienes y </a:t>
            </a:r>
            <a:r>
              <a:rPr lang="es-ES" dirty="0" smtClean="0"/>
              <a:t>servicios </a:t>
            </a:r>
            <a:r>
              <a:rPr lang="es-ES" dirty="0"/>
              <a:t>14%</a:t>
            </a:r>
            <a:r>
              <a:rPr lang="es-PY" dirty="0"/>
              <a:t/>
            </a:r>
            <a:br>
              <a:rPr lang="es-PY" dirty="0"/>
            </a:br>
            <a:r>
              <a:rPr lang="es-ES" b="1" u="sng" dirty="0"/>
              <a:t>Caso 3</a:t>
            </a:r>
            <a:r>
              <a:rPr lang="es-ES" dirty="0"/>
              <a:t>: Combustible </a:t>
            </a:r>
            <a:r>
              <a:rPr lang="es-ES" dirty="0" smtClean="0"/>
              <a:t>12%</a:t>
            </a:r>
            <a:r>
              <a:rPr lang="es-PY" dirty="0"/>
              <a:t/>
            </a:r>
            <a:br>
              <a:rPr lang="es-PY" dirty="0"/>
            </a:br>
            <a:endParaRPr lang="es-AR" b="1" dirty="0" smtClean="0"/>
          </a:p>
        </p:txBody>
      </p:sp>
      <p:sp>
        <p:nvSpPr>
          <p:cNvPr id="35843" name="4 Marcador de número de diapositiva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D035E9F-A0D8-49B3-A54D-C8FB79553C3E}" type="slidenum">
              <a:rPr lang="es-AR" altLang="es-PY" sz="1200" smtClean="0">
                <a:solidFill>
                  <a:srgbClr val="045C75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17</a:t>
            </a:fld>
            <a:endParaRPr lang="es-AR" altLang="es-PY" sz="1200" smtClean="0">
              <a:solidFill>
                <a:srgbClr val="045C75"/>
              </a:solidFill>
              <a:latin typeface="Arial" panose="020B0604020202020204" pitchFamily="34" charset="0"/>
            </a:endParaRPr>
          </a:p>
        </p:txBody>
      </p:sp>
      <p:sp>
        <p:nvSpPr>
          <p:cNvPr id="35844" name="3 Marcador de pie de página"/>
          <p:cNvSpPr>
            <a:spLocks noGrp="1"/>
          </p:cNvSpPr>
          <p:nvPr/>
        </p:nvSpPr>
        <p:spPr bwMode="auto">
          <a:xfrm>
            <a:off x="1071563" y="6143625"/>
            <a:ext cx="7572375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Esp. Norma Raquel García</a:t>
            </a:r>
            <a:endParaRPr lang="es-AR" altLang="es-PY" sz="900">
              <a:solidFill>
                <a:srgbClr val="00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filmina 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60569" y="615211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Click="0" advTm="16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800" decel="10000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800" decel="100000" fill="hold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800" decel="100000" fill="hold"/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7960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571500"/>
            <a:ext cx="9144000" cy="5857875"/>
          </a:xfrm>
        </p:spPr>
        <p:txBody>
          <a:bodyPr>
            <a:normAutofit/>
          </a:bodyPr>
          <a:lstStyle/>
          <a:p>
            <a:pPr marL="274320" indent="-274320" algn="ctr" eaLnBrk="1" fontAlgn="auto" hangingPunct="1">
              <a:spcAft>
                <a:spcPts val="0"/>
              </a:spcAft>
              <a:buClr>
                <a:schemeClr val="accent3"/>
              </a:buClr>
              <a:buFont typeface="Arial" charset="0"/>
              <a:buNone/>
              <a:defRPr/>
            </a:pPr>
            <a:r>
              <a:rPr lang="es-AR" sz="2400" b="1" i="1" u="sng" dirty="0" smtClean="0"/>
              <a:t>CONDICIONES PARA MEJORAR LA PROBABILIDAD DE VERDAD EN LA CONCLUSIÓN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Arial" charset="0"/>
              <a:buNone/>
              <a:defRPr/>
            </a:pPr>
            <a:endParaRPr lang="es-AR" sz="2000" b="1" i="1" dirty="0" smtClean="0"/>
          </a:p>
          <a:p>
            <a:pPr marL="457200" indent="-457200" eaLnBrk="1" fontAlgn="auto" hangingPunct="1">
              <a:spcAft>
                <a:spcPts val="0"/>
              </a:spcAft>
              <a:buClr>
                <a:schemeClr val="accent3"/>
              </a:buClr>
              <a:buFont typeface="Arial" charset="0"/>
              <a:buAutoNum type="arabicParenR"/>
              <a:defRPr/>
            </a:pPr>
            <a:r>
              <a:rPr lang="es-AR" sz="2800" b="1" i="1" dirty="0" smtClean="0"/>
              <a:t>El número de enunciados observacionales obtenidos, que sirven de base para realizar la inducción debe ser grande.</a:t>
            </a:r>
          </a:p>
          <a:p>
            <a:pPr marL="457200" indent="-457200" eaLnBrk="1" fontAlgn="auto" hangingPunct="1">
              <a:spcAft>
                <a:spcPts val="0"/>
              </a:spcAft>
              <a:buClr>
                <a:schemeClr val="accent3"/>
              </a:buClr>
              <a:buFont typeface="Arial" charset="0"/>
              <a:buAutoNum type="arabicParenR"/>
              <a:defRPr/>
            </a:pPr>
            <a:r>
              <a:rPr lang="es-AR" sz="2800" b="1" i="1" dirty="0" smtClean="0"/>
              <a:t>Las observaciones realizadas se deben repetir variando las condiciones de observación.</a:t>
            </a:r>
          </a:p>
          <a:p>
            <a:pPr marL="457200" indent="-457200" eaLnBrk="1" fontAlgn="auto" hangingPunct="1">
              <a:spcAft>
                <a:spcPts val="0"/>
              </a:spcAft>
              <a:buClr>
                <a:schemeClr val="accent3"/>
              </a:buClr>
              <a:buFont typeface="Arial" charset="0"/>
              <a:buAutoNum type="arabicParenR"/>
              <a:defRPr/>
            </a:pPr>
            <a:r>
              <a:rPr lang="es-AR" sz="2800" b="1" i="1" dirty="0" smtClean="0"/>
              <a:t>Ninguno de los enunciados observacionales, que expresan el caso puede contradecir la ley.</a:t>
            </a:r>
          </a:p>
          <a:p>
            <a:pPr marL="457200" indent="-457200" eaLnBrk="1" fontAlgn="auto" hangingPunct="1">
              <a:spcAft>
                <a:spcPts val="0"/>
              </a:spcAft>
              <a:buClr>
                <a:schemeClr val="accent3"/>
              </a:buClr>
              <a:buFont typeface="Arial" charset="0"/>
              <a:buAutoNum type="arabicParenR"/>
              <a:defRPr/>
            </a:pPr>
            <a:r>
              <a:rPr lang="es-AR" sz="2800" b="1" i="1" dirty="0" smtClean="0"/>
              <a:t>Un solo caso invalida la ley.</a:t>
            </a:r>
          </a:p>
          <a:p>
            <a:pPr marL="457200" indent="-457200" eaLnBrk="1" fontAlgn="auto" hangingPunct="1">
              <a:spcAft>
                <a:spcPts val="0"/>
              </a:spcAft>
              <a:buClr>
                <a:schemeClr val="accent3"/>
              </a:buClr>
              <a:buFont typeface="Arial" charset="0"/>
              <a:buAutoNum type="arabicParenR"/>
              <a:defRPr/>
            </a:pPr>
            <a:r>
              <a:rPr lang="es-AR" sz="2800" b="1" i="1" dirty="0" smtClean="0"/>
              <a:t>Toda generalización empírica es verdadera hasta que se demuestre lo contrario.</a:t>
            </a:r>
            <a:endParaRPr lang="es-AR" sz="2800" b="1" i="1" dirty="0"/>
          </a:p>
        </p:txBody>
      </p:sp>
      <p:sp>
        <p:nvSpPr>
          <p:cNvPr id="36867" name="3 Marcador de pie de página"/>
          <p:cNvSpPr>
            <a:spLocks noGrp="1"/>
          </p:cNvSpPr>
          <p:nvPr/>
        </p:nvSpPr>
        <p:spPr bwMode="auto">
          <a:xfrm>
            <a:off x="1071563" y="6143625"/>
            <a:ext cx="7572375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Esp. Norma Raquel García</a:t>
            </a:r>
            <a:endParaRPr lang="es-AR" altLang="es-PY" sz="900">
              <a:solidFill>
                <a:srgbClr val="00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36868" name="5 Marcador de número de diapositiva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8221C36-7D11-4307-9112-CC8CB2B171E5}" type="slidenum">
              <a:rPr lang="es-AR" altLang="es-PY" sz="1200" smtClean="0">
                <a:solidFill>
                  <a:srgbClr val="045C75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18</a:t>
            </a:fld>
            <a:endParaRPr lang="es-AR" altLang="es-PY" sz="1200" smtClean="0">
              <a:solidFill>
                <a:srgbClr val="045C75"/>
              </a:solidFill>
              <a:latin typeface="Arial" panose="020B0604020202020204" pitchFamily="34" charset="0"/>
            </a:endParaRPr>
          </a:p>
        </p:txBody>
      </p:sp>
      <p:pic>
        <p:nvPicPr>
          <p:cNvPr id="2" name="filmina 1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51525" y="6124575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Click="0" advTm="1647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135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1 Título"/>
          <p:cNvSpPr>
            <a:spLocks noGrp="1"/>
          </p:cNvSpPr>
          <p:nvPr>
            <p:ph type="title"/>
          </p:nvPr>
        </p:nvSpPr>
        <p:spPr>
          <a:xfrm>
            <a:off x="420688" y="188913"/>
            <a:ext cx="8229600" cy="511175"/>
          </a:xfrm>
        </p:spPr>
        <p:txBody>
          <a:bodyPr/>
          <a:lstStyle/>
          <a:p>
            <a:pPr eaLnBrk="1" hangingPunct="1"/>
            <a:r>
              <a:rPr lang="es-AR" altLang="es-PY" sz="2800" b="1" u="sng" smtClean="0"/>
              <a:t>ABDUCCIÓN 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785813"/>
            <a:ext cx="9144000" cy="6072187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Char char="q"/>
            </a:pPr>
            <a:r>
              <a:rPr lang="es-AR" altLang="es-PY" smtClean="0"/>
              <a:t>Deriva del latín </a:t>
            </a:r>
            <a:r>
              <a:rPr lang="es-AR" altLang="es-PY" b="1" smtClean="0"/>
              <a:t>ab:</a:t>
            </a:r>
            <a:r>
              <a:rPr lang="es-AR" altLang="es-PY" smtClean="0"/>
              <a:t> a partir de, y </a:t>
            </a:r>
            <a:r>
              <a:rPr lang="es-AR" altLang="es-PY" b="1" smtClean="0"/>
              <a:t>ducere:</a:t>
            </a:r>
            <a:r>
              <a:rPr lang="es-AR" altLang="es-PY" smtClean="0"/>
              <a:t> llevar. Es el acto de llevar o inferir a partir de algo dado. </a:t>
            </a:r>
          </a:p>
          <a:p>
            <a:pPr eaLnBrk="1" hangingPunct="1">
              <a:buFont typeface="Wingdings" panose="05000000000000000000" pitchFamily="2" charset="2"/>
              <a:buChar char="q"/>
            </a:pPr>
            <a:r>
              <a:rPr lang="es-AR" altLang="es-PY" smtClean="0"/>
              <a:t>Argumento propuesto por Charles Peirce.</a:t>
            </a:r>
          </a:p>
          <a:p>
            <a:pPr eaLnBrk="1" hangingPunct="1">
              <a:buFont typeface="Wingdings" panose="05000000000000000000" pitchFamily="2" charset="2"/>
              <a:buChar char="q"/>
            </a:pPr>
            <a:r>
              <a:rPr lang="es-AR" altLang="es-PY" smtClean="0"/>
              <a:t>Inferencia abductiva o inferencia de hipótesis.</a:t>
            </a:r>
          </a:p>
          <a:p>
            <a:pPr eaLnBrk="1" hangingPunct="1">
              <a:buFont typeface="Wingdings" panose="05000000000000000000" pitchFamily="2" charset="2"/>
              <a:buChar char="q"/>
            </a:pPr>
            <a:r>
              <a:rPr lang="es-AR" altLang="es-PY" smtClean="0"/>
              <a:t>Proceso mental por medio del cual se generan hipótesis.</a:t>
            </a:r>
          </a:p>
          <a:p>
            <a:pPr eaLnBrk="1" hangingPunct="1">
              <a:buFont typeface="Wingdings" panose="05000000000000000000" pitchFamily="2" charset="2"/>
              <a:buChar char="q"/>
            </a:pPr>
            <a:r>
              <a:rPr lang="es-AR" altLang="es-PY" smtClean="0"/>
              <a:t>Describe un proceso en el cual el sujeto se enfrenta a un hecho observado y requiere explicación.</a:t>
            </a:r>
          </a:p>
          <a:p>
            <a:pPr eaLnBrk="1" hangingPunct="1">
              <a:buFont typeface="Wingdings" panose="05000000000000000000" pitchFamily="2" charset="2"/>
              <a:buChar char="q"/>
            </a:pPr>
            <a:r>
              <a:rPr lang="es-AR" altLang="es-PY" smtClean="0"/>
              <a:t>Se explica recurriendo a una regla o ley que se intuye o inventa.</a:t>
            </a:r>
          </a:p>
          <a:p>
            <a:pPr eaLnBrk="1" hangingPunct="1">
              <a:buFont typeface="Wingdings" panose="05000000000000000000" pitchFamily="2" charset="2"/>
              <a:buChar char="v"/>
            </a:pPr>
            <a:endParaRPr lang="es-AR" altLang="es-PY" sz="3500" smtClean="0"/>
          </a:p>
          <a:p>
            <a:pPr eaLnBrk="1" hangingPunct="1">
              <a:buFont typeface="Arial" panose="020B0604020202020204" pitchFamily="34" charset="0"/>
              <a:buNone/>
            </a:pPr>
            <a:endParaRPr lang="es-AR" altLang="es-PY" sz="5100" smtClean="0"/>
          </a:p>
          <a:p>
            <a:pPr eaLnBrk="1" hangingPunct="1">
              <a:buFont typeface="Wingdings" panose="05000000000000000000" pitchFamily="2" charset="2"/>
              <a:buChar char="v"/>
            </a:pPr>
            <a:endParaRPr lang="es-AR" altLang="es-PY" smtClean="0"/>
          </a:p>
          <a:p>
            <a:pPr eaLnBrk="1" hangingPunct="1">
              <a:buFont typeface="Arial" panose="020B0604020202020204" pitchFamily="34" charset="0"/>
              <a:buNone/>
            </a:pPr>
            <a:endParaRPr lang="es-AR" altLang="es-PY" smtClean="0"/>
          </a:p>
        </p:txBody>
      </p:sp>
      <p:sp>
        <p:nvSpPr>
          <p:cNvPr id="37892" name="3 Rectángulo"/>
          <p:cNvSpPr>
            <a:spLocks noChangeArrowheads="1"/>
          </p:cNvSpPr>
          <p:nvPr/>
        </p:nvSpPr>
        <p:spPr bwMode="auto">
          <a:xfrm>
            <a:off x="1357313" y="6488113"/>
            <a:ext cx="63579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AR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Esp./Prof. Norma R. García</a:t>
            </a:r>
          </a:p>
        </p:txBody>
      </p:sp>
      <p:pic>
        <p:nvPicPr>
          <p:cNvPr id="2" name="filmina 1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08642" y="6329731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Click="0" advTm="9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8853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1 Título"/>
          <p:cNvSpPr>
            <a:spLocks noGrp="1"/>
          </p:cNvSpPr>
          <p:nvPr>
            <p:ph type="title"/>
          </p:nvPr>
        </p:nvSpPr>
        <p:spPr>
          <a:xfrm>
            <a:off x="350838" y="34925"/>
            <a:ext cx="8229600" cy="571500"/>
          </a:xfrm>
        </p:spPr>
        <p:txBody>
          <a:bodyPr/>
          <a:lstStyle/>
          <a:p>
            <a:pPr eaLnBrk="1" hangingPunct="1"/>
            <a:r>
              <a:rPr lang="es-AR" altLang="es-PY" sz="2400" b="1" u="sng" smtClean="0"/>
              <a:t>RAZONAMIENTO ABDUCTIVO  (Ch. Peirce)</a:t>
            </a:r>
          </a:p>
        </p:txBody>
      </p:sp>
      <p:sp>
        <p:nvSpPr>
          <p:cNvPr id="2" name="1 Rectángulo"/>
          <p:cNvSpPr/>
          <p:nvPr/>
        </p:nvSpPr>
        <p:spPr>
          <a:xfrm>
            <a:off x="60325" y="2060575"/>
            <a:ext cx="963613" cy="5048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s-AR" sz="2000" b="1" dirty="0">
                <a:solidFill>
                  <a:srgbClr val="C00000"/>
                </a:solidFill>
              </a:rPr>
              <a:t>REGLA</a:t>
            </a:r>
            <a:endParaRPr lang="en-US" sz="2000" dirty="0">
              <a:solidFill>
                <a:prstClr val="white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4040188"/>
            <a:ext cx="2051050" cy="1727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s-AR" sz="2400" b="1" dirty="0">
                <a:solidFill>
                  <a:srgbClr val="C00000"/>
                </a:solidFill>
              </a:rPr>
              <a:t>CASO  </a:t>
            </a:r>
          </a:p>
          <a:p>
            <a:pPr algn="ctr" eaLnBrk="1" hangingPunct="1">
              <a:defRPr/>
            </a:pPr>
            <a:r>
              <a:rPr lang="es-AR" sz="2400" b="1" dirty="0">
                <a:solidFill>
                  <a:srgbClr val="C00000"/>
                </a:solidFill>
              </a:rPr>
              <a:t>O Conclusión  </a:t>
            </a:r>
            <a:r>
              <a:rPr lang="es-AR" sz="2400" b="1" dirty="0" err="1">
                <a:solidFill>
                  <a:srgbClr val="C00000"/>
                </a:solidFill>
              </a:rPr>
              <a:t>abductiva</a:t>
            </a:r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26988" y="2852738"/>
            <a:ext cx="2024062" cy="5048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s-AR" sz="2000" b="1" dirty="0">
                <a:solidFill>
                  <a:srgbClr val="C00000"/>
                </a:solidFill>
              </a:rPr>
              <a:t>RESULTADO</a:t>
            </a:r>
            <a:endParaRPr lang="en-US" sz="2000" dirty="0">
              <a:solidFill>
                <a:prstClr val="white"/>
              </a:solidFill>
            </a:endParaRPr>
          </a:p>
        </p:txBody>
      </p:sp>
      <p:cxnSp>
        <p:nvCxnSpPr>
          <p:cNvPr id="4" name="3 Conector recto"/>
          <p:cNvCxnSpPr/>
          <p:nvPr/>
        </p:nvCxnSpPr>
        <p:spPr>
          <a:xfrm>
            <a:off x="1331913" y="3357563"/>
            <a:ext cx="7704137" cy="0"/>
          </a:xfrm>
          <a:prstGeom prst="line">
            <a:avLst/>
          </a:prstGeom>
          <a:ln w="476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919" name="3 Rectángulo"/>
          <p:cNvSpPr>
            <a:spLocks noChangeArrowheads="1"/>
          </p:cNvSpPr>
          <p:nvPr/>
        </p:nvSpPr>
        <p:spPr bwMode="auto">
          <a:xfrm>
            <a:off x="1331913" y="6488113"/>
            <a:ext cx="63579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AR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Esp./Prof. Norma R. García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023938" y="1944688"/>
            <a:ext cx="8012112" cy="5762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charset="0"/>
              <a:buNone/>
              <a:defRPr/>
            </a:pPr>
            <a:r>
              <a:rPr lang="es-AR" sz="2800" b="1" i="1" dirty="0">
                <a:solidFill>
                  <a:prstClr val="black"/>
                </a:solidFill>
              </a:rPr>
              <a:t>TODOS</a:t>
            </a:r>
            <a:r>
              <a:rPr lang="es-AR" sz="2800" b="1" dirty="0">
                <a:solidFill>
                  <a:prstClr val="black"/>
                </a:solidFill>
              </a:rPr>
              <a:t> LOS POROTOS DE ESTA BOLSA SON BLANCOS</a:t>
            </a:r>
          </a:p>
        </p:txBody>
      </p:sp>
      <p:sp>
        <p:nvSpPr>
          <p:cNvPr id="7" name="6 Rectángulo"/>
          <p:cNvSpPr/>
          <p:nvPr/>
        </p:nvSpPr>
        <p:spPr>
          <a:xfrm>
            <a:off x="350838" y="3429000"/>
            <a:ext cx="8685212" cy="7207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charset="0"/>
              <a:buNone/>
              <a:defRPr/>
            </a:pPr>
            <a:r>
              <a:rPr lang="es-AR" sz="2400" b="1" dirty="0">
                <a:solidFill>
                  <a:prstClr val="black"/>
                </a:solidFill>
              </a:rPr>
              <a:t>Es  probable  que   </a:t>
            </a:r>
            <a:r>
              <a:rPr lang="es-AR" sz="2800" b="1" i="1" u="sng" dirty="0">
                <a:solidFill>
                  <a:prstClr val="black"/>
                </a:solidFill>
              </a:rPr>
              <a:t>ESTOS</a:t>
            </a:r>
            <a:r>
              <a:rPr lang="es-AR" sz="2800" b="1" dirty="0">
                <a:solidFill>
                  <a:prstClr val="black"/>
                </a:solidFill>
              </a:rPr>
              <a:t> POROTOS  SEAN DE ESTA BOLSA</a:t>
            </a:r>
          </a:p>
        </p:txBody>
      </p:sp>
      <p:sp>
        <p:nvSpPr>
          <p:cNvPr id="9" name="8 Rectángulo"/>
          <p:cNvSpPr/>
          <p:nvPr/>
        </p:nvSpPr>
        <p:spPr>
          <a:xfrm>
            <a:off x="1763713" y="2765425"/>
            <a:ext cx="7559675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s-ES" sz="2800" b="1" dirty="0">
                <a:solidFill>
                  <a:prstClr val="black"/>
                </a:solidFill>
              </a:rPr>
              <a:t>ESTOS POROTOS QUE ESTÁN SOBRE ESTA MESA SON BLANCOS</a:t>
            </a:r>
            <a:endParaRPr lang="en-US" sz="2800" b="1" dirty="0">
              <a:solidFill>
                <a:prstClr val="black"/>
              </a:solidFill>
            </a:endParaRPr>
          </a:p>
        </p:txBody>
      </p:sp>
      <p:sp>
        <p:nvSpPr>
          <p:cNvPr id="3" name="Flecha curvada hacia arriba 2"/>
          <p:cNvSpPr/>
          <p:nvPr/>
        </p:nvSpPr>
        <p:spPr>
          <a:xfrm rot="18525331">
            <a:off x="1830387" y="4406901"/>
            <a:ext cx="2016125" cy="1079500"/>
          </a:xfrm>
          <a:prstGeom prst="curvedUpArrow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black"/>
              </a:solidFill>
            </a:endParaRPr>
          </a:p>
        </p:txBody>
      </p:sp>
      <p:pic>
        <p:nvPicPr>
          <p:cNvPr id="5" name="filmina 2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01029" y="62484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Click="0" advTm="10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22262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  <p:bldP spid="14" grpId="0"/>
      <p:bldP spid="16" grpId="0"/>
      <p:bldP spid="6" grpId="0"/>
      <p:bldP spid="7" grpId="0"/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1 Título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571500"/>
          </a:xfrm>
        </p:spPr>
        <p:txBody>
          <a:bodyPr/>
          <a:lstStyle/>
          <a:p>
            <a:pPr eaLnBrk="1" hangingPunct="1"/>
            <a:r>
              <a:rPr lang="es-AR" altLang="es-PY" sz="2400" b="1" u="sng" smtClean="0"/>
              <a:t>ESTRUCTURA FORMAL</a:t>
            </a:r>
          </a:p>
        </p:txBody>
      </p:sp>
      <p:sp>
        <p:nvSpPr>
          <p:cNvPr id="39939" name="2 Marcador de contenido"/>
          <p:cNvSpPr>
            <a:spLocks noGrp="1"/>
          </p:cNvSpPr>
          <p:nvPr>
            <p:ph idx="1"/>
          </p:nvPr>
        </p:nvSpPr>
        <p:spPr>
          <a:xfrm>
            <a:off x="0" y="3141663"/>
            <a:ext cx="9144000" cy="3716337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s-AR" altLang="es-PY" sz="1400" b="1" smtClean="0"/>
              <a:t>                                                                    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s-AR" altLang="es-PY" sz="2300" b="1" smtClean="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s-AR" altLang="es-PY" sz="2300" b="1" smtClean="0">
                <a:solidFill>
                  <a:srgbClr val="C00000"/>
                </a:solidFill>
              </a:rPr>
              <a:t>   </a:t>
            </a:r>
            <a:r>
              <a:rPr lang="es-AR" altLang="es-PY" sz="2800" b="1" i="1" smtClean="0"/>
              <a:t>TODOS</a:t>
            </a:r>
            <a:r>
              <a:rPr lang="es-AR" altLang="es-PY" sz="2800" b="1" smtClean="0"/>
              <a:t> LOS POROTOS DE ESTA BOLSA SON BLANCOS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s-AR" altLang="es-PY" sz="2300" b="1" smtClean="0"/>
              <a:t>                                                 </a:t>
            </a:r>
            <a:r>
              <a:rPr lang="es-AR" altLang="es-PY" b="1" smtClean="0"/>
              <a:t>    </a:t>
            </a:r>
            <a:r>
              <a:rPr lang="es-AR" altLang="es-PY" sz="2800" b="1" smtClean="0"/>
              <a:t> </a:t>
            </a:r>
            <a:r>
              <a:rPr lang="es-AR" altLang="es-PY" sz="2300" b="1" smtClean="0"/>
              <a:t>                                                        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s-AR" altLang="es-PY" sz="1800" b="1" u="sng" smtClean="0">
                <a:solidFill>
                  <a:srgbClr val="C00000"/>
                </a:solidFill>
              </a:rPr>
              <a:t> </a:t>
            </a:r>
            <a:r>
              <a:rPr lang="es-AR" altLang="es-PY" sz="2800" b="1" i="1" u="sng" smtClean="0"/>
              <a:t>ESTOS</a:t>
            </a:r>
            <a:r>
              <a:rPr lang="es-AR" altLang="es-PY" sz="2800" b="1" u="sng" smtClean="0"/>
              <a:t> POROTOS QUE ESTÁN SOBRE LA </a:t>
            </a:r>
            <a:r>
              <a:rPr lang="es-AR" altLang="es-PY" sz="2700" b="1" u="sng" smtClean="0"/>
              <a:t>MESA SON BLANCOS.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s-AR" altLang="es-PY" sz="2300" b="1" smtClean="0"/>
              <a:t>                                                                                                        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s-AR" altLang="es-PY" sz="1800" b="1" smtClean="0"/>
              <a:t>                              </a:t>
            </a:r>
            <a:r>
              <a:rPr lang="es-AR" altLang="es-PY" sz="2300" b="1" smtClean="0"/>
              <a:t> </a:t>
            </a:r>
            <a:r>
              <a:rPr lang="es-AR" altLang="es-PY" sz="2800" b="1" i="1" u="sng" smtClean="0"/>
              <a:t>ESTOS</a:t>
            </a:r>
            <a:r>
              <a:rPr lang="es-AR" altLang="es-PY" sz="2800" b="1" smtClean="0"/>
              <a:t> POROTOS  SEAN DE ESTA BOLSA.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s-AR" altLang="es-PY" sz="800" b="1" smtClean="0"/>
          </a:p>
          <a:p>
            <a:pPr eaLnBrk="1" hangingPunct="1">
              <a:buFont typeface="Arial" panose="020B0604020202020204" pitchFamily="34" charset="0"/>
              <a:buNone/>
            </a:pPr>
            <a:endParaRPr lang="es-AR" altLang="es-PY" sz="800" b="1" smtClean="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s-AR" altLang="es-PY" sz="2800" b="1" smtClean="0"/>
              <a:t>      </a:t>
            </a:r>
            <a:endParaRPr lang="es-AR" altLang="es-PY" sz="2800" b="1" i="1" smtClean="0"/>
          </a:p>
          <a:p>
            <a:pPr eaLnBrk="1" hangingPunct="1">
              <a:buFont typeface="Arial" panose="020B0604020202020204" pitchFamily="34" charset="0"/>
              <a:buNone/>
            </a:pPr>
            <a:endParaRPr lang="es-AR" altLang="es-PY" sz="2800" b="1" smtClean="0"/>
          </a:p>
        </p:txBody>
      </p:sp>
      <p:cxnSp>
        <p:nvCxnSpPr>
          <p:cNvPr id="5" name="4 Conector recto"/>
          <p:cNvCxnSpPr/>
          <p:nvPr/>
        </p:nvCxnSpPr>
        <p:spPr>
          <a:xfrm>
            <a:off x="2124075" y="3827463"/>
            <a:ext cx="3543300" cy="0"/>
          </a:xfrm>
          <a:prstGeom prst="line">
            <a:avLst/>
          </a:prstGeom>
          <a:ln w="539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9 Conector recto"/>
          <p:cNvCxnSpPr/>
          <p:nvPr/>
        </p:nvCxnSpPr>
        <p:spPr>
          <a:xfrm>
            <a:off x="6564313" y="3811588"/>
            <a:ext cx="1535112" cy="17462"/>
          </a:xfrm>
          <a:prstGeom prst="line">
            <a:avLst/>
          </a:prstGeom>
          <a:ln w="539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11 Conector recto"/>
          <p:cNvCxnSpPr/>
          <p:nvPr/>
        </p:nvCxnSpPr>
        <p:spPr>
          <a:xfrm>
            <a:off x="7456488" y="4694238"/>
            <a:ext cx="1285875" cy="1587"/>
          </a:xfrm>
          <a:prstGeom prst="line">
            <a:avLst/>
          </a:prstGeom>
          <a:ln w="539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12 Conector recto"/>
          <p:cNvCxnSpPr/>
          <p:nvPr/>
        </p:nvCxnSpPr>
        <p:spPr>
          <a:xfrm>
            <a:off x="1273175" y="4759325"/>
            <a:ext cx="5214938" cy="1588"/>
          </a:xfrm>
          <a:prstGeom prst="line">
            <a:avLst/>
          </a:prstGeom>
          <a:ln w="539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14 Conector recto"/>
          <p:cNvCxnSpPr/>
          <p:nvPr/>
        </p:nvCxnSpPr>
        <p:spPr>
          <a:xfrm>
            <a:off x="2306638" y="5734050"/>
            <a:ext cx="2071687" cy="1588"/>
          </a:xfrm>
          <a:prstGeom prst="line">
            <a:avLst/>
          </a:prstGeom>
          <a:ln w="539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17 Conector recto"/>
          <p:cNvCxnSpPr/>
          <p:nvPr/>
        </p:nvCxnSpPr>
        <p:spPr>
          <a:xfrm>
            <a:off x="5938838" y="5692775"/>
            <a:ext cx="1571625" cy="1588"/>
          </a:xfrm>
          <a:prstGeom prst="line">
            <a:avLst/>
          </a:prstGeom>
          <a:ln w="539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19 Conector"/>
          <p:cNvSpPr/>
          <p:nvPr/>
        </p:nvSpPr>
        <p:spPr>
          <a:xfrm>
            <a:off x="611188" y="5692775"/>
            <a:ext cx="46037" cy="46038"/>
          </a:xfrm>
          <a:prstGeom prst="flowChartConnector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 dirty="0">
              <a:solidFill>
                <a:srgbClr val="F79646">
                  <a:lumMod val="75000"/>
                </a:srgbClr>
              </a:solidFill>
            </a:endParaRPr>
          </a:p>
        </p:txBody>
      </p:sp>
      <p:sp>
        <p:nvSpPr>
          <p:cNvPr id="21" name="20 Conector"/>
          <p:cNvSpPr/>
          <p:nvPr/>
        </p:nvSpPr>
        <p:spPr>
          <a:xfrm>
            <a:off x="801688" y="6021388"/>
            <a:ext cx="46037" cy="46037"/>
          </a:xfrm>
          <a:prstGeom prst="flowChartConnector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 dirty="0">
              <a:solidFill>
                <a:srgbClr val="F79646">
                  <a:lumMod val="75000"/>
                </a:srgbClr>
              </a:solidFill>
            </a:endParaRPr>
          </a:p>
        </p:txBody>
      </p:sp>
      <p:sp>
        <p:nvSpPr>
          <p:cNvPr id="22" name="21 Conector"/>
          <p:cNvSpPr/>
          <p:nvPr/>
        </p:nvSpPr>
        <p:spPr>
          <a:xfrm>
            <a:off x="388938" y="6018213"/>
            <a:ext cx="46037" cy="46037"/>
          </a:xfrm>
          <a:prstGeom prst="flowChartConnector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 dirty="0">
              <a:solidFill>
                <a:srgbClr val="F79646">
                  <a:lumMod val="75000"/>
                </a:srgbClr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1547813" y="836613"/>
            <a:ext cx="5908675" cy="25923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charset="0"/>
              <a:buNone/>
              <a:defRPr/>
            </a:pPr>
            <a:r>
              <a:rPr lang="es-AR" dirty="0">
                <a:solidFill>
                  <a:prstClr val="white"/>
                </a:solidFill>
              </a:rPr>
              <a:t>        </a:t>
            </a:r>
            <a:r>
              <a:rPr lang="es-AR" sz="4000" b="1" dirty="0">
                <a:solidFill>
                  <a:prstClr val="black"/>
                </a:solidFill>
              </a:rPr>
              <a:t>Todos   los   x   son   S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es-AR" sz="4000" b="1" dirty="0">
                <a:solidFill>
                  <a:prstClr val="black"/>
                </a:solidFill>
              </a:rPr>
              <a:t>    </a:t>
            </a:r>
            <a:r>
              <a:rPr lang="es-AR" sz="4000" b="1" u="sng" dirty="0">
                <a:solidFill>
                  <a:prstClr val="black"/>
                </a:solidFill>
              </a:rPr>
              <a:t>Estos   r   son    S	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es-AR" sz="4000" b="1" dirty="0">
                <a:solidFill>
                  <a:prstClr val="black"/>
                </a:solidFill>
              </a:rPr>
              <a:t>    Estos   r    son    x</a:t>
            </a:r>
            <a:endParaRPr lang="en-US" sz="4000" dirty="0">
              <a:solidFill>
                <a:prstClr val="black"/>
              </a:solidFill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3306763" y="3409950"/>
            <a:ext cx="574675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s-AR" sz="2800" b="1" dirty="0">
                <a:solidFill>
                  <a:srgbClr val="C00000"/>
                </a:solidFill>
              </a:rPr>
              <a:t>X</a:t>
            </a:r>
            <a:r>
              <a:rPr lang="es-AR" sz="2800" b="1" dirty="0">
                <a:solidFill>
                  <a:prstClr val="white"/>
                </a:solidFill>
              </a:rPr>
              <a:t> </a:t>
            </a:r>
            <a:endParaRPr lang="en-US" sz="2800" dirty="0">
              <a:solidFill>
                <a:prstClr val="white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3206750" y="4341813"/>
            <a:ext cx="576263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s-AR" sz="2800" b="1" dirty="0">
                <a:solidFill>
                  <a:srgbClr val="0070C0"/>
                </a:solidFill>
              </a:rPr>
              <a:t>r </a:t>
            </a:r>
            <a:endParaRPr lang="en-US" sz="2800" dirty="0">
              <a:solidFill>
                <a:srgbClr val="0070C0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3116263" y="5273675"/>
            <a:ext cx="647700" cy="4889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s-AR" sz="3200" b="1" dirty="0">
                <a:solidFill>
                  <a:srgbClr val="0070C0"/>
                </a:solidFill>
              </a:rPr>
              <a:t>r</a:t>
            </a:r>
            <a:r>
              <a:rPr lang="es-AR" sz="2800" b="1" dirty="0">
                <a:solidFill>
                  <a:srgbClr val="0070C0"/>
                </a:solidFill>
              </a:rPr>
              <a:t> </a:t>
            </a:r>
            <a:endParaRPr lang="en-US" sz="2800" dirty="0">
              <a:solidFill>
                <a:srgbClr val="0070C0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7108825" y="3357563"/>
            <a:ext cx="576263" cy="4556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s-AR" sz="2800" b="1" dirty="0">
                <a:solidFill>
                  <a:prstClr val="black"/>
                </a:solidFill>
              </a:rPr>
              <a:t>S</a:t>
            </a:r>
            <a:r>
              <a:rPr lang="es-AR" sz="2800" b="1" dirty="0">
                <a:solidFill>
                  <a:prstClr val="white"/>
                </a:solidFill>
              </a:rPr>
              <a:t> </a:t>
            </a:r>
            <a:endParaRPr lang="en-US" sz="2800" dirty="0">
              <a:solidFill>
                <a:prstClr val="white"/>
              </a:solidFill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6275388" y="5213350"/>
            <a:ext cx="577850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s-AR" sz="2800" b="1" dirty="0">
                <a:solidFill>
                  <a:srgbClr val="C00000"/>
                </a:solidFill>
              </a:rPr>
              <a:t>X</a:t>
            </a:r>
            <a:r>
              <a:rPr lang="es-AR" sz="2800" b="1" dirty="0">
                <a:solidFill>
                  <a:prstClr val="white"/>
                </a:solidFill>
              </a:rPr>
              <a:t> </a:t>
            </a:r>
            <a:endParaRPr lang="en-US" sz="2800" dirty="0">
              <a:solidFill>
                <a:prstClr val="white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7716838" y="4262438"/>
            <a:ext cx="576262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s-AR" sz="2800" b="1" dirty="0">
                <a:solidFill>
                  <a:prstClr val="black"/>
                </a:solidFill>
              </a:rPr>
              <a:t>S</a:t>
            </a:r>
            <a:r>
              <a:rPr lang="es-AR" sz="2800" b="1" dirty="0">
                <a:solidFill>
                  <a:prstClr val="white"/>
                </a:solidFill>
              </a:rPr>
              <a:t> </a:t>
            </a:r>
            <a:endParaRPr lang="en-US" sz="2800" dirty="0">
              <a:solidFill>
                <a:prstClr val="white"/>
              </a:solidFill>
            </a:endParaRPr>
          </a:p>
        </p:txBody>
      </p:sp>
      <p:sp>
        <p:nvSpPr>
          <p:cNvPr id="39956" name="5 Rectángulo"/>
          <p:cNvSpPr>
            <a:spLocks noChangeArrowheads="1"/>
          </p:cNvSpPr>
          <p:nvPr/>
        </p:nvSpPr>
        <p:spPr bwMode="auto">
          <a:xfrm>
            <a:off x="1357313" y="6488113"/>
            <a:ext cx="63579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AR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Esp./Prof. Norma R. García</a:t>
            </a:r>
          </a:p>
        </p:txBody>
      </p:sp>
      <p:pic>
        <p:nvPicPr>
          <p:cNvPr id="4" name="filmina 2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293100" y="6246813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Click="0" advTm="14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4" dur="6175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8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  <p:bldP spid="3" grpId="0"/>
      <p:bldP spid="17" grpId="0"/>
      <p:bldP spid="19" grpId="0"/>
      <p:bldP spid="23" grpId="0"/>
      <p:bldP spid="24" grpId="0"/>
      <p:bldP spid="2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4925" y="0"/>
            <a:ext cx="9109075" cy="6475413"/>
          </a:xfrm>
        </p:spPr>
        <p:txBody>
          <a:bodyPr/>
          <a:lstStyle/>
          <a:p>
            <a:pPr marL="0" indent="0" algn="just" eaLnBrk="1" hangingPunct="1">
              <a:buFont typeface="Arial" panose="020B0604020202020204" pitchFamily="34" charset="0"/>
              <a:buNone/>
              <a:defRPr/>
            </a:pPr>
            <a:r>
              <a:rPr lang="es-AR" dirty="0" smtClean="0"/>
              <a:t> </a:t>
            </a:r>
            <a:r>
              <a:rPr lang="es-AR" b="1" i="1" u="sng" dirty="0" smtClean="0"/>
              <a:t>CARACTERÍSTICAS DEL RAZONAMIENTO ABDUCTIVO</a:t>
            </a:r>
          </a:p>
          <a:p>
            <a:pPr marL="0" indent="0" algn="just" eaLnBrk="1" hangingPunct="1">
              <a:buFont typeface="Arial" panose="020B0604020202020204" pitchFamily="34" charset="0"/>
              <a:buNone/>
              <a:defRPr/>
            </a:pPr>
            <a:endParaRPr lang="es-AR" b="1" i="1" u="sng" dirty="0" smtClean="0"/>
          </a:p>
          <a:p>
            <a:pPr algn="just" eaLnBrk="1" hangingPunct="1">
              <a:buFont typeface="Wingdings" panose="05000000000000000000" pitchFamily="2" charset="2"/>
              <a:buChar char="q"/>
              <a:defRPr/>
            </a:pPr>
            <a:r>
              <a:rPr lang="es-AR" dirty="0" smtClean="0"/>
              <a:t>Se trata de descifrar pistas, es decir analizar un resultado para retroceder, a partir de el, hasta sus causas. Por ello también se llama </a:t>
            </a:r>
            <a:r>
              <a:rPr lang="es-AR" dirty="0" err="1" smtClean="0"/>
              <a:t>retroducción</a:t>
            </a:r>
            <a:r>
              <a:rPr lang="es-AR" dirty="0" smtClean="0"/>
              <a:t>.</a:t>
            </a:r>
          </a:p>
          <a:p>
            <a:pPr marL="0" indent="0" algn="just" eaLnBrk="1" hangingPunct="1">
              <a:buFont typeface="Arial" panose="020B0604020202020204" pitchFamily="34" charset="0"/>
              <a:buNone/>
              <a:defRPr/>
            </a:pPr>
            <a:endParaRPr lang="es-AR" sz="1800" dirty="0" smtClean="0"/>
          </a:p>
          <a:p>
            <a:pPr algn="just" eaLnBrk="1" hangingPunct="1">
              <a:buFont typeface="Wingdings" pitchFamily="2" charset="2"/>
              <a:buChar char="q"/>
              <a:defRPr/>
            </a:pPr>
            <a:r>
              <a:rPr lang="es-AR" dirty="0" smtClean="0"/>
              <a:t>Es una forma de razonamiento que nos permite construir hipótesis sobre la base de premisas inciertas.</a:t>
            </a:r>
          </a:p>
          <a:p>
            <a:pPr marL="0" indent="0" algn="just" eaLnBrk="1" hangingPunct="1">
              <a:buFont typeface="Wingdings 2" panose="05020102010507070707" pitchFamily="18" charset="2"/>
              <a:buNone/>
              <a:defRPr/>
            </a:pPr>
            <a:endParaRPr lang="es-AR" sz="1800" dirty="0" smtClean="0"/>
          </a:p>
          <a:p>
            <a:pPr algn="just" eaLnBrk="1" hangingPunct="1">
              <a:buFont typeface="Wingdings" pitchFamily="2" charset="2"/>
              <a:buChar char="q"/>
              <a:defRPr/>
            </a:pPr>
            <a:r>
              <a:rPr lang="es-AR" dirty="0" smtClean="0"/>
              <a:t>Es una estructura silogística inválida, cuya premisa mayor es verdadera, su premisa menor es probable y la conclusión es probable.</a:t>
            </a:r>
          </a:p>
          <a:p>
            <a:pPr eaLnBrk="1" hangingPunct="1">
              <a:buFont typeface="Arial" charset="0"/>
              <a:buNone/>
              <a:defRPr/>
            </a:pPr>
            <a:endParaRPr lang="es-AR" dirty="0" smtClean="0"/>
          </a:p>
        </p:txBody>
      </p:sp>
      <p:sp>
        <p:nvSpPr>
          <p:cNvPr id="40963" name="3 Rectángulo"/>
          <p:cNvSpPr>
            <a:spLocks noChangeArrowheads="1"/>
          </p:cNvSpPr>
          <p:nvPr/>
        </p:nvSpPr>
        <p:spPr bwMode="auto">
          <a:xfrm>
            <a:off x="1357313" y="6488113"/>
            <a:ext cx="63579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AR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Esp./Prof. Norma R. García</a:t>
            </a:r>
          </a:p>
        </p:txBody>
      </p:sp>
      <p:pic>
        <p:nvPicPr>
          <p:cNvPr id="2" name="filmina2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65423" y="6272112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Click="0" advTm="648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308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42875" y="333375"/>
            <a:ext cx="9001125" cy="6238875"/>
          </a:xfrm>
        </p:spPr>
        <p:txBody>
          <a:bodyPr/>
          <a:lstStyle/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s-AR" altLang="en-US" smtClean="0"/>
              <a:t>La abducción parte de datos (hecho observado).</a:t>
            </a:r>
          </a:p>
          <a:p>
            <a:pPr algn="just" eaLnBrk="1" hangingPunct="1">
              <a:buFont typeface="Wingdings" panose="05000000000000000000" pitchFamily="2" charset="2"/>
              <a:buChar char="q"/>
            </a:pPr>
            <a:r>
              <a:rPr lang="es-AR" altLang="en-US" smtClean="0"/>
              <a:t>La conclusión abductiva solo está justificada si explica un hecho observado.</a:t>
            </a:r>
          </a:p>
          <a:p>
            <a:pPr algn="just" eaLnBrk="1" hangingPunct="1">
              <a:buFont typeface="Wingdings" panose="05000000000000000000" pitchFamily="2" charset="2"/>
              <a:buChar char="q"/>
            </a:pPr>
            <a:r>
              <a:rPr lang="es-AR" altLang="en-US" smtClean="0"/>
              <a:t>La abducción requiere contrastación para confirmar, refutar o reformular la hipótesis.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q"/>
            </a:pPr>
            <a:r>
              <a:rPr lang="es-AR" altLang="en-US" smtClean="0"/>
              <a:t>Son argumentos débiles que solo cabe una sospecha.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q"/>
            </a:pPr>
            <a:r>
              <a:rPr lang="es-AR" altLang="en-US" smtClean="0"/>
              <a:t>Se sospecha que un caso está dentro de una regla.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q"/>
            </a:pPr>
            <a:r>
              <a:rPr lang="es-AR" altLang="en-US" smtClean="0"/>
              <a:t>Se sugiere que algo puede ser, no dice que sea así.</a:t>
            </a:r>
          </a:p>
          <a:p>
            <a:pPr algn="just" eaLnBrk="1" hangingPunct="1">
              <a:spcBef>
                <a:spcPct val="0"/>
              </a:spcBef>
              <a:buFont typeface="Wingdings" panose="05000000000000000000" pitchFamily="2" charset="2"/>
              <a:buChar char="q"/>
            </a:pPr>
            <a:r>
              <a:rPr lang="es-AR" altLang="en-US" smtClean="0"/>
              <a:t>Es la única operación que introduce una idea nueva, por eso se la llama argumento originario.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s-AR" altLang="en-US" smtClean="0"/>
          </a:p>
          <a:p>
            <a:pPr eaLnBrk="1" hangingPunct="1">
              <a:buFont typeface="Arial" panose="020B0604020202020204" pitchFamily="34" charset="0"/>
              <a:buNone/>
            </a:pPr>
            <a:endParaRPr lang="es-AR" altLang="en-US" smtClean="0"/>
          </a:p>
        </p:txBody>
      </p:sp>
      <p:sp>
        <p:nvSpPr>
          <p:cNvPr id="41987" name="3 Rectángulo"/>
          <p:cNvSpPr>
            <a:spLocks noChangeArrowheads="1"/>
          </p:cNvSpPr>
          <p:nvPr/>
        </p:nvSpPr>
        <p:spPr bwMode="auto">
          <a:xfrm>
            <a:off x="1357313" y="6488113"/>
            <a:ext cx="63579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AR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Esp./Prof. Norma R. García</a:t>
            </a:r>
          </a:p>
        </p:txBody>
      </p:sp>
      <p:pic>
        <p:nvPicPr>
          <p:cNvPr id="2" name="filmina 2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42014" y="6368256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Click="0" advTm="10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9589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1 Título"/>
          <p:cNvSpPr>
            <a:spLocks noGrp="1"/>
          </p:cNvSpPr>
          <p:nvPr>
            <p:ph type="title"/>
          </p:nvPr>
        </p:nvSpPr>
        <p:spPr>
          <a:xfrm>
            <a:off x="420688" y="0"/>
            <a:ext cx="8229600" cy="500063"/>
          </a:xfrm>
        </p:spPr>
        <p:txBody>
          <a:bodyPr/>
          <a:lstStyle/>
          <a:p>
            <a:pPr eaLnBrk="1" hangingPunct="1"/>
            <a:r>
              <a:rPr lang="es-AR" altLang="es-PY" sz="3200" b="1" i="1" u="sng" smtClean="0"/>
              <a:t/>
            </a:r>
            <a:br>
              <a:rPr lang="es-AR" altLang="es-PY" sz="3200" b="1" i="1" u="sng" smtClean="0"/>
            </a:br>
            <a:r>
              <a:rPr lang="es-AR" altLang="es-PY" sz="3200" b="1" i="1" u="sng" smtClean="0"/>
              <a:t/>
            </a:r>
            <a:br>
              <a:rPr lang="es-AR" altLang="es-PY" sz="3200" b="1" i="1" u="sng" smtClean="0"/>
            </a:br>
            <a:r>
              <a:rPr lang="es-AR" altLang="es-PY" sz="3200" b="1" i="1" u="sng" smtClean="0"/>
              <a:t>REGLAS</a:t>
            </a:r>
            <a:br>
              <a:rPr lang="es-AR" altLang="es-PY" sz="3200" b="1" i="1" u="sng" smtClean="0"/>
            </a:br>
            <a:endParaRPr lang="es-AR" altLang="es-PY" sz="3200" b="1" i="1" u="sng" smtClean="0"/>
          </a:p>
        </p:txBody>
      </p:sp>
      <p:sp>
        <p:nvSpPr>
          <p:cNvPr id="43011" name="2 Marcador de contenido"/>
          <p:cNvSpPr>
            <a:spLocks noGrp="1"/>
          </p:cNvSpPr>
          <p:nvPr>
            <p:ph idx="1"/>
          </p:nvPr>
        </p:nvSpPr>
        <p:spPr>
          <a:xfrm>
            <a:off x="285750" y="500063"/>
            <a:ext cx="8858250" cy="5857875"/>
          </a:xfrm>
        </p:spPr>
        <p:txBody>
          <a:bodyPr/>
          <a:lstStyle/>
          <a:p>
            <a:pPr marL="514350" indent="-514350" eaLnBrk="1" hangingPunct="1">
              <a:buFont typeface="Arial" panose="020B0604020202020204" pitchFamily="34" charset="0"/>
              <a:buNone/>
            </a:pPr>
            <a:endParaRPr lang="es-AR" altLang="es-PY" smtClean="0"/>
          </a:p>
          <a:p>
            <a:pPr marL="514350" indent="-514350" algn="just" eaLnBrk="1" hangingPunct="1">
              <a:buFont typeface="Arial" panose="020B0604020202020204" pitchFamily="34" charset="0"/>
              <a:buAutoNum type="arabicParenR"/>
            </a:pPr>
            <a:r>
              <a:rPr lang="es-AR" altLang="es-PY" b="1" smtClean="0"/>
              <a:t>Lo que se concluye como caso es discutible.</a:t>
            </a:r>
          </a:p>
          <a:p>
            <a:pPr marL="514350" indent="-514350" algn="just" eaLnBrk="1" hangingPunct="1">
              <a:buFont typeface="Arial" panose="020B0604020202020204" pitchFamily="34" charset="0"/>
              <a:buNone/>
            </a:pPr>
            <a:endParaRPr lang="es-AR" altLang="es-PY" sz="1400" b="1" smtClean="0"/>
          </a:p>
          <a:p>
            <a:pPr marL="514350" indent="-514350" algn="just" eaLnBrk="1" hangingPunct="1">
              <a:buFont typeface="Arial" panose="020B0604020202020204" pitchFamily="34" charset="0"/>
              <a:buNone/>
            </a:pPr>
            <a:r>
              <a:rPr lang="es-AR" altLang="es-PY" b="1" smtClean="0"/>
              <a:t>2) La hipótesis ha de presentarse como una conjetura, sujeta a validación empírica.</a:t>
            </a:r>
          </a:p>
          <a:p>
            <a:pPr marL="514350" indent="-514350" algn="just" eaLnBrk="1" hangingPunct="1">
              <a:buFont typeface="Arial" panose="020B0604020202020204" pitchFamily="34" charset="0"/>
              <a:buNone/>
            </a:pPr>
            <a:endParaRPr lang="es-AR" altLang="es-PY" sz="1800" b="1" smtClean="0"/>
          </a:p>
          <a:p>
            <a:pPr marL="514350" indent="-514350" algn="just" eaLnBrk="1" hangingPunct="1">
              <a:buFont typeface="Arial" panose="020B0604020202020204" pitchFamily="34" charset="0"/>
              <a:buNone/>
            </a:pPr>
            <a:r>
              <a:rPr lang="es-AR" altLang="es-PY" b="1" smtClean="0"/>
              <a:t>3) Cuando se plantea la hipótesis como probable tuvo que haber surgido en la situación, al azar.</a:t>
            </a:r>
          </a:p>
          <a:p>
            <a:pPr marL="514350" indent="-514350" algn="just" eaLnBrk="1" hangingPunct="1">
              <a:buFont typeface="Arial" panose="020B0604020202020204" pitchFamily="34" charset="0"/>
              <a:buNone/>
            </a:pPr>
            <a:endParaRPr lang="es-AR" altLang="es-PY" sz="1800" b="1" smtClean="0"/>
          </a:p>
          <a:p>
            <a:pPr marL="514350" indent="-514350" algn="just" eaLnBrk="1" hangingPunct="1">
              <a:buFont typeface="Arial" panose="020B0604020202020204" pitchFamily="34" charset="0"/>
              <a:buNone/>
            </a:pPr>
            <a:r>
              <a:rPr lang="es-AR" altLang="es-PY" b="1" smtClean="0"/>
              <a:t>4) Hay que ser honesto, si nos enfrentamos a un hecho que no se ajusta  a la regla (hipótesis), tenemos que demostrarlo o aceptar el fracaso.</a:t>
            </a:r>
          </a:p>
        </p:txBody>
      </p:sp>
      <p:sp>
        <p:nvSpPr>
          <p:cNvPr id="43012" name="5 Rectángulo"/>
          <p:cNvSpPr>
            <a:spLocks noChangeArrowheads="1"/>
          </p:cNvSpPr>
          <p:nvPr/>
        </p:nvSpPr>
        <p:spPr bwMode="auto">
          <a:xfrm>
            <a:off x="1357313" y="6488113"/>
            <a:ext cx="63579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AR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Esp./Prof. Norma R. García</a:t>
            </a:r>
          </a:p>
        </p:txBody>
      </p:sp>
      <p:pic>
        <p:nvPicPr>
          <p:cNvPr id="2" name="filmina 2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60432" y="62484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Click="0" advTm="6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743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1 Título"/>
          <p:cNvSpPr>
            <a:spLocks noGrp="1"/>
          </p:cNvSpPr>
          <p:nvPr>
            <p:ph type="title"/>
          </p:nvPr>
        </p:nvSpPr>
        <p:spPr>
          <a:xfrm>
            <a:off x="428625" y="214313"/>
            <a:ext cx="8229600" cy="928687"/>
          </a:xfrm>
        </p:spPr>
        <p:txBody>
          <a:bodyPr/>
          <a:lstStyle/>
          <a:p>
            <a:r>
              <a:rPr lang="es-ES_tradnl" altLang="es-MX" b="1" i="1" u="sng" smtClean="0">
                <a:solidFill>
                  <a:schemeClr val="bg1"/>
                </a:solidFill>
              </a:rPr>
              <a:t>Reducción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idx="1"/>
          </p:nvPr>
        </p:nvSpPr>
        <p:spPr>
          <a:xfrm>
            <a:off x="0" y="981075"/>
            <a:ext cx="9121775" cy="5507038"/>
          </a:xfrm>
          <a:prstGeom prst="roundRect">
            <a:avLst/>
          </a:prstGeom>
          <a:solidFill>
            <a:schemeClr val="accent6">
              <a:lumMod val="40000"/>
              <a:lumOff val="60000"/>
              <a:alpha val="90000"/>
            </a:schemeClr>
          </a:solidFill>
          <a:ln w="1143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Font typeface="Arial" charset="0"/>
              <a:buNone/>
              <a:defRPr/>
            </a:pPr>
            <a:r>
              <a:rPr lang="es-ES_tradnl" sz="3600" b="1" i="1" dirty="0" smtClean="0">
                <a:solidFill>
                  <a:schemeClr val="bg2">
                    <a:lumMod val="10000"/>
                  </a:schemeClr>
                </a:solidFill>
              </a:rPr>
              <a:t>Reducción:</a:t>
            </a:r>
            <a:r>
              <a:rPr lang="es-ES_tradnl" sz="3600" dirty="0" smtClean="0">
                <a:solidFill>
                  <a:schemeClr val="bg2">
                    <a:lumMod val="10000"/>
                  </a:schemeClr>
                </a:solidFill>
              </a:rPr>
              <a:t> volver hacia atrás, invirtiendo la dirección.</a:t>
            </a:r>
          </a:p>
          <a:p>
            <a:pPr algn="just">
              <a:buFont typeface="Arial" charset="0"/>
              <a:buNone/>
              <a:defRPr/>
            </a:pPr>
            <a:r>
              <a:rPr lang="es-ES_tradnl" sz="3600" dirty="0" smtClean="0">
                <a:solidFill>
                  <a:schemeClr val="bg2">
                    <a:lumMod val="10000"/>
                  </a:schemeClr>
                </a:solidFill>
              </a:rPr>
              <a:t>Es un razonamiento no deductivo.</a:t>
            </a:r>
          </a:p>
          <a:p>
            <a:pPr algn="just">
              <a:buFont typeface="Arial" charset="0"/>
              <a:buNone/>
              <a:defRPr/>
            </a:pPr>
            <a:r>
              <a:rPr lang="es-ES_tradnl" sz="3600" dirty="0" smtClean="0">
                <a:solidFill>
                  <a:schemeClr val="bg2">
                    <a:lumMod val="10000"/>
                  </a:schemeClr>
                </a:solidFill>
              </a:rPr>
              <a:t>Funciona a la inversa del silogismo hipotético condicional.</a:t>
            </a:r>
          </a:p>
          <a:p>
            <a:pPr algn="just">
              <a:buFont typeface="Arial" charset="0"/>
              <a:buNone/>
              <a:defRPr/>
            </a:pPr>
            <a:r>
              <a:rPr lang="es-ES_tradnl" sz="3600" dirty="0" smtClean="0">
                <a:solidFill>
                  <a:schemeClr val="bg2">
                    <a:lumMod val="10000"/>
                  </a:schemeClr>
                </a:solidFill>
              </a:rPr>
              <a:t>Se conserva el consecuente en la segunda premisa y se conserva el antecedente en la conclusión.</a:t>
            </a:r>
          </a:p>
          <a:p>
            <a:pPr algn="ctr">
              <a:defRPr/>
            </a:pPr>
            <a:endParaRPr lang="es-ES_tradnl" dirty="0"/>
          </a:p>
        </p:txBody>
      </p:sp>
      <p:sp>
        <p:nvSpPr>
          <p:cNvPr id="44036" name="5 Rectángulo"/>
          <p:cNvSpPr>
            <a:spLocks noChangeArrowheads="1"/>
          </p:cNvSpPr>
          <p:nvPr/>
        </p:nvSpPr>
        <p:spPr bwMode="auto">
          <a:xfrm>
            <a:off x="1357313" y="6488113"/>
            <a:ext cx="63579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AR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Esp./Prof. Norma R. García</a:t>
            </a:r>
          </a:p>
        </p:txBody>
      </p:sp>
      <p:pic>
        <p:nvPicPr>
          <p:cNvPr id="2" name="filmina 2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53425" y="6063457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Click="0" advTm="5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28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38039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1 Título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42938"/>
          </a:xfrm>
        </p:spPr>
        <p:txBody>
          <a:bodyPr/>
          <a:lstStyle/>
          <a:p>
            <a:pPr eaLnBrk="1" hangingPunct="1"/>
            <a:r>
              <a:rPr lang="es-AR" altLang="es-PY" sz="3200" b="1" u="sng" smtClean="0"/>
              <a:t/>
            </a:r>
            <a:br>
              <a:rPr lang="es-AR" altLang="es-PY" sz="3200" b="1" u="sng" smtClean="0"/>
            </a:br>
            <a:r>
              <a:rPr lang="es-AR" altLang="es-PY" sz="3200" b="1" u="sng" smtClean="0"/>
              <a:t/>
            </a:r>
            <a:br>
              <a:rPr lang="es-AR" altLang="es-PY" sz="3200" b="1" u="sng" smtClean="0"/>
            </a:br>
            <a:r>
              <a:rPr lang="es-AR" altLang="es-PY" sz="3200" b="1" u="sng" smtClean="0"/>
              <a:t>REDUCCIÓN</a:t>
            </a:r>
            <a:br>
              <a:rPr lang="es-AR" altLang="es-PY" sz="3200" b="1" u="sng" smtClean="0"/>
            </a:br>
            <a:r>
              <a:rPr lang="es-AR" altLang="es-PY" sz="3200" b="1" u="sng" smtClean="0"/>
              <a:t/>
            </a:r>
            <a:br>
              <a:rPr lang="es-AR" altLang="es-PY" sz="3200" b="1" u="sng" smtClean="0"/>
            </a:br>
            <a:endParaRPr lang="es-AR" altLang="es-PY" sz="3200" b="1" u="sng" smtClean="0"/>
          </a:p>
        </p:txBody>
      </p:sp>
      <p:sp>
        <p:nvSpPr>
          <p:cNvPr id="4" name="3 Rectángulo redondeado"/>
          <p:cNvSpPr/>
          <p:nvPr/>
        </p:nvSpPr>
        <p:spPr>
          <a:xfrm>
            <a:off x="250825" y="642938"/>
            <a:ext cx="8785225" cy="5594350"/>
          </a:xfrm>
          <a:prstGeom prst="roundRect">
            <a:avLst/>
          </a:prstGeom>
          <a:solidFill>
            <a:srgbClr val="FFFF00">
              <a:alpha val="64000"/>
            </a:srgbClr>
          </a:solidFill>
          <a:ln w="5715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eaLnBrk="1" hangingPunct="1">
              <a:defRPr/>
            </a:pPr>
            <a:r>
              <a:rPr lang="es-AR" sz="2800" dirty="0">
                <a:solidFill>
                  <a:prstClr val="white"/>
                </a:solidFill>
              </a:rPr>
              <a:t>                                                                                                  </a:t>
            </a:r>
          </a:p>
          <a:p>
            <a:pPr algn="just" eaLnBrk="1" hangingPunct="1">
              <a:defRPr/>
            </a:pPr>
            <a:r>
              <a:rPr lang="es-AR" sz="2400" dirty="0">
                <a:solidFill>
                  <a:prstClr val="white"/>
                </a:solidFill>
              </a:rPr>
              <a:t>                                    </a:t>
            </a:r>
            <a:r>
              <a:rPr lang="es-AR" sz="3200" dirty="0">
                <a:solidFill>
                  <a:prstClr val="black"/>
                </a:solidFill>
              </a:rPr>
              <a:t>REGRESIVA O EXPLICACIÓN</a:t>
            </a:r>
          </a:p>
          <a:p>
            <a:pPr algn="just" eaLnBrk="1" hangingPunct="1">
              <a:defRPr/>
            </a:pPr>
            <a:endParaRPr lang="es-AR" sz="2400" dirty="0">
              <a:solidFill>
                <a:prstClr val="black"/>
              </a:solidFill>
            </a:endParaRPr>
          </a:p>
          <a:p>
            <a:pPr algn="just" eaLnBrk="1" hangingPunct="1">
              <a:defRPr/>
            </a:pPr>
            <a:r>
              <a:rPr lang="es-AR" sz="2400" dirty="0">
                <a:solidFill>
                  <a:prstClr val="black"/>
                </a:solidFill>
              </a:rPr>
              <a:t>                                       </a:t>
            </a:r>
            <a:r>
              <a:rPr lang="es-AR" sz="3600" dirty="0">
                <a:solidFill>
                  <a:prstClr val="black"/>
                </a:solidFill>
              </a:rPr>
              <a:t>q   ;  ( p        q )      p</a:t>
            </a:r>
          </a:p>
          <a:p>
            <a:pPr algn="just" eaLnBrk="1" hangingPunct="1">
              <a:defRPr/>
            </a:pPr>
            <a:r>
              <a:rPr lang="es-AR" sz="3200" dirty="0">
                <a:solidFill>
                  <a:prstClr val="black"/>
                </a:solidFill>
              </a:rPr>
              <a:t>REDUCCIÓN</a:t>
            </a:r>
          </a:p>
          <a:p>
            <a:pPr algn="just" eaLnBrk="1" hangingPunct="1">
              <a:defRPr/>
            </a:pPr>
            <a:endParaRPr lang="es-AR" sz="2400" dirty="0">
              <a:solidFill>
                <a:prstClr val="black"/>
              </a:solidFill>
            </a:endParaRPr>
          </a:p>
          <a:p>
            <a:pPr algn="just" eaLnBrk="1" hangingPunct="1">
              <a:defRPr/>
            </a:pPr>
            <a:endParaRPr lang="es-AR" sz="2400" dirty="0">
              <a:solidFill>
                <a:prstClr val="black"/>
              </a:solidFill>
            </a:endParaRPr>
          </a:p>
          <a:p>
            <a:pPr algn="just" eaLnBrk="1" hangingPunct="1">
              <a:defRPr/>
            </a:pPr>
            <a:r>
              <a:rPr lang="es-AR" sz="2400" dirty="0">
                <a:solidFill>
                  <a:prstClr val="black"/>
                </a:solidFill>
              </a:rPr>
              <a:t> </a:t>
            </a:r>
          </a:p>
          <a:p>
            <a:pPr algn="just" eaLnBrk="1" hangingPunct="1">
              <a:defRPr/>
            </a:pPr>
            <a:r>
              <a:rPr lang="es-AR" sz="3200" dirty="0">
                <a:solidFill>
                  <a:prstClr val="black"/>
                </a:solidFill>
              </a:rPr>
              <a:t>                             PROGRESIVA  O  VERIFICACIÓN</a:t>
            </a:r>
          </a:p>
          <a:p>
            <a:pPr algn="just" eaLnBrk="1" hangingPunct="1">
              <a:defRPr/>
            </a:pPr>
            <a:endParaRPr lang="es-AR" sz="2400" dirty="0">
              <a:solidFill>
                <a:prstClr val="black"/>
              </a:solidFill>
            </a:endParaRPr>
          </a:p>
          <a:p>
            <a:pPr algn="just" eaLnBrk="1" hangingPunct="1">
              <a:defRPr/>
            </a:pPr>
            <a:r>
              <a:rPr lang="es-AR" sz="3600" dirty="0">
                <a:solidFill>
                  <a:prstClr val="black"/>
                </a:solidFill>
              </a:rPr>
              <a:t>                          (   p        q   )   ;   q        p                                           </a:t>
            </a:r>
          </a:p>
        </p:txBody>
      </p:sp>
      <p:sp>
        <p:nvSpPr>
          <p:cNvPr id="7" name="6 Cerrar corchete"/>
          <p:cNvSpPr/>
          <p:nvPr/>
        </p:nvSpPr>
        <p:spPr>
          <a:xfrm>
            <a:off x="4859338" y="2608263"/>
            <a:ext cx="214312" cy="214312"/>
          </a:xfrm>
          <a:prstGeom prst="rightBracket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black"/>
              </a:solidFill>
            </a:endParaRPr>
          </a:p>
        </p:txBody>
      </p:sp>
      <p:sp>
        <p:nvSpPr>
          <p:cNvPr id="9" name="8 Cerrar corchete"/>
          <p:cNvSpPr/>
          <p:nvPr/>
        </p:nvSpPr>
        <p:spPr>
          <a:xfrm>
            <a:off x="4300538" y="5516563"/>
            <a:ext cx="214312" cy="214312"/>
          </a:xfrm>
          <a:prstGeom prst="rightBracket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black"/>
              </a:solidFill>
            </a:endParaRPr>
          </a:p>
        </p:txBody>
      </p:sp>
      <p:cxnSp>
        <p:nvCxnSpPr>
          <p:cNvPr id="11" name="10 Conector recto de flecha"/>
          <p:cNvCxnSpPr/>
          <p:nvPr/>
        </p:nvCxnSpPr>
        <p:spPr>
          <a:xfrm flipV="1">
            <a:off x="2805113" y="1946275"/>
            <a:ext cx="409575" cy="1303338"/>
          </a:xfrm>
          <a:prstGeom prst="straightConnector1">
            <a:avLst/>
          </a:prstGeom>
          <a:ln w="63500">
            <a:gradFill flip="none" rotWithShape="1">
              <a:gsLst>
                <a:gs pos="0">
                  <a:schemeClr val="accent2">
                    <a:lumMod val="89000"/>
                  </a:schemeClr>
                </a:gs>
                <a:gs pos="23000">
                  <a:schemeClr val="accent2">
                    <a:lumMod val="89000"/>
                  </a:schemeClr>
                </a:gs>
                <a:gs pos="69000">
                  <a:schemeClr val="accent2">
                    <a:lumMod val="75000"/>
                  </a:schemeClr>
                </a:gs>
                <a:gs pos="97000">
                  <a:schemeClr val="accent2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11 Conector recto de flecha"/>
          <p:cNvCxnSpPr/>
          <p:nvPr/>
        </p:nvCxnSpPr>
        <p:spPr>
          <a:xfrm rot="16200000" flipH="1">
            <a:off x="2393157" y="3642519"/>
            <a:ext cx="1214437" cy="428625"/>
          </a:xfrm>
          <a:prstGeom prst="straightConnector1">
            <a:avLst/>
          </a:prstGeom>
          <a:ln w="63500">
            <a:gradFill flip="none" rotWithShape="1">
              <a:gsLst>
                <a:gs pos="0">
                  <a:schemeClr val="accent2">
                    <a:lumMod val="89000"/>
                  </a:schemeClr>
                </a:gs>
                <a:gs pos="23000">
                  <a:schemeClr val="accent2">
                    <a:lumMod val="89000"/>
                  </a:schemeClr>
                </a:gs>
                <a:gs pos="69000">
                  <a:schemeClr val="accent2">
                    <a:lumMod val="75000"/>
                  </a:schemeClr>
                </a:gs>
                <a:gs pos="97000">
                  <a:schemeClr val="accent2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15 Conector"/>
          <p:cNvSpPr/>
          <p:nvPr/>
        </p:nvSpPr>
        <p:spPr>
          <a:xfrm>
            <a:off x="5984875" y="2751138"/>
            <a:ext cx="46038" cy="71437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white"/>
              </a:solidFill>
            </a:endParaRPr>
          </a:p>
        </p:txBody>
      </p:sp>
      <p:sp>
        <p:nvSpPr>
          <p:cNvPr id="17" name="16 Conector"/>
          <p:cNvSpPr/>
          <p:nvPr/>
        </p:nvSpPr>
        <p:spPr>
          <a:xfrm>
            <a:off x="7019925" y="5727700"/>
            <a:ext cx="46038" cy="71438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white"/>
              </a:solidFill>
            </a:endParaRPr>
          </a:p>
        </p:txBody>
      </p:sp>
      <p:sp>
        <p:nvSpPr>
          <p:cNvPr id="13" name="12 Conector"/>
          <p:cNvSpPr/>
          <p:nvPr/>
        </p:nvSpPr>
        <p:spPr>
          <a:xfrm>
            <a:off x="6108700" y="2522538"/>
            <a:ext cx="46038" cy="71437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white"/>
              </a:solidFill>
            </a:endParaRPr>
          </a:p>
        </p:txBody>
      </p:sp>
      <p:sp>
        <p:nvSpPr>
          <p:cNvPr id="14" name="13 Conector"/>
          <p:cNvSpPr/>
          <p:nvPr/>
        </p:nvSpPr>
        <p:spPr>
          <a:xfrm>
            <a:off x="6300788" y="2722563"/>
            <a:ext cx="46037" cy="71437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white"/>
              </a:solidFill>
            </a:endParaRPr>
          </a:p>
        </p:txBody>
      </p:sp>
      <p:sp>
        <p:nvSpPr>
          <p:cNvPr id="15" name="14 Conector"/>
          <p:cNvSpPr/>
          <p:nvPr/>
        </p:nvSpPr>
        <p:spPr>
          <a:xfrm>
            <a:off x="6588125" y="5707063"/>
            <a:ext cx="46038" cy="73025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s-AR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18" name="17 Conector"/>
          <p:cNvSpPr/>
          <p:nvPr/>
        </p:nvSpPr>
        <p:spPr>
          <a:xfrm>
            <a:off x="6807200" y="5459413"/>
            <a:ext cx="46038" cy="71437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white"/>
              </a:solidFill>
            </a:endParaRPr>
          </a:p>
        </p:txBody>
      </p:sp>
      <p:sp>
        <p:nvSpPr>
          <p:cNvPr id="45070" name="5 Rectángulo"/>
          <p:cNvSpPr>
            <a:spLocks noChangeArrowheads="1"/>
          </p:cNvSpPr>
          <p:nvPr/>
        </p:nvSpPr>
        <p:spPr bwMode="auto">
          <a:xfrm>
            <a:off x="1357313" y="6488113"/>
            <a:ext cx="63579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AR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Esp./Prof. Norma R. García</a:t>
            </a:r>
          </a:p>
        </p:txBody>
      </p:sp>
      <p:pic>
        <p:nvPicPr>
          <p:cNvPr id="2" name="filmina 2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82000" y="6183313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Click="0" advTm="1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495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2 Marcador de contenido"/>
          <p:cNvSpPr>
            <a:spLocks noGrp="1"/>
          </p:cNvSpPr>
          <p:nvPr>
            <p:ph idx="1"/>
          </p:nvPr>
        </p:nvSpPr>
        <p:spPr>
          <a:xfrm>
            <a:off x="0" y="404813"/>
            <a:ext cx="9144000" cy="5040312"/>
          </a:xfrm>
        </p:spPr>
        <p:txBody>
          <a:bodyPr/>
          <a:lstStyle/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s-AR" altLang="es-PY" sz="3600" b="1" i="1" dirty="0" smtClean="0"/>
              <a:t>Los índice de desempleo permanecen en alto nivel. 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s-AR" altLang="es-PY" sz="3600" b="1" i="1" dirty="0" smtClean="0"/>
              <a:t> Si la tasa de actividad crece, el alto nivel de </a:t>
            </a:r>
            <a:r>
              <a:rPr lang="es-AR" altLang="es-PY" sz="3600" b="1" i="1" u="sng" dirty="0" smtClean="0"/>
              <a:t>desempleo permanecerá.				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s-AR" altLang="es-PY" sz="3600" b="1" i="1" dirty="0" smtClean="0"/>
              <a:t>       La tasa de actividad está creciendo.</a:t>
            </a:r>
          </a:p>
          <a:p>
            <a:pPr>
              <a:buFont typeface="Arial" panose="020B0604020202020204" pitchFamily="34" charset="0"/>
              <a:buNone/>
            </a:pPr>
            <a:endParaRPr lang="es-ES_tradnl" altLang="es-PY" dirty="0" smtClean="0"/>
          </a:p>
        </p:txBody>
      </p:sp>
      <p:sp>
        <p:nvSpPr>
          <p:cNvPr id="4" name="3 Conector"/>
          <p:cNvSpPr/>
          <p:nvPr/>
        </p:nvSpPr>
        <p:spPr>
          <a:xfrm flipH="1" flipV="1">
            <a:off x="214313" y="4527550"/>
            <a:ext cx="71437" cy="71438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white"/>
              </a:solidFill>
            </a:endParaRPr>
          </a:p>
        </p:txBody>
      </p:sp>
      <p:sp>
        <p:nvSpPr>
          <p:cNvPr id="5" name="4 Conector"/>
          <p:cNvSpPr/>
          <p:nvPr/>
        </p:nvSpPr>
        <p:spPr>
          <a:xfrm flipH="1" flipV="1">
            <a:off x="560388" y="4508500"/>
            <a:ext cx="71437" cy="71438"/>
          </a:xfrm>
          <a:prstGeom prst="flowChartConnector">
            <a:avLst/>
          </a:prstGeom>
          <a:solidFill>
            <a:schemeClr val="tx1"/>
          </a:solidFill>
          <a:ln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white"/>
              </a:solidFill>
            </a:endParaRPr>
          </a:p>
        </p:txBody>
      </p:sp>
      <p:sp>
        <p:nvSpPr>
          <p:cNvPr id="8" name="7 Conector"/>
          <p:cNvSpPr/>
          <p:nvPr/>
        </p:nvSpPr>
        <p:spPr>
          <a:xfrm flipH="1" flipV="1">
            <a:off x="396875" y="4221163"/>
            <a:ext cx="71438" cy="71437"/>
          </a:xfrm>
          <a:prstGeom prst="flowChartConnector">
            <a:avLst/>
          </a:prstGeom>
          <a:solidFill>
            <a:schemeClr val="tx1"/>
          </a:solidFill>
          <a:ln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white"/>
              </a:solidFill>
            </a:endParaRPr>
          </a:p>
        </p:txBody>
      </p:sp>
      <p:sp>
        <p:nvSpPr>
          <p:cNvPr id="47110" name="5 Rectángulo"/>
          <p:cNvSpPr>
            <a:spLocks noChangeArrowheads="1"/>
          </p:cNvSpPr>
          <p:nvPr/>
        </p:nvSpPr>
        <p:spPr bwMode="auto">
          <a:xfrm>
            <a:off x="1357313" y="6488113"/>
            <a:ext cx="63579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AR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Esp./Prof. Norma R. García</a:t>
            </a:r>
          </a:p>
        </p:txBody>
      </p:sp>
      <p:pic>
        <p:nvPicPr>
          <p:cNvPr id="2" name="filmina 2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60432" y="6183313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Click="0" advTm="12300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478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2 Marcador de contenido"/>
          <p:cNvSpPr>
            <a:spLocks noGrp="1"/>
          </p:cNvSpPr>
          <p:nvPr>
            <p:ph idx="1"/>
          </p:nvPr>
        </p:nvSpPr>
        <p:spPr>
          <a:xfrm>
            <a:off x="0" y="642938"/>
            <a:ext cx="9144000" cy="6215062"/>
          </a:xfrm>
          <a:gradFill rotWithShape="0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/>
          </a:gradFill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s-AR" altLang="es-PY" sz="3600" smtClean="0"/>
              <a:t>                                    ( q )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s-AR" altLang="es-PY" sz="2800" smtClean="0"/>
              <a:t>Los índice de desempleo permanecen en alto nivel. 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s-AR" altLang="es-PY" sz="2800" smtClean="0"/>
              <a:t>                          ( p )                                    ( q )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s-AR" altLang="es-PY" sz="2800" smtClean="0"/>
              <a:t>     Si la tasa de actividad crece, el alto nivel de   desempleo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s-AR" altLang="es-PY" sz="2800" smtClean="0"/>
              <a:t>                                                      permanecerá.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s-AR" altLang="es-PY" sz="2800" smtClean="0"/>
              <a:t>                                                 ( p )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s-AR" altLang="es-PY" sz="2800" b="1" smtClean="0"/>
              <a:t>por lo tanto</a:t>
            </a:r>
            <a:r>
              <a:rPr lang="es-AR" altLang="es-PY" sz="2800" smtClean="0"/>
              <a:t> la tasa de actividad está creciendo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s-AR" altLang="es-PY" sz="2800" smtClean="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s-AR" altLang="es-PY" sz="2800" smtClean="0"/>
              <a:t> </a:t>
            </a:r>
            <a:r>
              <a:rPr lang="es-AR" altLang="es-PY" sz="2800" b="1" smtClean="0"/>
              <a:t>q  ; ( p     q ) .  . p  </a:t>
            </a:r>
            <a:r>
              <a:rPr lang="es-AR" altLang="es-PY" b="1" i="1" smtClean="0"/>
              <a:t>Reducción Regresiva o Explicación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s-AR" altLang="es-PY" smtClean="0"/>
          </a:p>
        </p:txBody>
      </p:sp>
      <p:sp>
        <p:nvSpPr>
          <p:cNvPr id="4" name="3 Cerrar llave"/>
          <p:cNvSpPr/>
          <p:nvPr/>
        </p:nvSpPr>
        <p:spPr>
          <a:xfrm rot="16200000">
            <a:off x="3750469" y="-2607469"/>
            <a:ext cx="428625" cy="7929563"/>
          </a:xfrm>
          <a:prstGeom prst="rightBrace">
            <a:avLst/>
          </a:pr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black"/>
              </a:solidFill>
            </a:endParaRPr>
          </a:p>
        </p:txBody>
      </p:sp>
      <p:sp>
        <p:nvSpPr>
          <p:cNvPr id="5" name="4 Cerrar llave"/>
          <p:cNvSpPr/>
          <p:nvPr/>
        </p:nvSpPr>
        <p:spPr>
          <a:xfrm rot="16200000">
            <a:off x="2678907" y="321469"/>
            <a:ext cx="357187" cy="3857625"/>
          </a:xfrm>
          <a:prstGeom prst="rightBrace">
            <a:avLst/>
          </a:pr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black"/>
              </a:solidFill>
            </a:endParaRPr>
          </a:p>
        </p:txBody>
      </p:sp>
      <p:sp>
        <p:nvSpPr>
          <p:cNvPr id="6" name="5 Cerrar llave"/>
          <p:cNvSpPr/>
          <p:nvPr/>
        </p:nvSpPr>
        <p:spPr>
          <a:xfrm rot="16200000">
            <a:off x="6929438" y="214312"/>
            <a:ext cx="285750" cy="4143375"/>
          </a:xfrm>
          <a:prstGeom prst="rightBrace">
            <a:avLst/>
          </a:pr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black"/>
              </a:solidFill>
            </a:endParaRPr>
          </a:p>
        </p:txBody>
      </p:sp>
      <p:sp>
        <p:nvSpPr>
          <p:cNvPr id="7" name="6 Cerrar llave"/>
          <p:cNvSpPr/>
          <p:nvPr/>
        </p:nvSpPr>
        <p:spPr>
          <a:xfrm rot="16200000">
            <a:off x="4572000" y="1214438"/>
            <a:ext cx="357188" cy="5357812"/>
          </a:xfrm>
          <a:prstGeom prst="rightBrace">
            <a:avLst/>
          </a:pr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black"/>
              </a:solidFill>
            </a:endParaRPr>
          </a:p>
        </p:txBody>
      </p:sp>
      <p:sp>
        <p:nvSpPr>
          <p:cNvPr id="8" name="7 Cerrar corchete"/>
          <p:cNvSpPr/>
          <p:nvPr/>
        </p:nvSpPr>
        <p:spPr>
          <a:xfrm>
            <a:off x="1146175" y="5029200"/>
            <a:ext cx="214313" cy="214313"/>
          </a:xfrm>
          <a:prstGeom prst="rightBracket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 dirty="0">
              <a:solidFill>
                <a:prstClr val="black"/>
              </a:solidFill>
            </a:endParaRPr>
          </a:p>
        </p:txBody>
      </p:sp>
      <p:sp>
        <p:nvSpPr>
          <p:cNvPr id="9" name="8 Conector"/>
          <p:cNvSpPr/>
          <p:nvPr/>
        </p:nvSpPr>
        <p:spPr>
          <a:xfrm>
            <a:off x="2071688" y="4975225"/>
            <a:ext cx="71437" cy="71438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white"/>
              </a:solidFill>
            </a:endParaRPr>
          </a:p>
        </p:txBody>
      </p:sp>
      <p:cxnSp>
        <p:nvCxnSpPr>
          <p:cNvPr id="10" name="9 Conector recto"/>
          <p:cNvCxnSpPr/>
          <p:nvPr/>
        </p:nvCxnSpPr>
        <p:spPr>
          <a:xfrm>
            <a:off x="285750" y="4357688"/>
            <a:ext cx="8143875" cy="1587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138" name="5 Rectángulo"/>
          <p:cNvSpPr>
            <a:spLocks noChangeArrowheads="1"/>
          </p:cNvSpPr>
          <p:nvPr/>
        </p:nvSpPr>
        <p:spPr bwMode="auto">
          <a:xfrm>
            <a:off x="1357313" y="6488113"/>
            <a:ext cx="63579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AR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Esp./Prof. Norma R. García</a:t>
            </a:r>
          </a:p>
        </p:txBody>
      </p:sp>
      <p:pic>
        <p:nvPicPr>
          <p:cNvPr id="2" name="filmina 2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Click="0" advTm="18100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648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2 Marcador de contenido"/>
          <p:cNvSpPr>
            <a:spLocks noGrp="1"/>
          </p:cNvSpPr>
          <p:nvPr>
            <p:ph idx="1"/>
          </p:nvPr>
        </p:nvSpPr>
        <p:spPr>
          <a:xfrm>
            <a:off x="214313" y="476250"/>
            <a:ext cx="9144000" cy="4411663"/>
          </a:xfrm>
        </p:spPr>
        <p:txBody>
          <a:bodyPr/>
          <a:lstStyle/>
          <a:p>
            <a:pPr>
              <a:lnSpc>
                <a:spcPct val="150000"/>
              </a:lnSpc>
              <a:buFont typeface="Arial" panose="020B0604020202020204" pitchFamily="34" charset="0"/>
              <a:buNone/>
              <a:defRPr/>
            </a:pPr>
            <a:r>
              <a:rPr lang="es-AR" altLang="es-PY" sz="3600" b="1" i="1" dirty="0" smtClean="0"/>
              <a:t>Si la tasa de actividad crece, el alto nivel de desempleo permanecerá.</a:t>
            </a: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  <a:defRPr/>
            </a:pPr>
            <a:r>
              <a:rPr lang="es-AR" altLang="es-PY" sz="3600" b="1" i="1" dirty="0" smtClean="0"/>
              <a:t>Los índice de desempleo permanecen en alto </a:t>
            </a:r>
            <a:r>
              <a:rPr lang="es-AR" altLang="es-PY" sz="36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nivel 								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  <a:defRPr/>
            </a:pPr>
            <a:r>
              <a:rPr lang="es-AR" altLang="es-PY" sz="3600" b="1" i="1" dirty="0" smtClean="0"/>
              <a:t>       La tasa de actividad está creciendo</a:t>
            </a:r>
          </a:p>
          <a:p>
            <a:pPr>
              <a:buFont typeface="Arial" panose="020B0604020202020204" pitchFamily="34" charset="0"/>
              <a:buNone/>
              <a:defRPr/>
            </a:pPr>
            <a:endParaRPr lang="es-ES_tradnl" altLang="es-PY" dirty="0" smtClean="0"/>
          </a:p>
        </p:txBody>
      </p:sp>
      <p:sp>
        <p:nvSpPr>
          <p:cNvPr id="4" name="3 Conector"/>
          <p:cNvSpPr/>
          <p:nvPr/>
        </p:nvSpPr>
        <p:spPr>
          <a:xfrm flipH="1" flipV="1">
            <a:off x="214313" y="4527550"/>
            <a:ext cx="71437" cy="71438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white"/>
              </a:solidFill>
            </a:endParaRPr>
          </a:p>
        </p:txBody>
      </p:sp>
      <p:sp>
        <p:nvSpPr>
          <p:cNvPr id="5" name="4 Conector"/>
          <p:cNvSpPr/>
          <p:nvPr/>
        </p:nvSpPr>
        <p:spPr>
          <a:xfrm flipH="1" flipV="1">
            <a:off x="560388" y="4508500"/>
            <a:ext cx="71437" cy="71438"/>
          </a:xfrm>
          <a:prstGeom prst="flowChartConnector">
            <a:avLst/>
          </a:prstGeom>
          <a:solidFill>
            <a:schemeClr val="tx1"/>
          </a:solidFill>
          <a:ln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white"/>
              </a:solidFill>
            </a:endParaRPr>
          </a:p>
        </p:txBody>
      </p:sp>
      <p:sp>
        <p:nvSpPr>
          <p:cNvPr id="8" name="7 Conector"/>
          <p:cNvSpPr/>
          <p:nvPr/>
        </p:nvSpPr>
        <p:spPr>
          <a:xfrm flipH="1" flipV="1">
            <a:off x="396875" y="4221163"/>
            <a:ext cx="71438" cy="71437"/>
          </a:xfrm>
          <a:prstGeom prst="flowChartConnector">
            <a:avLst/>
          </a:prstGeom>
          <a:solidFill>
            <a:schemeClr val="tx1"/>
          </a:solidFill>
          <a:ln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white"/>
              </a:solidFill>
            </a:endParaRPr>
          </a:p>
        </p:txBody>
      </p:sp>
      <p:sp>
        <p:nvSpPr>
          <p:cNvPr id="49158" name="5 Rectángulo"/>
          <p:cNvSpPr>
            <a:spLocks noChangeArrowheads="1"/>
          </p:cNvSpPr>
          <p:nvPr/>
        </p:nvSpPr>
        <p:spPr bwMode="auto">
          <a:xfrm>
            <a:off x="1357313" y="6488113"/>
            <a:ext cx="63579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AR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Esp./Prof. Norma R. García</a:t>
            </a:r>
          </a:p>
        </p:txBody>
      </p:sp>
      <p:pic>
        <p:nvPicPr>
          <p:cNvPr id="2" name="Sfilmina 2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01029" y="6368256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Click="0" advTm="755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898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2 Marcador de contenido"/>
          <p:cNvSpPr>
            <a:spLocks noGrp="1"/>
          </p:cNvSpPr>
          <p:nvPr>
            <p:ph idx="1"/>
          </p:nvPr>
        </p:nvSpPr>
        <p:spPr>
          <a:xfrm>
            <a:off x="0" y="214313"/>
            <a:ext cx="9144000" cy="6643687"/>
          </a:xfrm>
          <a:gradFill rotWithShape="0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/>
          </a:gradFill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s-AR" altLang="es-PY" dirty="0" smtClean="0"/>
              <a:t>                                 (p)                                          (q)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s-AR" altLang="es-PY" dirty="0" smtClean="0"/>
              <a:t>Si la tasa de actividad crece, el alto nivel de 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s-AR" altLang="es-PY" dirty="0" smtClean="0"/>
              <a:t>                                            desempleo permanecerá</a:t>
            </a:r>
            <a:r>
              <a:rPr lang="es-AR" altLang="es-PY" sz="3600" dirty="0" smtClean="0"/>
              <a:t>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s-AR" altLang="es-PY" sz="1200" dirty="0" smtClean="0"/>
              <a:t>                                                                                                                                    </a:t>
            </a:r>
            <a:r>
              <a:rPr lang="es-AR" altLang="es-PY" sz="2800" dirty="0" smtClean="0"/>
              <a:t>( q)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s-AR" altLang="es-PY" dirty="0" smtClean="0"/>
              <a:t>Los índice de desempleo permanecen  en alto nivel.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s-AR" altLang="es-PY" sz="1000" dirty="0" smtClean="0"/>
              <a:t>                                                                                                                                             </a:t>
            </a:r>
            <a:r>
              <a:rPr lang="es-AR" altLang="es-PY" sz="2800" dirty="0" smtClean="0"/>
              <a:t>(p)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s-AR" altLang="es-PY" dirty="0" smtClean="0"/>
              <a:t>Luego la tasa de actividad está creciendo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s-AR" altLang="es-PY" sz="2000" b="1" dirty="0" smtClean="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s-AR" altLang="es-PY" b="1" dirty="0" smtClean="0"/>
              <a:t>               (   p       q   )   ;    q   .  .   P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s-AR" altLang="es-PY" sz="2400" b="1" i="1" dirty="0" smtClean="0"/>
              <a:t>           </a:t>
            </a:r>
            <a:r>
              <a:rPr lang="es-AR" altLang="es-PY" b="1" i="1" dirty="0" smtClean="0"/>
              <a:t>Reducción progresiva o verificación</a:t>
            </a:r>
          </a:p>
        </p:txBody>
      </p:sp>
      <p:sp>
        <p:nvSpPr>
          <p:cNvPr id="4" name="3 Cerrar llave"/>
          <p:cNvSpPr/>
          <p:nvPr/>
        </p:nvSpPr>
        <p:spPr>
          <a:xfrm rot="16200000">
            <a:off x="2500313" y="-1500187"/>
            <a:ext cx="357187" cy="4357687"/>
          </a:xfrm>
          <a:prstGeom prst="rightBrace">
            <a:avLst/>
          </a:pr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black"/>
              </a:solidFill>
            </a:endParaRPr>
          </a:p>
        </p:txBody>
      </p:sp>
      <p:sp>
        <p:nvSpPr>
          <p:cNvPr id="5" name="4 Cerrar llave"/>
          <p:cNvSpPr/>
          <p:nvPr/>
        </p:nvSpPr>
        <p:spPr>
          <a:xfrm rot="16200000">
            <a:off x="4393407" y="-1821656"/>
            <a:ext cx="357187" cy="8715375"/>
          </a:xfrm>
          <a:prstGeom prst="rightBrace">
            <a:avLst/>
          </a:pr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black"/>
              </a:solidFill>
            </a:endParaRPr>
          </a:p>
        </p:txBody>
      </p:sp>
      <p:sp>
        <p:nvSpPr>
          <p:cNvPr id="6" name="5 Cerrar llave"/>
          <p:cNvSpPr/>
          <p:nvPr/>
        </p:nvSpPr>
        <p:spPr>
          <a:xfrm rot="16200000">
            <a:off x="3794919" y="719932"/>
            <a:ext cx="571500" cy="5929312"/>
          </a:xfrm>
          <a:prstGeom prst="rightBrace">
            <a:avLst/>
          </a:pr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black"/>
              </a:solidFill>
            </a:endParaRPr>
          </a:p>
        </p:txBody>
      </p:sp>
      <p:sp>
        <p:nvSpPr>
          <p:cNvPr id="7" name="6 Cerrar llave"/>
          <p:cNvSpPr/>
          <p:nvPr/>
        </p:nvSpPr>
        <p:spPr>
          <a:xfrm rot="16200000">
            <a:off x="6286501" y="-785813"/>
            <a:ext cx="500062" cy="3071813"/>
          </a:xfrm>
          <a:prstGeom prst="rightBrace">
            <a:avLst/>
          </a:pr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black"/>
              </a:solidFill>
            </a:endParaRPr>
          </a:p>
        </p:txBody>
      </p:sp>
      <p:sp>
        <p:nvSpPr>
          <p:cNvPr id="8" name="7 Cerrar corchete"/>
          <p:cNvSpPr/>
          <p:nvPr/>
        </p:nvSpPr>
        <p:spPr>
          <a:xfrm>
            <a:off x="2357438" y="4786313"/>
            <a:ext cx="214312" cy="214312"/>
          </a:xfrm>
          <a:prstGeom prst="rightBracket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 dirty="0">
              <a:solidFill>
                <a:prstClr val="black"/>
              </a:solidFill>
            </a:endParaRPr>
          </a:p>
        </p:txBody>
      </p:sp>
      <p:sp>
        <p:nvSpPr>
          <p:cNvPr id="9" name="8 Conector"/>
          <p:cNvSpPr/>
          <p:nvPr/>
        </p:nvSpPr>
        <p:spPr>
          <a:xfrm flipV="1">
            <a:off x="4788025" y="4786312"/>
            <a:ext cx="69725" cy="45719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white"/>
              </a:solidFill>
            </a:endParaRPr>
          </a:p>
        </p:txBody>
      </p:sp>
      <p:cxnSp>
        <p:nvCxnSpPr>
          <p:cNvPr id="11" name="10 Conector recto"/>
          <p:cNvCxnSpPr/>
          <p:nvPr/>
        </p:nvCxnSpPr>
        <p:spPr>
          <a:xfrm flipV="1">
            <a:off x="39688" y="3143250"/>
            <a:ext cx="8890000" cy="0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186" name="5 Rectángulo"/>
          <p:cNvSpPr>
            <a:spLocks noChangeArrowheads="1"/>
          </p:cNvSpPr>
          <p:nvPr/>
        </p:nvSpPr>
        <p:spPr bwMode="auto">
          <a:xfrm>
            <a:off x="1357313" y="6488113"/>
            <a:ext cx="63579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AR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Esp./Prof. Norma R. García</a:t>
            </a:r>
          </a:p>
        </p:txBody>
      </p:sp>
      <p:pic>
        <p:nvPicPr>
          <p:cNvPr id="2" name="filmina 3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19173" y="62484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Click="0" advTm="7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579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6FBFC"/>
            </a:gs>
            <a:gs pos="74001">
              <a:srgbClr val="AEDAE5"/>
            </a:gs>
            <a:gs pos="83000">
              <a:srgbClr val="AEDAE5"/>
            </a:gs>
            <a:gs pos="100000">
              <a:srgbClr val="C9E6EE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ítulo 1"/>
          <p:cNvSpPr>
            <a:spLocks noGrp="1"/>
          </p:cNvSpPr>
          <p:nvPr>
            <p:ph type="title"/>
          </p:nvPr>
        </p:nvSpPr>
        <p:spPr>
          <a:xfrm>
            <a:off x="457200" y="109538"/>
            <a:ext cx="8229600" cy="1143000"/>
          </a:xfrm>
        </p:spPr>
        <p:txBody>
          <a:bodyPr/>
          <a:lstStyle/>
          <a:p>
            <a:r>
              <a:rPr lang="es-AR" altLang="es-MX" u="sng" smtClean="0"/>
              <a:t>Valor y aplicación de la Reducción en las ciencias fácticas</a:t>
            </a:r>
            <a:endParaRPr lang="en-US" altLang="es-MX" u="sng" smtClean="0"/>
          </a:p>
        </p:txBody>
      </p:sp>
      <p:sp>
        <p:nvSpPr>
          <p:cNvPr id="46083" name="Marcador de contenido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/>
          <a:lstStyle/>
          <a:p>
            <a:pPr algn="just"/>
            <a:r>
              <a:rPr lang="es-AR" altLang="es-MX" dirty="0" smtClean="0"/>
              <a:t>La investigación científica busca la explicación de los hechos, la que se logra por medio de la reducción regresiva o explicación.</a:t>
            </a:r>
          </a:p>
          <a:p>
            <a:pPr algn="just"/>
            <a:r>
              <a:rPr lang="es-AR" altLang="es-MX" dirty="0" smtClean="0"/>
              <a:t>Lograda la explicación es conveniente verificar, si esa relación causal se cumple siempre, la que se logra por medio de la reducción progresiva o verificación. </a:t>
            </a:r>
          </a:p>
          <a:p>
            <a:pPr algn="just"/>
            <a:r>
              <a:rPr lang="es-AR" altLang="es-MX" dirty="0" smtClean="0"/>
              <a:t>Desde el punto de vista del razonamiento  no deductivo es una inferencia verosímil y probable.</a:t>
            </a:r>
            <a:endParaRPr lang="en-US" altLang="es-MX" dirty="0" smtClean="0"/>
          </a:p>
        </p:txBody>
      </p:sp>
      <p:sp>
        <p:nvSpPr>
          <p:cNvPr id="46084" name="5 Rectángulo"/>
          <p:cNvSpPr>
            <a:spLocks noChangeArrowheads="1"/>
          </p:cNvSpPr>
          <p:nvPr/>
        </p:nvSpPr>
        <p:spPr bwMode="auto">
          <a:xfrm>
            <a:off x="1357313" y="6488113"/>
            <a:ext cx="63579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AR" altLang="es-PY" sz="900">
                <a:solidFill>
                  <a:srgbClr val="000000"/>
                </a:solidFill>
                <a:latin typeface="Brush Script MT" panose="03060802040406070304" pitchFamily="66" charset="0"/>
              </a:rPr>
              <a:t>Esp./Prof. Norma R. García</a:t>
            </a:r>
          </a:p>
        </p:txBody>
      </p:sp>
      <p:pic>
        <p:nvPicPr>
          <p:cNvPr id="2" name="filmina 3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19173" y="62484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Click="0" advTm="3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56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8642350" cy="6408738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wipe/>
  </p:transition>
  <p:timing>
    <p:tnLst>
      <p:par>
        <p:cTn id="1" dur="indefinite" restart="never" nodeType="tmRoot"/>
      </p:par>
    </p:tnLst>
  </p:timing>
</p:sld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4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Fluj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tiqueta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Fluj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7_Diseño personaliza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3411</TotalTime>
  <Words>2113</Words>
  <Application>Microsoft Office PowerPoint</Application>
  <PresentationFormat>Presentación en pantalla (4:3)</PresentationFormat>
  <Paragraphs>324</Paragraphs>
  <Slides>32</Slides>
  <Notes>3</Notes>
  <HiddenSlides>0</HiddenSlides>
  <MMClips>30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4</vt:i4>
      </vt:variant>
      <vt:variant>
        <vt:lpstr>Títulos de diapositiva</vt:lpstr>
      </vt:variant>
      <vt:variant>
        <vt:i4>32</vt:i4>
      </vt:variant>
    </vt:vector>
  </HeadingPairs>
  <TitlesOfParts>
    <vt:vector size="47" baseType="lpstr">
      <vt:lpstr>Algerian</vt:lpstr>
      <vt:lpstr>Arial</vt:lpstr>
      <vt:lpstr>Baskerville Old Face</vt:lpstr>
      <vt:lpstr>Batang</vt:lpstr>
      <vt:lpstr>Bookman Old Style</vt:lpstr>
      <vt:lpstr>Brush Script MT</vt:lpstr>
      <vt:lpstr>Calibri</vt:lpstr>
      <vt:lpstr>Garamond</vt:lpstr>
      <vt:lpstr>Times New Roman</vt:lpstr>
      <vt:lpstr>Wingdings</vt:lpstr>
      <vt:lpstr>Wingdings 2</vt:lpstr>
      <vt:lpstr>Tema de Office</vt:lpstr>
      <vt:lpstr>14_Tema de Office</vt:lpstr>
      <vt:lpstr>Flujo</vt:lpstr>
      <vt:lpstr>7_Diseño personalizado</vt:lpstr>
      <vt:lpstr>  CÁTEDRA  METODOLOGÍA DE  LAS CIENCIAS   SOCIALES </vt:lpstr>
      <vt:lpstr>Presentación de PowerPoint</vt:lpstr>
      <vt:lpstr>Presentación de PowerPoint</vt:lpstr>
      <vt:lpstr>Ejemplos de razonamientos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      Analogía Argumental No Demostrativa  Grecia, Irlanda, Portugal y España son algunos países europeos que  se encuentran visiblemente en crisis económica y financiera. Grecia al igual que Irlanda tiene serios problemas de desocupación, Portugal en idéntica situación;  lo que llevó a estos países  a solicitar un rescate financiero a la Unión  Europea.  Analistas y economistas predicen que probablemente  España sea el siguiente en pedir un rescate financiero a la U.E.  para  hacer frente a  los altos índices de desocupación que tiene.   </vt:lpstr>
      <vt:lpstr>Estructura de la Analogía</vt:lpstr>
      <vt:lpstr>Analogía  Argumental no demostrativa por casos </vt:lpstr>
      <vt:lpstr>Criterios importantes en los razonamientos analógicos</vt:lpstr>
      <vt:lpstr>Presentación de PowerPoint</vt:lpstr>
      <vt:lpstr>    Ejemplo  Según datos del INDEC, se registran actualmente aumentos generalizados de precios afectando el poder adquisitivo del trabajador.  La canasta básica registró un aumento del 3,6%  mensual, los bienes y servicios  el 14%. El aumento de combustibles rondó en un 12%. Es probable que en todos los rubros de la economía se registren aumentos que terminen afectando el poder adquisitivo del trabajador.     </vt:lpstr>
      <vt:lpstr> </vt:lpstr>
      <vt:lpstr>Presentación de PowerPoint</vt:lpstr>
      <vt:lpstr>Presentación de PowerPoint</vt:lpstr>
      <vt:lpstr>ABDUCCIÓN </vt:lpstr>
      <vt:lpstr>RAZONAMIENTO ABDUCTIVO  (Ch. Peirce)</vt:lpstr>
      <vt:lpstr>ESTRUCTURA FORMAL</vt:lpstr>
      <vt:lpstr>Presentación de PowerPoint</vt:lpstr>
      <vt:lpstr>Presentación de PowerPoint</vt:lpstr>
      <vt:lpstr>  REGLAS </vt:lpstr>
      <vt:lpstr>Reducción</vt:lpstr>
      <vt:lpstr>  REDUCCIÓN  </vt:lpstr>
      <vt:lpstr>Presentación de PowerPoint</vt:lpstr>
      <vt:lpstr>Presentación de PowerPoint</vt:lpstr>
      <vt:lpstr>Presentación de PowerPoint</vt:lpstr>
      <vt:lpstr>Presentación de PowerPoint</vt:lpstr>
      <vt:lpstr>Valor y aplicación de la Reducción en las ciencias fácticas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NORMA GARCIA</dc:creator>
  <cp:lastModifiedBy>Norma</cp:lastModifiedBy>
  <cp:revision>204</cp:revision>
  <dcterms:created xsi:type="dcterms:W3CDTF">2009-09-21T20:49:30Z</dcterms:created>
  <dcterms:modified xsi:type="dcterms:W3CDTF">2020-06-05T00:09:41Z</dcterms:modified>
</cp:coreProperties>
</file>