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  <p:sldMasterId id="2147483766" r:id="rId2"/>
    <p:sldMasterId id="2147483874" r:id="rId3"/>
  </p:sldMasterIdLst>
  <p:notesMasterIdLst>
    <p:notesMasterId r:id="rId16"/>
  </p:notesMasterIdLst>
  <p:sldIdLst>
    <p:sldId id="332" r:id="rId4"/>
    <p:sldId id="285" r:id="rId5"/>
    <p:sldId id="296" r:id="rId6"/>
    <p:sldId id="297" r:id="rId7"/>
    <p:sldId id="298" r:id="rId8"/>
    <p:sldId id="299" r:id="rId9"/>
    <p:sldId id="300" r:id="rId10"/>
    <p:sldId id="301" r:id="rId11"/>
    <p:sldId id="302" r:id="rId12"/>
    <p:sldId id="303" r:id="rId13"/>
    <p:sldId id="304" r:id="rId14"/>
    <p:sldId id="288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34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42628F-484C-4028-A854-34FA3E7344CC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64E257-04BB-4A0E-A53A-6DC4BA90645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825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s-PY" smtClean="0"/>
          </a:p>
        </p:txBody>
      </p:sp>
    </p:spTree>
    <p:extLst>
      <p:ext uri="{BB962C8B-B14F-4D97-AF65-F5344CB8AC3E}">
        <p14:creationId xmlns:p14="http://schemas.microsoft.com/office/powerpoint/2010/main" val="2964854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n-US" smtClean="0"/>
          </a:p>
        </p:txBody>
      </p:sp>
      <p:sp>
        <p:nvSpPr>
          <p:cNvPr id="419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75A160-1C7E-4FEC-AB0A-1E62A7DF1F86}" type="slidenum">
              <a:rPr kumimoji="0" lang="es-A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A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6447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E4270-B193-4F82-8C42-FE0C2B34E0B2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728B-6F28-4FE9-A259-6BD20D3FE27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2517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E4270-B193-4F82-8C42-FE0C2B34E0B2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728B-6F28-4FE9-A259-6BD20D3FE27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4023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E4270-B193-4F82-8C42-FE0C2B34E0B2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728B-6F28-4FE9-A259-6BD20D3FE27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5247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E4270-B193-4F82-8C42-FE0C2B34E0B2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728B-6F28-4FE9-A259-6BD20D3FE27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5002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E4270-B193-4F82-8C42-FE0C2B34E0B2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728B-6F28-4FE9-A259-6BD20D3FE27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3809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E4270-B193-4F82-8C42-FE0C2B34E0B2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728B-6F28-4FE9-A259-6BD20D3FE27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9720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E4270-B193-4F82-8C42-FE0C2B34E0B2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728B-6F28-4FE9-A259-6BD20D3FE27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6339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E4270-B193-4F82-8C42-FE0C2B34E0B2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728B-6F28-4FE9-A259-6BD20D3FE27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5884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E4270-B193-4F82-8C42-FE0C2B34E0B2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728B-6F28-4FE9-A259-6BD20D3FE27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2178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E4270-B193-4F82-8C42-FE0C2B34E0B2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728B-6F28-4FE9-A259-6BD20D3FE27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2269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E4270-B193-4F82-8C42-FE0C2B34E0B2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728B-6F28-4FE9-A259-6BD20D3FE27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5118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9C86A2-E512-422F-9806-A783EF025094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Esp. Norma Raquel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A00B9A0-6AFB-4C05-8BB8-94568C2E493D}" type="slidenum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491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3DF164-2F45-4A94-B6F3-7BF237B79308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Esp. Norma Raquel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251BA5B-C3A0-4DEE-9569-2F337EFFC759}" type="slidenum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9888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8686E4-AC86-43F9-A97E-C6BF95F3019C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Esp. Norma Raquel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CF63213-2076-4E8B-B223-7025EAABDFD4}" type="slidenum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4964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A0C774-74F0-46D8-A94C-3784036565F1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Esp. Norma Raquel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A157FB-4100-47AE-ABE3-71DCF6A77C54}" type="slidenum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890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199883-A16A-42E6-A939-6ADF4987A6CC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Esp. Norma Raquel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8EB2BF-7E8B-4BB2-A55F-DA497C1B9C7E}" type="slidenum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0948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E75122-94CB-4CC4-9323-BC0E00212023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Esp. Norma Raquel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B3EADB3-A056-4E73-825F-0A96EF76BD74}" type="slidenum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5991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E03D49-0071-40B6-AD1F-2FE0CA1587E1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Esp. Norma Raquel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FE303-B1B2-4036-AC37-DC3B4B2DA9CF}" type="slidenum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9935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2787AC-AF3A-402F-ACC6-C34571D07D1B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Esp. Norma Raquel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9D3B51-9A9D-41D5-B190-ED27B2DEA161}" type="slidenum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8278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B0C12D-3005-40DD-986F-C7AE713DED73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Esp. Norma Raquel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B3239B6-4296-4F67-83A5-BFFC824B6C9F}" type="slidenum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7799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32F01D-9FE1-4853-8D26-B4C34A112830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Esp. Norma Raquel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9CDF566-C2D1-40D3-A5CE-C9BCF10D2B62}" type="slidenum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3563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E03516-91AC-40C0-BF91-D58E4C1A375B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Esp. Norma Raquel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4D6E69-D5B6-43B8-9D4A-296EFB7FCACF}" type="slidenum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3652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18 Marcador de pie de página"/>
          <p:cNvSpPr>
            <a:spLocks noGrp="1"/>
          </p:cNvSpPr>
          <p:nvPr>
            <p:ph type="ftr" sz="quarter" idx="10"/>
          </p:nvPr>
        </p:nvSpPr>
        <p:spPr>
          <a:xfrm>
            <a:off x="1763713" y="6524625"/>
            <a:ext cx="5329237" cy="333375"/>
          </a:xfrm>
          <a:prstGeom prst="rect">
            <a:avLst/>
          </a:prstGeom>
        </p:spPr>
        <p:txBody>
          <a:bodyPr/>
          <a:lstStyle>
            <a:lvl1pPr algn="ctr" eaLnBrk="1" hangingPunct="1">
              <a:defRPr sz="900" b="0" i="0">
                <a:latin typeface="Bookman Old Style" pitchFamily="18" charset="0"/>
                <a:ea typeface="Batang" pitchFamily="18" charset="-127"/>
                <a:cs typeface="Arial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ookman Old Style" pitchFamily="18" charset="0"/>
              <a:ea typeface="Batang" pitchFamily="18" charset="-127"/>
              <a:cs typeface="Arial" pitchFamily="34" charset="0"/>
            </a:endParaRPr>
          </a:p>
        </p:txBody>
      </p:sp>
      <p:sp>
        <p:nvSpPr>
          <p:cNvPr id="5" name="26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820150" y="6597650"/>
            <a:ext cx="301625" cy="260350"/>
          </a:xfrm>
        </p:spPr>
        <p:txBody>
          <a:bodyPr/>
          <a:lstStyle>
            <a:lvl1pPr>
              <a:defRPr>
                <a:solidFill>
                  <a:srgbClr val="E3E1D7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55EE16-3299-4883-A698-206D3C889763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E3E1D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E3E1D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454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795114"/>
          </a:xfrm>
        </p:spPr>
        <p:txBody>
          <a:bodyPr/>
          <a:lstStyle>
            <a:lvl1pPr>
              <a:defRPr/>
            </a:lvl1pPr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3672408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2"/>
            <a:endParaRPr lang="es-ES" dirty="0" smtClean="0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3CCC98B-94B0-4384-B4DB-20642571AE61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1D457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1D457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7014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E3E1D7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7EC780D-321F-4C19-B6C1-093E544DB647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E3E1D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E3E1D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29733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1916832"/>
            <a:ext cx="8229600" cy="1143000"/>
          </a:xfrm>
        </p:spPr>
        <p:txBody>
          <a:bodyPr/>
          <a:lstStyle/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0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69050BE-A858-4D7C-B7C5-08A90BCE398F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1D457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1D457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11829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17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35836F8-BF1D-451A-BFD1-ED86EE404AE1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1D457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1D457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606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9EE5FDF-660F-47E6-8E14-4F22B99E668C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1D457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1D457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2735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9243A20-40B7-4F07-9E9E-5017940E6F6B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1D457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1D457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6459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72EAFF-873E-435E-9C63-54F977D9021A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1D457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1D457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108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7CE2ECE-42CE-4153-AD49-9AE873132275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1D457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1D457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7730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6 Recortar y redondear rectángulo de esquina sencilla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6" name="18 Triángulo rectángulo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8748713" y="6503988"/>
            <a:ext cx="298450" cy="3651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CF6CFFF-9437-4907-936D-9A7B79C29457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1D457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1D457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6893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CFB0EB-1083-4DCB-9F96-5747D6401BA2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1D457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1D457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587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E4270-B193-4F82-8C42-FE0C2B34E0B2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5728B-6F28-4FE9-A259-6BD20D3FE27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7180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  <a:endParaRPr lang="es-AR" altLang="en-US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  <a:endParaRPr lang="es-AR" altLang="en-U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279257-25D1-406C-96D3-81E7307BBB7A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Esp. Norma Raquel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8213790-7D7B-4BDF-A5AA-04F514F298C2}" type="slidenum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703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1028" name="8 Marcador de título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n-US" altLang="es-PY" smtClean="0"/>
          </a:p>
        </p:txBody>
      </p:sp>
      <p:sp>
        <p:nvSpPr>
          <p:cNvPr id="1029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558800" y="1773238"/>
            <a:ext cx="822960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n-US" altLang="es-PY" smtClean="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820150" y="6678613"/>
            <a:ext cx="301625" cy="179387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1D4577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F08AFDF-F3FA-46FA-A368-A8C2286996A4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1D457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1D457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031" name="1 Grupo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" name="2 Botón de acción: Final">
            <a:hlinkClick r:id="" action="ppaction://hlinkshowjump?jump=lastslide" highlightClick="1"/>
          </p:cNvPr>
          <p:cNvSpPr/>
          <p:nvPr userDrawn="1"/>
        </p:nvSpPr>
        <p:spPr>
          <a:xfrm>
            <a:off x="8586788" y="6694488"/>
            <a:ext cx="201612" cy="171450"/>
          </a:xfrm>
          <a:prstGeom prst="actionButtonEnd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" name="3 Botón de acción: Hacia atrás o Anterior">
            <a:hlinkClick r:id="" action="ppaction://noaction" highlightClick="1"/>
          </p:cNvPr>
          <p:cNvSpPr/>
          <p:nvPr userDrawn="1"/>
        </p:nvSpPr>
        <p:spPr>
          <a:xfrm>
            <a:off x="8058150" y="6702425"/>
            <a:ext cx="188913" cy="163513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5" name="4 Botón de acción: Hacia delante o Siguiente">
            <a:hlinkClick r:id="" action="ppaction://hlinkshowjump?jump=nextslide" highlightClick="1"/>
          </p:cNvPr>
          <p:cNvSpPr/>
          <p:nvPr userDrawn="1"/>
        </p:nvSpPr>
        <p:spPr>
          <a:xfrm>
            <a:off x="8243888" y="6694488"/>
            <a:ext cx="182562" cy="171450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6" name="5 Botón de acción: Comienzo">
            <a:hlinkClick r:id="" action="ppaction://hlinkshowjump?jump=firstslide" highlightClick="1"/>
          </p:cNvPr>
          <p:cNvSpPr/>
          <p:nvPr userDrawn="1"/>
        </p:nvSpPr>
        <p:spPr>
          <a:xfrm>
            <a:off x="8426450" y="6694488"/>
            <a:ext cx="166688" cy="163512"/>
          </a:xfrm>
          <a:prstGeom prst="actionButtonBeginning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pic>
        <p:nvPicPr>
          <p:cNvPr id="1036" name="9 Imagen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5850" y="587375"/>
            <a:ext cx="43656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8 Imagen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8400" y="342900"/>
            <a:ext cx="3540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Botón de acción: Inicio">
            <a:hlinkClick r:id="" action="ppaction://noaction" highlightClick="1"/>
          </p:cNvPr>
          <p:cNvSpPr/>
          <p:nvPr userDrawn="1"/>
        </p:nvSpPr>
        <p:spPr>
          <a:xfrm>
            <a:off x="7840663" y="6702425"/>
            <a:ext cx="215900" cy="155575"/>
          </a:xfrm>
          <a:prstGeom prst="actionButtonHom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4400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6" r:id="rId2"/>
    <p:sldLayoutId id="2147483877" r:id="rId3"/>
    <p:sldLayoutId id="2147483878" r:id="rId4"/>
    <p:sldLayoutId id="2147483879" r:id="rId5"/>
    <p:sldLayoutId id="2147483880" r:id="rId6"/>
    <p:sldLayoutId id="2147483881" r:id="rId7"/>
    <p:sldLayoutId id="2147483882" r:id="rId8"/>
    <p:sldLayoutId id="2147483883" r:id="rId9"/>
    <p:sldLayoutId id="2147483884" r:id="rId10"/>
    <p:sldLayoutId id="214748388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5720" y="2762652"/>
            <a:ext cx="8858280" cy="3500462"/>
          </a:xfrm>
          <a:ln>
            <a:miter lim="800000"/>
            <a:headEnd/>
            <a:tailEnd/>
          </a:ln>
          <a:extLst/>
        </p:spPr>
        <p:txBody>
          <a:bodyPr>
            <a:normAutofit fontScale="900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100" b="1" i="1" dirty="0" smtClean="0">
                <a:solidFill>
                  <a:srgbClr val="002060"/>
                </a:solidFill>
                <a:latin typeface="Baskerville Old Face" panose="02020602080505020303" pitchFamily="18" charset="0"/>
                <a:cs typeface="Times New Roman" pitchFamily="18" charset="0"/>
              </a:rPr>
              <a:t/>
            </a:r>
            <a:br>
              <a:rPr lang="es-ES" sz="3100" b="1" i="1" dirty="0" smtClean="0">
                <a:solidFill>
                  <a:srgbClr val="002060"/>
                </a:solidFill>
                <a:latin typeface="Baskerville Old Face" panose="02020602080505020303" pitchFamily="18" charset="0"/>
                <a:cs typeface="Times New Roman" pitchFamily="18" charset="0"/>
              </a:rPr>
            </a:br>
            <a:r>
              <a:rPr lang="es-ES" sz="3100" b="1" i="1" dirty="0" smtClean="0">
                <a:solidFill>
                  <a:srgbClr val="002060"/>
                </a:solidFill>
                <a:latin typeface="Baskerville Old Face" panose="02020602080505020303" pitchFamily="18" charset="0"/>
                <a:cs typeface="Times New Roman" pitchFamily="18" charset="0"/>
              </a:rPr>
              <a:t/>
            </a:r>
            <a:br>
              <a:rPr lang="es-ES" sz="3100" b="1" i="1" dirty="0" smtClean="0">
                <a:solidFill>
                  <a:srgbClr val="002060"/>
                </a:solidFill>
                <a:latin typeface="Baskerville Old Face" panose="02020602080505020303" pitchFamily="18" charset="0"/>
                <a:cs typeface="Times New Roman" pitchFamily="18" charset="0"/>
              </a:rPr>
            </a:br>
            <a:r>
              <a:rPr lang="es-ES" sz="2800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CÁTEDRA</a:t>
            </a: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METODOLOGÍA</a:t>
            </a:r>
            <a:b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DE  LAS</a:t>
            </a:r>
            <a:b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CIENCIAS   SOCIALES</a:t>
            </a:r>
            <a:r>
              <a:rPr lang="es-A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A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endParaRPr lang="es-ES_tradnl" sz="4000" dirty="0">
              <a:solidFill>
                <a:schemeClr val="tx1"/>
              </a:solidFill>
            </a:endParaRPr>
          </a:p>
        </p:txBody>
      </p:sp>
      <p:sp>
        <p:nvSpPr>
          <p:cNvPr id="47107" name="Rectangle 1"/>
          <p:cNvSpPr>
            <a:spLocks noChangeArrowheads="1"/>
          </p:cNvSpPr>
          <p:nvPr/>
        </p:nvSpPr>
        <p:spPr bwMode="auto">
          <a:xfrm>
            <a:off x="0" y="2084388"/>
            <a:ext cx="9144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PY" sz="2400" b="1" i="1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PY" sz="2400" b="1" i="1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D934FCC-5D65-4C0C-9F1D-0455206BCDBD}" type="slidenum">
              <a:rPr kumimoji="0" lang="es-AR" altLang="es-PY" sz="1200" b="0" i="0" u="none" strike="noStrike" kern="1200" cap="none" spc="0" normalizeH="0" baseline="0" noProof="0" smtClean="0">
                <a:ln>
                  <a:noFill/>
                </a:ln>
                <a:solidFill>
                  <a:srgbClr val="1D457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AR" altLang="es-PY" sz="1200" b="0" i="0" u="none" strike="noStrike" kern="1200" cap="none" spc="0" normalizeH="0" baseline="0" noProof="0" smtClean="0">
              <a:ln>
                <a:noFill/>
              </a:ln>
              <a:solidFill>
                <a:srgbClr val="1D4577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7109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8" y="114300"/>
            <a:ext cx="3959225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971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7158" y="285728"/>
            <a:ext cx="8501122" cy="6143668"/>
          </a:xfrm>
        </p:spPr>
        <p:txBody>
          <a:bodyPr>
            <a:normAutofit/>
          </a:bodyPr>
          <a:lstStyle/>
          <a:p>
            <a:pPr algn="ctr">
              <a:defRPr/>
            </a:pPr>
            <a:endParaRPr lang="es-AR" sz="900" i="1" dirty="0" smtClean="0">
              <a:solidFill>
                <a:schemeClr val="tx1"/>
              </a:solidFill>
              <a:latin typeface="Constantia" panose="02030602050306030303" pitchFamily="18" charset="0"/>
            </a:endParaRPr>
          </a:p>
          <a:p>
            <a:pPr lvl="0" defTabSz="91440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</a:pPr>
            <a:r>
              <a:rPr lang="es-AR" altLang="es-PY" sz="3000" b="1" u="sng" dirty="0">
                <a:solidFill>
                  <a:prstClr val="black"/>
                </a:solidFill>
                <a:latin typeface="Constantia" panose="02030602050306030303" pitchFamily="18" charset="0"/>
              </a:rPr>
              <a:t>UNIDAD </a:t>
            </a:r>
            <a:r>
              <a:rPr lang="es-AR" altLang="es-PY" sz="3000" b="1" u="sng" dirty="0" smtClean="0">
                <a:solidFill>
                  <a:prstClr val="black"/>
                </a:solidFill>
                <a:latin typeface="Constantia" panose="02030602050306030303" pitchFamily="18" charset="0"/>
              </a:rPr>
              <a:t>I</a:t>
            </a:r>
            <a:r>
              <a:rPr lang="es-AR" altLang="es-PY" sz="3000" b="1" dirty="0" smtClean="0">
                <a:solidFill>
                  <a:prstClr val="black"/>
                </a:solidFill>
                <a:latin typeface="Constantia" panose="02030602050306030303" pitchFamily="18" charset="0"/>
              </a:rPr>
              <a:t>V</a:t>
            </a:r>
            <a:r>
              <a:rPr lang="es-AR" altLang="es-PY" sz="3000" dirty="0" smtClean="0">
                <a:solidFill>
                  <a:prstClr val="black"/>
                </a:solidFill>
                <a:latin typeface="Constantia" panose="02030602050306030303" pitchFamily="18" charset="0"/>
              </a:rPr>
              <a:t>: LAS CIENCIAS FÁCTICAS Y LAS CIENCIAS FORMALES</a:t>
            </a:r>
          </a:p>
          <a:p>
            <a:pPr lvl="0" defTabSz="91440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</a:pPr>
            <a:endParaRPr lang="es-AR" altLang="es-PY" sz="3000" dirty="0">
              <a:solidFill>
                <a:prstClr val="black"/>
              </a:solidFill>
              <a:latin typeface="Constantia"/>
            </a:endParaRPr>
          </a:p>
          <a:p>
            <a:pPr lvl="0" defTabSz="91440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</a:pPr>
            <a:r>
              <a:rPr lang="es-AR" altLang="es-PY" sz="3000" b="1" i="1" u="sng" dirty="0">
                <a:solidFill>
                  <a:prstClr val="black"/>
                </a:solidFill>
                <a:latin typeface="Constantia"/>
              </a:rPr>
              <a:t>Tema</a:t>
            </a:r>
            <a:r>
              <a:rPr lang="es-AR" altLang="es-PY" sz="3000" dirty="0">
                <a:solidFill>
                  <a:prstClr val="black"/>
                </a:solidFill>
                <a:latin typeface="Constantia"/>
              </a:rPr>
              <a:t>:  </a:t>
            </a:r>
            <a:r>
              <a:rPr lang="es-AR" altLang="es-PY" sz="3000" i="1" dirty="0" smtClean="0">
                <a:solidFill>
                  <a:prstClr val="black"/>
                </a:solidFill>
                <a:latin typeface="Constantia"/>
              </a:rPr>
              <a:t> </a:t>
            </a:r>
            <a:r>
              <a:rPr lang="es-AR" altLang="es-PY" sz="3000" i="1" dirty="0">
                <a:solidFill>
                  <a:prstClr val="black"/>
                </a:solidFill>
                <a:latin typeface="Constantia"/>
              </a:rPr>
              <a:t>Los sistemas hipotéticos </a:t>
            </a:r>
            <a:r>
              <a:rPr lang="es-AR" altLang="es-PY" sz="3000" i="1" dirty="0" smtClean="0">
                <a:solidFill>
                  <a:prstClr val="black"/>
                </a:solidFill>
                <a:latin typeface="Constantia"/>
              </a:rPr>
              <a:t>deductivos en las ciencias Fácticas. Contrastación de hipótesis y teorías.</a:t>
            </a:r>
          </a:p>
          <a:p>
            <a:pPr lvl="0" defTabSz="91440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</a:pPr>
            <a:endParaRPr lang="es-AR" altLang="es-PY" sz="3000" i="1" dirty="0">
              <a:solidFill>
                <a:prstClr val="black"/>
              </a:solidFill>
              <a:latin typeface="Constantia"/>
            </a:endParaRPr>
          </a:p>
          <a:p>
            <a:pPr lvl="0" defTabSz="91440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</a:pPr>
            <a:endParaRPr lang="es-AR" altLang="es-PY" sz="3000" i="1" dirty="0" smtClean="0">
              <a:solidFill>
                <a:prstClr val="black"/>
              </a:solidFill>
              <a:latin typeface="Constantia"/>
            </a:endParaRPr>
          </a:p>
          <a:p>
            <a:pPr lvl="0" algn="l" defTabSz="91440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</a:pPr>
            <a:r>
              <a:rPr lang="es-AR" altLang="es-PY" sz="3000" b="1" i="1" u="sng" dirty="0" smtClean="0">
                <a:solidFill>
                  <a:prstClr val="black"/>
                </a:solidFill>
                <a:latin typeface="Constantia"/>
              </a:rPr>
              <a:t>Bibliografía</a:t>
            </a:r>
            <a:endParaRPr lang="es-AR" altLang="es-PY" sz="3000" b="1" i="1" u="sng" dirty="0">
              <a:solidFill>
                <a:prstClr val="black"/>
              </a:solidFill>
              <a:latin typeface="Constantia"/>
            </a:endParaRPr>
          </a:p>
          <a:p>
            <a:pPr marL="273050" lvl="0" indent="-273050" algn="l" defTabSz="9144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</a:pPr>
            <a:endParaRPr lang="es-AR" altLang="es-PY" sz="1400" b="1" i="1" u="sng" dirty="0">
              <a:solidFill>
                <a:prstClr val="black"/>
              </a:solidFill>
              <a:latin typeface="Constantia" panose="02030602050306030303" pitchFamily="18" charset="0"/>
            </a:endParaRPr>
          </a:p>
          <a:p>
            <a:pPr marL="273050" lvl="0" indent="-273050" algn="l" defTabSz="9144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</a:pPr>
            <a:r>
              <a:rPr lang="es-AR" altLang="es-PY" sz="2000" dirty="0">
                <a:solidFill>
                  <a:srgbClr val="000000"/>
                </a:solidFill>
                <a:latin typeface="Constantia" panose="02030602050306030303" pitchFamily="18" charset="0"/>
              </a:rPr>
              <a:t>Metodología de las Ciencias Sociales” (</a:t>
            </a:r>
            <a:r>
              <a:rPr lang="es-AR" altLang="es-PY" sz="20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2014).</a:t>
            </a:r>
            <a:r>
              <a:rPr lang="es-AR" altLang="es-PY" sz="2000" dirty="0">
                <a:solidFill>
                  <a:srgbClr val="000000"/>
                </a:solidFill>
                <a:latin typeface="Constantia" panose="02030602050306030303" pitchFamily="18" charset="0"/>
              </a:rPr>
              <a:t>Comp. Cátedra de Metodología de las Ciencias Sociales. Facultad de Ciencias Económicas. UNNE.</a:t>
            </a:r>
          </a:p>
          <a:p>
            <a:pPr marL="0" lvl="2">
              <a:spcBef>
                <a:spcPts val="750"/>
              </a:spcBef>
              <a:defRPr/>
            </a:pPr>
            <a:endParaRPr lang="es-AR" altLang="en-US" sz="2800" dirty="0">
              <a:solidFill>
                <a:srgbClr val="000000"/>
              </a:solidFill>
              <a:latin typeface="Constantia" panose="02030602050306030303" pitchFamily="18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es-AR" sz="2800" dirty="0">
              <a:solidFill>
                <a:srgbClr val="C00000"/>
              </a:solidFill>
            </a:endParaRPr>
          </a:p>
          <a:p>
            <a:pPr algn="just"/>
            <a:endParaRPr lang="es-AR" sz="2000" b="1" u="sng" dirty="0" smtClean="0">
              <a:solidFill>
                <a:schemeClr val="tx1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CE2D1-97AA-4FE6-BC81-445B78BF4293}" type="slidenum">
              <a:rPr lang="es-AR" smtClean="0"/>
              <a:pPr/>
              <a:t>2</a:t>
            </a:fld>
            <a:endParaRPr lang="es-AR"/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417638" y="6499225"/>
            <a:ext cx="63087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ysClr val="windowText" lastClr="000000"/>
                </a:solidFill>
                <a:latin typeface="Brush Script MT" pitchFamily="66" charset="0"/>
              </a:rPr>
              <a:t>Metodología de las Ciencias Sociales - Facultad de Ciencias Económicas- UNNE –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800" kern="0" dirty="0">
                <a:solidFill>
                  <a:sysClr val="windowText" lastClr="000000"/>
                </a:solidFill>
                <a:latin typeface="Brush Script MT" pitchFamily="66" charset="0"/>
              </a:rPr>
              <a:t>Esp. /Prof. Norma R. García</a:t>
            </a:r>
          </a:p>
        </p:txBody>
      </p:sp>
      <p:pic>
        <p:nvPicPr>
          <p:cNvPr id="6" name="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43173" y="62566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592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8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214313" y="0"/>
            <a:ext cx="9358313" cy="6858000"/>
          </a:xfrm>
          <a:solidFill>
            <a:srgbClr val="C00000"/>
          </a:solidFill>
          <a:ln w="0"/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800" b="1" u="sng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800" b="1" u="sng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800" b="1" u="sng" dirty="0" smtClean="0">
              <a:solidFill>
                <a:schemeClr val="bg1"/>
              </a:solidFill>
            </a:endParaRP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3000" b="1" dirty="0" smtClean="0">
                <a:solidFill>
                  <a:schemeClr val="bg1"/>
                </a:solidFill>
              </a:rPr>
              <a:t>    JUSTIFICACIÓN DE HIPÓTESIS EN  CIENCIAS FÁCTICAS</a:t>
            </a: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b="1" dirty="0" smtClean="0">
                <a:solidFill>
                  <a:schemeClr val="bg1"/>
                </a:solidFill>
              </a:rPr>
              <a:t> </a:t>
            </a:r>
            <a:endParaRPr lang="es-AR" sz="800" b="1" dirty="0" smtClean="0">
              <a:solidFill>
                <a:schemeClr val="bg1"/>
              </a:solidFill>
            </a:endParaRP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800" b="1" dirty="0" smtClean="0">
                <a:solidFill>
                  <a:schemeClr val="bg1"/>
                </a:solidFill>
              </a:rPr>
              <a:t>                                               </a:t>
            </a:r>
            <a:r>
              <a:rPr lang="es-AR" b="1" dirty="0" smtClean="0">
                <a:solidFill>
                  <a:schemeClr val="bg1"/>
                </a:solidFill>
              </a:rPr>
              <a:t>PROBLEMA DE LOS MÉTODOS DE VALIDACIÓN</a:t>
            </a: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800" b="1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b="1" dirty="0" smtClean="0">
                <a:solidFill>
                  <a:schemeClr val="bg1"/>
                </a:solidFill>
              </a:rPr>
              <a:t> 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endParaRPr lang="es-AR" sz="2800" b="1" dirty="0">
              <a:solidFill>
                <a:schemeClr val="bg1"/>
              </a:solidFill>
            </a:endParaRPr>
          </a:p>
        </p:txBody>
      </p:sp>
      <p:sp>
        <p:nvSpPr>
          <p:cNvPr id="4" name="3 Cerrar llave"/>
          <p:cNvSpPr/>
          <p:nvPr/>
        </p:nvSpPr>
        <p:spPr>
          <a:xfrm rot="5400000">
            <a:off x="4179094" y="-2035968"/>
            <a:ext cx="642937" cy="8572500"/>
          </a:xfrm>
          <a:prstGeom prst="rightBrac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Flecha abajo"/>
          <p:cNvSpPr/>
          <p:nvPr/>
        </p:nvSpPr>
        <p:spPr>
          <a:xfrm>
            <a:off x="3982166" y="964388"/>
            <a:ext cx="1214437" cy="642938"/>
          </a:xfrm>
          <a:prstGeom prst="downArrow">
            <a:avLst/>
          </a:prstGeom>
          <a:solidFill>
            <a:schemeClr val="tx1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214282" y="357188"/>
            <a:ext cx="8750206" cy="571500"/>
          </a:xfrm>
          <a:prstGeom prst="roundRect">
            <a:avLst/>
          </a:prstGeom>
          <a:solidFill>
            <a:schemeClr val="tx1"/>
          </a:solidFill>
          <a:ln w="476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DESARROLLO METODOLÓGICO DE UNA INVESTIGACIÓN</a:t>
            </a:r>
          </a:p>
        </p:txBody>
      </p:sp>
      <p:sp>
        <p:nvSpPr>
          <p:cNvPr id="8" name="7 Elipse"/>
          <p:cNvSpPr/>
          <p:nvPr/>
        </p:nvSpPr>
        <p:spPr>
          <a:xfrm>
            <a:off x="-157606" y="3214608"/>
            <a:ext cx="4139771" cy="279240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¿Cómo debe desarrollarse </a:t>
            </a:r>
            <a:r>
              <a:rPr kumimoji="0" lang="es-AR" sz="2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metodológicamente </a:t>
            </a:r>
            <a:r>
              <a:rPr kumimoji="0" lang="es-A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una investigación científica?</a:t>
            </a:r>
          </a:p>
        </p:txBody>
      </p:sp>
      <p:sp>
        <p:nvSpPr>
          <p:cNvPr id="9" name="8 Elipse"/>
          <p:cNvSpPr/>
          <p:nvPr/>
        </p:nvSpPr>
        <p:spPr>
          <a:xfrm>
            <a:off x="5500693" y="4786322"/>
            <a:ext cx="3286119" cy="135732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MÉTODO HIPOTÉTICO DEDUCTIVO</a:t>
            </a:r>
          </a:p>
        </p:txBody>
      </p:sp>
      <p:sp>
        <p:nvSpPr>
          <p:cNvPr id="10" name="9 Elipse"/>
          <p:cNvSpPr/>
          <p:nvPr/>
        </p:nvSpPr>
        <p:spPr>
          <a:xfrm>
            <a:off x="5429255" y="3429000"/>
            <a:ext cx="3535233" cy="8636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INDUCTIVISMO</a:t>
            </a:r>
          </a:p>
        </p:txBody>
      </p:sp>
      <p:sp>
        <p:nvSpPr>
          <p:cNvPr id="12" name="11 Flecha curvada hacia arriba"/>
          <p:cNvSpPr/>
          <p:nvPr/>
        </p:nvSpPr>
        <p:spPr>
          <a:xfrm rot="20914993" flipV="1">
            <a:off x="3290591" y="3080454"/>
            <a:ext cx="2627985" cy="888615"/>
          </a:xfrm>
          <a:prstGeom prst="curvedUpArrow">
            <a:avLst/>
          </a:prstGeom>
          <a:gradFill>
            <a:gsLst>
              <a:gs pos="0">
                <a:srgbClr val="FFFF0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FFFF00"/>
              </a:gs>
              <a:gs pos="82001">
                <a:srgbClr val="FFFF00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12 Rectángulo redondeado"/>
          <p:cNvSpPr/>
          <p:nvPr/>
        </p:nvSpPr>
        <p:spPr>
          <a:xfrm>
            <a:off x="3779912" y="4292607"/>
            <a:ext cx="2376264" cy="493715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RESPUESTAS</a:t>
            </a:r>
          </a:p>
        </p:txBody>
      </p:sp>
      <p:sp>
        <p:nvSpPr>
          <p:cNvPr id="31766" name="13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733E65-4560-439C-9876-981D559C37A6}" type="slidenum">
              <a:rPr kumimoji="0" lang="es-A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AR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11 Flecha curvada hacia arriba"/>
          <p:cNvSpPr/>
          <p:nvPr/>
        </p:nvSpPr>
        <p:spPr>
          <a:xfrm rot="806821">
            <a:off x="3290591" y="5206247"/>
            <a:ext cx="2627985" cy="995608"/>
          </a:xfrm>
          <a:prstGeom prst="curvedUpArrow">
            <a:avLst/>
          </a:prstGeom>
          <a:gradFill>
            <a:gsLst>
              <a:gs pos="0">
                <a:srgbClr val="FFFF0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FFFF00"/>
              </a:gs>
              <a:gs pos="82001">
                <a:srgbClr val="FFFF00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 dirty="0">
              <a:latin typeface="Brush Script MT" panose="03060802040406070304" pitchFamily="66" charset="0"/>
            </a:endParaRPr>
          </a:p>
        </p:txBody>
      </p:sp>
      <p:pic>
        <p:nvPicPr>
          <p:cNvPr id="2" name="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20088" y="61118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0678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45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>
          <a:xfrm>
            <a:off x="1547664" y="-44450"/>
            <a:ext cx="6696744" cy="88116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AR" sz="3600" b="1" i="1" u="sng" dirty="0" smtClean="0"/>
              <a:t>PROCEDIMIENTO INDUCTIVO</a:t>
            </a:r>
          </a:p>
        </p:txBody>
      </p:sp>
      <p:sp>
        <p:nvSpPr>
          <p:cNvPr id="32771" name="2 Marcador de contenido"/>
          <p:cNvSpPr>
            <a:spLocks noGrp="1"/>
          </p:cNvSpPr>
          <p:nvPr>
            <p:ph idx="1"/>
          </p:nvPr>
        </p:nvSpPr>
        <p:spPr>
          <a:xfrm>
            <a:off x="0" y="1196751"/>
            <a:ext cx="9144000" cy="4929411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s-AR" altLang="es-PY" sz="3600" dirty="0" smtClean="0"/>
              <a:t>Se relaciona con la generalización.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s-AR" altLang="es-PY" sz="3600" dirty="0" smtClean="0"/>
              <a:t>Permite pasar de los hechos a las leyes que rigen esos hechos.</a:t>
            </a:r>
          </a:p>
          <a:p>
            <a:pPr marL="0" indent="0">
              <a:buNone/>
            </a:pPr>
            <a:endParaRPr lang="es-AR" altLang="es-PY" dirty="0" smtClean="0"/>
          </a:p>
        </p:txBody>
      </p:sp>
      <p:sp>
        <p:nvSpPr>
          <p:cNvPr id="4" name="4 Marcador de contenido"/>
          <p:cNvSpPr txBox="1">
            <a:spLocks/>
          </p:cNvSpPr>
          <p:nvPr/>
        </p:nvSpPr>
        <p:spPr>
          <a:xfrm>
            <a:off x="0" y="3068960"/>
            <a:ext cx="9143999" cy="3201666"/>
          </a:xfrm>
          <a:prstGeom prst="roundRect">
            <a:avLst/>
          </a:prstGeom>
          <a:solidFill>
            <a:srgbClr val="7030A0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25000" lnSpcReduction="20000"/>
          </a:bodyPr>
          <a:lstStyle/>
          <a:p>
            <a:pPr marL="342900" marR="0" lvl="0" indent="-342900" algn="ctr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AR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</a:t>
            </a:r>
          </a:p>
          <a:p>
            <a:pPr marL="342900" marR="0" lvl="0" indent="-342900" algn="ctr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AR" sz="3200" b="1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ctr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AR" sz="3200" b="1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ctr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AR" sz="3200" b="1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AR" sz="1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</a:t>
            </a:r>
            <a:r>
              <a:rPr kumimoji="0" lang="es-AR" sz="1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</a:t>
            </a:r>
            <a:r>
              <a:rPr kumimoji="0" lang="es-AR" sz="1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maíz aumenta su precio.</a:t>
            </a:r>
          </a:p>
          <a:p>
            <a:pPr marL="342900" marR="0" lvl="0" indent="-34290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AR" sz="1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Casos    </a:t>
            </a:r>
            <a:r>
              <a:rPr kumimoji="0" lang="es-AR" sz="1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sorgo aumenta su precio.</a:t>
            </a:r>
          </a:p>
          <a:p>
            <a:pPr marL="342900" marR="0" lvl="0" indent="-34290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AR" sz="144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AR" sz="14400" b="1" i="0" u="sng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El </a:t>
            </a:r>
            <a:r>
              <a:rPr kumimoji="0" lang="es-AR" sz="144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arroz aumenta su  </a:t>
            </a:r>
            <a:r>
              <a:rPr kumimoji="0" lang="es-AR" sz="14400" b="1" i="0" u="sng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precio.	</a:t>
            </a:r>
            <a:endParaRPr kumimoji="0" lang="es-AR" sz="14400" b="1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AR" sz="1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</a:t>
            </a:r>
            <a:r>
              <a:rPr kumimoji="0" lang="es-AR" sz="1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TODOS los cereales aumentan su precio.</a:t>
            </a:r>
          </a:p>
          <a:p>
            <a:pPr marL="342900" marR="0" lvl="0" indent="-342900" algn="ctr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AR" sz="1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ctr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AR" sz="1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6" name="5 Abrir llave"/>
          <p:cNvSpPr/>
          <p:nvPr/>
        </p:nvSpPr>
        <p:spPr>
          <a:xfrm>
            <a:off x="1259632" y="3426058"/>
            <a:ext cx="500062" cy="1608931"/>
          </a:xfrm>
          <a:prstGeom prst="leftBrace">
            <a:avLst/>
          </a:prstGeom>
          <a:ln w="66675">
            <a:gradFill flip="none" rotWithShape="1">
              <a:gsLst>
                <a:gs pos="0">
                  <a:srgbClr val="FF0000"/>
                </a:gs>
                <a:gs pos="74000">
                  <a:schemeClr val="accent6">
                    <a:lumMod val="45000"/>
                    <a:lumOff val="55000"/>
                  </a:schemeClr>
                </a:gs>
                <a:gs pos="83000">
                  <a:schemeClr val="accent6">
                    <a:lumMod val="45000"/>
                    <a:lumOff val="55000"/>
                  </a:schemeClr>
                </a:gs>
                <a:gs pos="100000">
                  <a:schemeClr val="accent6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774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F4D95F-8275-454D-AA20-BA1942C95F0B}" type="slidenum">
              <a:rPr kumimoji="0" lang="es-AR" altLang="es-PY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AR" altLang="es-PY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 dirty="0">
              <a:latin typeface="Brush Script MT" panose="03060802040406070304" pitchFamily="66" charset="0"/>
            </a:endParaRPr>
          </a:p>
        </p:txBody>
      </p:sp>
      <p:pic>
        <p:nvPicPr>
          <p:cNvPr id="2" name="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16983" y="62952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1104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6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>
          <a:xfrm>
            <a:off x="0" y="11025"/>
            <a:ext cx="9144000" cy="796925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es-AR" altLang="en-US" sz="3200" b="1" i="1" u="sng" dirty="0" smtClean="0">
                <a:solidFill>
                  <a:srgbClr val="C00000"/>
                </a:solidFill>
              </a:rPr>
              <a:t>CRÍTICAS A LA POSTURA INDUCTIVISTA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0" y="840778"/>
            <a:ext cx="9144000" cy="1508102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es-AR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Pasaje de proposiciones singulares a una proposición universal, no garantiza la verdad en la conclusión.</a:t>
            </a:r>
          </a:p>
        </p:txBody>
      </p:sp>
      <p:sp>
        <p:nvSpPr>
          <p:cNvPr id="6" name="5 Rectángulo redondeado"/>
          <p:cNvSpPr/>
          <p:nvPr/>
        </p:nvSpPr>
        <p:spPr>
          <a:xfrm>
            <a:off x="0" y="2680945"/>
            <a:ext cx="9144000" cy="1508192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es-AR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 priorización de los datos y de la observación como punto de partida de toda investigación científica.</a:t>
            </a:r>
          </a:p>
        </p:txBody>
      </p:sp>
      <p:sp>
        <p:nvSpPr>
          <p:cNvPr id="33802" name="6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03368B-2F39-4A68-ADA7-1FA2DCADB77F}" type="slidenum">
              <a:rPr kumimoji="0" lang="es-A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AR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Rectángulo redondeado 1"/>
          <p:cNvSpPr/>
          <p:nvPr/>
        </p:nvSpPr>
        <p:spPr>
          <a:xfrm>
            <a:off x="3083809" y="4371811"/>
            <a:ext cx="5976664" cy="864096"/>
          </a:xfrm>
          <a:prstGeom prst="roundRect">
            <a:avLst/>
          </a:prstGeom>
          <a:solidFill>
            <a:srgbClr val="FFCCFF"/>
          </a:solidFill>
          <a:ln w="73025">
            <a:gradFill flip="none" rotWithShape="1">
              <a:gsLst>
                <a:gs pos="0">
                  <a:schemeClr val="accent2">
                    <a:lumMod val="89000"/>
                  </a:schemeClr>
                </a:gs>
                <a:gs pos="23000">
                  <a:schemeClr val="accent2">
                    <a:lumMod val="89000"/>
                  </a:schemeClr>
                </a:gs>
                <a:gs pos="69000">
                  <a:schemeClr val="accent2">
                    <a:lumMod val="75000"/>
                  </a:schemeClr>
                </a:gs>
                <a:gs pos="9700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Una pura recolección de datos sin hipótesis es imposible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ángulo redondeado 9"/>
          <p:cNvSpPr/>
          <p:nvPr/>
        </p:nvSpPr>
        <p:spPr>
          <a:xfrm>
            <a:off x="899592" y="5454043"/>
            <a:ext cx="8160881" cy="1019441"/>
          </a:xfrm>
          <a:prstGeom prst="roundRect">
            <a:avLst/>
          </a:prstGeom>
          <a:solidFill>
            <a:srgbClr val="FFCCFF"/>
          </a:solidFill>
          <a:ln w="73025">
            <a:gradFill flip="none" rotWithShape="1">
              <a:gsLst>
                <a:gs pos="0">
                  <a:schemeClr val="accent2">
                    <a:lumMod val="89000"/>
                  </a:schemeClr>
                </a:gs>
                <a:gs pos="23000">
                  <a:schemeClr val="accent2">
                    <a:lumMod val="89000"/>
                  </a:schemeClr>
                </a:gs>
                <a:gs pos="69000">
                  <a:schemeClr val="accent2">
                    <a:lumMod val="75000"/>
                  </a:schemeClr>
                </a:gs>
                <a:gs pos="9700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hay observación pura. Las observaciones están teñidas de hipótesis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lecha doblada 3"/>
          <p:cNvSpPr/>
          <p:nvPr/>
        </p:nvSpPr>
        <p:spPr>
          <a:xfrm rot="10800000" flipH="1">
            <a:off x="395536" y="4171442"/>
            <a:ext cx="676027" cy="1633822"/>
          </a:xfrm>
          <a:prstGeom prst="bentArrow">
            <a:avLst/>
          </a:prstGeom>
          <a:gradFill>
            <a:gsLst>
              <a:gs pos="0">
                <a:srgbClr val="FF0066"/>
              </a:gs>
              <a:gs pos="46000">
                <a:srgbClr val="7030A0"/>
              </a:gs>
              <a:gs pos="100000">
                <a:srgbClr val="CC66FF"/>
              </a:gs>
            </a:gsLst>
            <a:path path="circle">
              <a:fillToRect l="50000" t="130000" r="50000" b="-30000"/>
            </a:path>
          </a:gradFill>
          <a:ln w="47625">
            <a:gradFill flip="none" rotWithShape="1">
              <a:gsLst>
                <a:gs pos="0">
                  <a:srgbClr val="FF0066"/>
                </a:gs>
                <a:gs pos="46000">
                  <a:srgbClr val="7030A0"/>
                </a:gs>
                <a:gs pos="100000">
                  <a:srgbClr val="CC66FF"/>
                </a:gs>
              </a:gsLst>
              <a:path path="circle">
                <a:fillToRect l="50000" t="130000" r="50000" b="-3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Flecha doblada 11"/>
          <p:cNvSpPr/>
          <p:nvPr/>
        </p:nvSpPr>
        <p:spPr>
          <a:xfrm rot="10800000" flipH="1">
            <a:off x="2543414" y="4224872"/>
            <a:ext cx="540395" cy="756687"/>
          </a:xfrm>
          <a:prstGeom prst="bentArrow">
            <a:avLst/>
          </a:prstGeom>
          <a:gradFill>
            <a:gsLst>
              <a:gs pos="0">
                <a:srgbClr val="FF0066"/>
              </a:gs>
              <a:gs pos="46000">
                <a:srgbClr val="7030A0"/>
              </a:gs>
              <a:gs pos="100000">
                <a:srgbClr val="CC66FF"/>
              </a:gs>
            </a:gsLst>
            <a:path path="circle">
              <a:fillToRect l="50000" t="130000" r="50000" b="-30000"/>
            </a:path>
          </a:gradFill>
          <a:ln w="47625">
            <a:gradFill flip="none" rotWithShape="1">
              <a:gsLst>
                <a:gs pos="0">
                  <a:srgbClr val="FF0066"/>
                </a:gs>
                <a:gs pos="46000">
                  <a:srgbClr val="7030A0"/>
                </a:gs>
                <a:gs pos="100000">
                  <a:srgbClr val="CC66FF"/>
                </a:gs>
              </a:gsLst>
              <a:path path="circle">
                <a:fillToRect l="50000" t="130000" r="50000" b="-3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 dirty="0">
              <a:latin typeface="Brush Script MT" panose="03060802040406070304" pitchFamily="66" charset="0"/>
            </a:endParaRPr>
          </a:p>
        </p:txBody>
      </p:sp>
      <p:pic>
        <p:nvPicPr>
          <p:cNvPr id="7" name="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2760" y="63363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1162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5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0" y="3429000"/>
            <a:ext cx="9001095" cy="2857520"/>
          </a:xfrm>
          <a:prstGeom prst="roundRect">
            <a:avLst/>
          </a:prstGeom>
          <a:solidFill>
            <a:srgbClr val="7030A0"/>
          </a:solidFill>
          <a:ln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s-AR" sz="2800" b="1" dirty="0" smtClean="0"/>
              <a:t> </a:t>
            </a:r>
            <a:r>
              <a:rPr lang="es-AR" b="1" dirty="0" smtClean="0"/>
              <a:t>Aporta nuevos conocimientos. 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s-AR" b="1" dirty="0" smtClean="0"/>
              <a:t>Establece nuevas verdades. 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s-AR" b="1" dirty="0" smtClean="0"/>
              <a:t>Se basa en el descubrimiento y la invención.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s-AR" b="1" dirty="0" smtClean="0"/>
              <a:t>La investigación científica hace generalizaciones inductivas.</a:t>
            </a:r>
            <a:endParaRPr lang="es-AR" b="1" dirty="0"/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8572560" cy="857256"/>
          </a:xfrm>
          <a:prstGeom prst="rect">
            <a:avLst/>
          </a:prstGeom>
          <a:solidFill>
            <a:srgbClr val="CC0066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EXISTE OBSERVACIÓN SIN HIPÓTESIS NI HIPÓTESIS SIN OBSERVACIÓN</a:t>
            </a:r>
          </a:p>
        </p:txBody>
      </p:sp>
      <p:sp>
        <p:nvSpPr>
          <p:cNvPr id="7" name="6 Rectángulo redondeado"/>
          <p:cNvSpPr/>
          <p:nvPr/>
        </p:nvSpPr>
        <p:spPr>
          <a:xfrm rot="1452306">
            <a:off x="623690" y="2053238"/>
            <a:ext cx="3000396" cy="571504"/>
          </a:xfrm>
          <a:prstGeom prst="roundRect">
            <a:avLst/>
          </a:prstGeom>
          <a:solidFill>
            <a:srgbClr val="FFFF00"/>
          </a:solidFill>
          <a:ln w="34925"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SIN EMBARGO</a:t>
            </a:r>
          </a:p>
        </p:txBody>
      </p:sp>
      <p:sp>
        <p:nvSpPr>
          <p:cNvPr id="8" name="7 Rectángulo redondeado"/>
          <p:cNvSpPr/>
          <p:nvPr/>
        </p:nvSpPr>
        <p:spPr>
          <a:xfrm rot="1452306">
            <a:off x="4251583" y="1852676"/>
            <a:ext cx="4838784" cy="1429864"/>
          </a:xfrm>
          <a:prstGeom prst="roundRect">
            <a:avLst/>
          </a:prstGeom>
          <a:solidFill>
            <a:srgbClr val="FFFF00"/>
          </a:solidFill>
          <a:ln w="34925"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INDUCCIÓN TIENE  VALOR EN EL PROCESO DE INVESTIGACIÓN</a:t>
            </a:r>
          </a:p>
        </p:txBody>
      </p:sp>
      <p:sp>
        <p:nvSpPr>
          <p:cNvPr id="9" name="8 Flecha curvada hacia abajo"/>
          <p:cNvSpPr/>
          <p:nvPr/>
        </p:nvSpPr>
        <p:spPr>
          <a:xfrm>
            <a:off x="2581259" y="1393442"/>
            <a:ext cx="2650046" cy="857256"/>
          </a:xfrm>
          <a:prstGeom prst="curvedDownArrow">
            <a:avLst/>
          </a:prstGeom>
          <a:gradFill>
            <a:gsLst>
              <a:gs pos="0">
                <a:srgbClr val="FF0066"/>
              </a:gs>
              <a:gs pos="46000">
                <a:srgbClr val="7030A0"/>
              </a:gs>
              <a:gs pos="66358">
                <a:srgbClr val="FF0000"/>
              </a:gs>
              <a:gs pos="100000">
                <a:srgbClr val="FFFF00"/>
              </a:gs>
            </a:gsLst>
            <a:path path="circle">
              <a:fillToRect l="50000" t="130000" r="50000" b="-30000"/>
            </a:path>
          </a:gradFill>
          <a:ln>
            <a:solidFill>
              <a:srgbClr val="CC0066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853" name="9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F7B5575-45EB-43DC-B6F0-FA2C0D48ED19}" type="slidenum">
              <a:rPr kumimoji="0" lang="es-A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AR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 dirty="0">
              <a:latin typeface="Brush Script MT" panose="03060802040406070304" pitchFamily="66" charset="0"/>
            </a:endParaRPr>
          </a:p>
        </p:txBody>
      </p:sp>
      <p:pic>
        <p:nvPicPr>
          <p:cNvPr id="3" name="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00057" y="61518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1353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2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2 Marcador de contenido"/>
          <p:cNvSpPr>
            <a:spLocks noGrp="1"/>
          </p:cNvSpPr>
          <p:nvPr>
            <p:ph idx="1"/>
          </p:nvPr>
        </p:nvSpPr>
        <p:spPr>
          <a:xfrm>
            <a:off x="196224" y="397111"/>
            <a:ext cx="9001125" cy="6643688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endParaRPr lang="es-AR" altLang="en-US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n-US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n-US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n-US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n-US" smtClean="0"/>
          </a:p>
        </p:txBody>
      </p:sp>
      <p:sp>
        <p:nvSpPr>
          <p:cNvPr id="4" name="3 Rectángulo redondeado"/>
          <p:cNvSpPr/>
          <p:nvPr/>
        </p:nvSpPr>
        <p:spPr>
          <a:xfrm>
            <a:off x="357158" y="428603"/>
            <a:ext cx="8643998" cy="1627411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 LA OBSERVACIÓN NO ES TOTALMENTE PURA, NO PUEDE SER EL PUNTO DE PARTIDA DE UNA INVESTIGACIÓN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1574764" y="2241041"/>
            <a:ext cx="6097880" cy="642942"/>
          </a:xfrm>
          <a:prstGeom prst="roundRect">
            <a:avLst/>
          </a:prstGeom>
          <a:solidFill>
            <a:srgbClr val="FFCCFF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MODELOS  DE INVESTIGACIÓN</a:t>
            </a:r>
          </a:p>
        </p:txBody>
      </p:sp>
      <p:sp>
        <p:nvSpPr>
          <p:cNvPr id="7" name="6 Rectángulo redondeado"/>
          <p:cNvSpPr/>
          <p:nvPr/>
        </p:nvSpPr>
        <p:spPr>
          <a:xfrm>
            <a:off x="4645829" y="3564932"/>
            <a:ext cx="3929062" cy="642942"/>
          </a:xfrm>
          <a:prstGeom prst="roundRect">
            <a:avLst/>
          </a:prstGeom>
          <a:solidFill>
            <a:srgbClr val="FFCCFF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M. H. DEDUCTIVISTA</a:t>
            </a:r>
          </a:p>
        </p:txBody>
      </p:sp>
      <p:sp>
        <p:nvSpPr>
          <p:cNvPr id="8" name="7 Rectángulo redondeado"/>
          <p:cNvSpPr/>
          <p:nvPr/>
        </p:nvSpPr>
        <p:spPr>
          <a:xfrm>
            <a:off x="943358" y="3502305"/>
            <a:ext cx="2908561" cy="642942"/>
          </a:xfrm>
          <a:prstGeom prst="roundRect">
            <a:avLst/>
          </a:prstGeom>
          <a:solidFill>
            <a:srgbClr val="FFCCFF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INDUCTIVISTA</a:t>
            </a:r>
          </a:p>
        </p:txBody>
      </p:sp>
      <p:sp>
        <p:nvSpPr>
          <p:cNvPr id="9" name="8 Rectángulo redondeado"/>
          <p:cNvSpPr/>
          <p:nvPr/>
        </p:nvSpPr>
        <p:spPr>
          <a:xfrm>
            <a:off x="1071563" y="4621247"/>
            <a:ext cx="7104282" cy="642942"/>
          </a:xfrm>
          <a:prstGeom prst="roundRect">
            <a:avLst/>
          </a:prstGeom>
          <a:solidFill>
            <a:srgbClr val="FFCCFF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PUNTO DE PARTIDA  DE INVESTIGACIÓN</a:t>
            </a:r>
          </a:p>
        </p:txBody>
      </p:sp>
      <p:sp>
        <p:nvSpPr>
          <p:cNvPr id="10" name="9 Rectángulo redondeado"/>
          <p:cNvSpPr/>
          <p:nvPr/>
        </p:nvSpPr>
        <p:spPr>
          <a:xfrm>
            <a:off x="1785918" y="5857892"/>
            <a:ext cx="2714644" cy="642942"/>
          </a:xfrm>
          <a:prstGeom prst="roundRect">
            <a:avLst/>
          </a:prstGeom>
          <a:solidFill>
            <a:srgbClr val="FFCCFF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OBSERVACIÓN</a:t>
            </a:r>
          </a:p>
        </p:txBody>
      </p:sp>
      <p:sp>
        <p:nvSpPr>
          <p:cNvPr id="11" name="10 Rectángulo redondeado"/>
          <p:cNvSpPr/>
          <p:nvPr/>
        </p:nvSpPr>
        <p:spPr>
          <a:xfrm>
            <a:off x="5214942" y="5857892"/>
            <a:ext cx="2214578" cy="642942"/>
          </a:xfrm>
          <a:prstGeom prst="roundRect">
            <a:avLst/>
          </a:prstGeom>
          <a:solidFill>
            <a:srgbClr val="FFCCFF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PROBLEMA</a:t>
            </a:r>
          </a:p>
        </p:txBody>
      </p:sp>
      <p:sp>
        <p:nvSpPr>
          <p:cNvPr id="13" name="12 Flecha a la derecha con bandas"/>
          <p:cNvSpPr/>
          <p:nvPr/>
        </p:nvSpPr>
        <p:spPr>
          <a:xfrm rot="5400000">
            <a:off x="6135371" y="5213797"/>
            <a:ext cx="445158" cy="714380"/>
          </a:xfrm>
          <a:prstGeom prst="stripedRightArrow">
            <a:avLst/>
          </a:prstGeom>
          <a:gradFill>
            <a:gsLst>
              <a:gs pos="0">
                <a:srgbClr val="FF0066"/>
              </a:gs>
              <a:gs pos="46000">
                <a:srgbClr val="7030A0"/>
              </a:gs>
              <a:gs pos="66358">
                <a:srgbClr val="FF0000"/>
              </a:gs>
              <a:gs pos="100000">
                <a:srgbClr val="FFFF00"/>
              </a:gs>
            </a:gsLst>
            <a:path path="circle">
              <a:fillToRect l="50000" t="130000" r="50000" b="-30000"/>
            </a:path>
          </a:gradFill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16 Rectángulo redondeado"/>
          <p:cNvSpPr/>
          <p:nvPr/>
        </p:nvSpPr>
        <p:spPr>
          <a:xfrm>
            <a:off x="357126" y="41690"/>
            <a:ext cx="3494793" cy="428628"/>
          </a:xfrm>
          <a:prstGeom prst="roundRect">
            <a:avLst/>
          </a:prstGeom>
          <a:solidFill>
            <a:srgbClr val="FFFF00"/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ANTIINDUCTIVISTAS</a:t>
            </a:r>
          </a:p>
        </p:txBody>
      </p:sp>
      <p:sp>
        <p:nvSpPr>
          <p:cNvPr id="36909" name="17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484DD88-EDD5-4A84-A2D9-A862EEE69CE0}" type="slidenum">
              <a:rPr kumimoji="0" lang="es-A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AR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12 Flecha a la derecha con bandas"/>
          <p:cNvSpPr/>
          <p:nvPr/>
        </p:nvSpPr>
        <p:spPr>
          <a:xfrm rot="3467714">
            <a:off x="4336192" y="2944918"/>
            <a:ext cx="858502" cy="558407"/>
          </a:xfrm>
          <a:prstGeom prst="stripedRightArrow">
            <a:avLst/>
          </a:prstGeom>
          <a:gradFill>
            <a:gsLst>
              <a:gs pos="0">
                <a:srgbClr val="FF0066"/>
              </a:gs>
              <a:gs pos="46000">
                <a:srgbClr val="7030A0"/>
              </a:gs>
              <a:gs pos="66358">
                <a:srgbClr val="FF0000"/>
              </a:gs>
              <a:gs pos="100000">
                <a:srgbClr val="FFFF00"/>
              </a:gs>
            </a:gsLst>
            <a:path path="circle">
              <a:fillToRect l="50000" t="130000" r="50000" b="-30000"/>
            </a:path>
          </a:gradFill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12 Flecha a la derecha con bandas"/>
          <p:cNvSpPr/>
          <p:nvPr/>
        </p:nvSpPr>
        <p:spPr>
          <a:xfrm rot="7441719">
            <a:off x="3481438" y="2951669"/>
            <a:ext cx="892961" cy="477465"/>
          </a:xfrm>
          <a:prstGeom prst="stripedRightArrow">
            <a:avLst/>
          </a:prstGeom>
          <a:gradFill>
            <a:gsLst>
              <a:gs pos="0">
                <a:srgbClr val="FF0066"/>
              </a:gs>
              <a:gs pos="46000">
                <a:srgbClr val="7030A0"/>
              </a:gs>
              <a:gs pos="66358">
                <a:srgbClr val="FF0000"/>
              </a:gs>
              <a:gs pos="100000">
                <a:srgbClr val="FFFF00"/>
              </a:gs>
            </a:gsLst>
            <a:path path="circle">
              <a:fillToRect l="50000" t="130000" r="50000" b="-30000"/>
            </a:path>
          </a:gradFill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12 Flecha a la derecha con bandas"/>
          <p:cNvSpPr/>
          <p:nvPr/>
        </p:nvSpPr>
        <p:spPr>
          <a:xfrm rot="5400000">
            <a:off x="6760009" y="4191167"/>
            <a:ext cx="445158" cy="714380"/>
          </a:xfrm>
          <a:prstGeom prst="stripedRightArrow">
            <a:avLst/>
          </a:prstGeom>
          <a:gradFill>
            <a:gsLst>
              <a:gs pos="0">
                <a:srgbClr val="FF0066"/>
              </a:gs>
              <a:gs pos="46000">
                <a:srgbClr val="7030A0"/>
              </a:gs>
              <a:gs pos="66358">
                <a:srgbClr val="FF0000"/>
              </a:gs>
              <a:gs pos="100000">
                <a:srgbClr val="FFFF00"/>
              </a:gs>
            </a:gsLst>
            <a:path path="circle">
              <a:fillToRect l="50000" t="130000" r="50000" b="-30000"/>
            </a:path>
          </a:gradFill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12 Flecha a la derecha con bandas"/>
          <p:cNvSpPr/>
          <p:nvPr/>
        </p:nvSpPr>
        <p:spPr>
          <a:xfrm rot="5400000">
            <a:off x="2175059" y="4091277"/>
            <a:ext cx="445158" cy="714380"/>
          </a:xfrm>
          <a:prstGeom prst="stripedRightArrow">
            <a:avLst/>
          </a:prstGeom>
          <a:gradFill>
            <a:gsLst>
              <a:gs pos="0">
                <a:srgbClr val="FF0066"/>
              </a:gs>
              <a:gs pos="46000">
                <a:srgbClr val="7030A0"/>
              </a:gs>
              <a:gs pos="66358">
                <a:srgbClr val="FF0000"/>
              </a:gs>
              <a:gs pos="100000">
                <a:srgbClr val="FFFF00"/>
              </a:gs>
            </a:gsLst>
            <a:path path="circle">
              <a:fillToRect l="50000" t="130000" r="50000" b="-30000"/>
            </a:path>
          </a:gradFill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12 Flecha a la derecha con bandas"/>
          <p:cNvSpPr/>
          <p:nvPr/>
        </p:nvSpPr>
        <p:spPr>
          <a:xfrm rot="5400000">
            <a:off x="2869766" y="5314604"/>
            <a:ext cx="445158" cy="714380"/>
          </a:xfrm>
          <a:prstGeom prst="stripedRightArrow">
            <a:avLst/>
          </a:prstGeom>
          <a:gradFill>
            <a:gsLst>
              <a:gs pos="0">
                <a:srgbClr val="FF0066"/>
              </a:gs>
              <a:gs pos="46000">
                <a:srgbClr val="7030A0"/>
              </a:gs>
              <a:gs pos="66358">
                <a:srgbClr val="FF0000"/>
              </a:gs>
              <a:gs pos="100000">
                <a:srgbClr val="FFFF00"/>
              </a:gs>
            </a:gsLst>
            <a:path path="circle">
              <a:fillToRect l="50000" t="130000" r="50000" b="-30000"/>
            </a:path>
          </a:gradFill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 dirty="0">
              <a:latin typeface="Brush Script MT" panose="03060802040406070304" pitchFamily="66" charset="0"/>
            </a:endParaRPr>
          </a:p>
        </p:txBody>
      </p:sp>
      <p:pic>
        <p:nvPicPr>
          <p:cNvPr id="2" name="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37275" y="63423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5880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7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71500"/>
          </a:xfrm>
        </p:spPr>
        <p:txBody>
          <a:bodyPr/>
          <a:lstStyle/>
          <a:p>
            <a:pPr eaLnBrk="1" hangingPunct="1"/>
            <a:r>
              <a:rPr lang="es-AR" altLang="en-US" sz="3200" b="1" i="1" u="sng" dirty="0" smtClean="0"/>
              <a:t>MÉTODO HIPOTÉTICO DEDUCTIVO</a:t>
            </a:r>
          </a:p>
        </p:txBody>
      </p:sp>
      <p:sp>
        <p:nvSpPr>
          <p:cNvPr id="37891" name="2 Marcador de contenido"/>
          <p:cNvSpPr>
            <a:spLocks noGrp="1"/>
          </p:cNvSpPr>
          <p:nvPr>
            <p:ph idx="1"/>
          </p:nvPr>
        </p:nvSpPr>
        <p:spPr>
          <a:xfrm>
            <a:off x="142875" y="500063"/>
            <a:ext cx="8786813" cy="614362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s-AR" altLang="en-US" sz="2000" b="1" i="1" u="sng" smtClean="0"/>
              <a:t>Modelo Actual (Popper-Nagel- Hempel)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n-US" smtClean="0"/>
          </a:p>
        </p:txBody>
      </p:sp>
      <p:sp>
        <p:nvSpPr>
          <p:cNvPr id="4" name="3 Rectángulo redondeado"/>
          <p:cNvSpPr/>
          <p:nvPr/>
        </p:nvSpPr>
        <p:spPr>
          <a:xfrm>
            <a:off x="142875" y="4857760"/>
            <a:ext cx="7072313" cy="500066"/>
          </a:xfrm>
          <a:prstGeom prst="roundRect">
            <a:avLst/>
          </a:prstGeom>
          <a:gradFill>
            <a:gsLst>
              <a:gs pos="0">
                <a:srgbClr val="C00000"/>
              </a:gs>
              <a:gs pos="23000">
                <a:srgbClr val="7030A0"/>
              </a:gs>
              <a:gs pos="69000">
                <a:srgbClr val="C00000"/>
              </a:gs>
              <a:gs pos="97000">
                <a:schemeClr val="accent6">
                  <a:lumMod val="70000"/>
                </a:schemeClr>
              </a:gs>
            </a:gsLst>
            <a:lin ang="27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PROCEDIMIENTOS DE CONTRASTACIÓN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2154103" y="1184750"/>
            <a:ext cx="2357454" cy="500066"/>
          </a:xfrm>
          <a:prstGeom prst="roundRect">
            <a:avLst/>
          </a:prstGeom>
          <a:gradFill flip="none" rotWithShape="1">
            <a:gsLst>
              <a:gs pos="0">
                <a:srgbClr val="C00000"/>
              </a:gs>
              <a:gs pos="23000">
                <a:srgbClr val="7030A0"/>
              </a:gs>
              <a:gs pos="69000">
                <a:srgbClr val="C00000"/>
              </a:gs>
              <a:gs pos="97000">
                <a:schemeClr val="accent6">
                  <a:lumMod val="7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PROBLEMA</a:t>
            </a:r>
          </a:p>
        </p:txBody>
      </p:sp>
      <p:sp>
        <p:nvSpPr>
          <p:cNvPr id="6" name="5 Rectángulo redondeado"/>
          <p:cNvSpPr/>
          <p:nvPr/>
        </p:nvSpPr>
        <p:spPr>
          <a:xfrm>
            <a:off x="1928794" y="2000240"/>
            <a:ext cx="2857520" cy="500066"/>
          </a:xfrm>
          <a:prstGeom prst="roundRect">
            <a:avLst/>
          </a:prstGeom>
          <a:gradFill>
            <a:gsLst>
              <a:gs pos="0">
                <a:srgbClr val="C00000"/>
              </a:gs>
              <a:gs pos="23000">
                <a:srgbClr val="7030A0"/>
              </a:gs>
              <a:gs pos="69000">
                <a:srgbClr val="C00000"/>
              </a:gs>
              <a:gs pos="97000">
                <a:schemeClr val="accent6">
                  <a:lumMod val="70000"/>
                </a:schemeClr>
              </a:gs>
            </a:gsLst>
            <a:lin ang="27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HIPÓTESIS</a:t>
            </a:r>
          </a:p>
        </p:txBody>
      </p:sp>
      <p:sp>
        <p:nvSpPr>
          <p:cNvPr id="7" name="6 Rectángulo redondeado"/>
          <p:cNvSpPr/>
          <p:nvPr/>
        </p:nvSpPr>
        <p:spPr>
          <a:xfrm>
            <a:off x="359520" y="2964653"/>
            <a:ext cx="5786446" cy="500066"/>
          </a:xfrm>
          <a:prstGeom prst="roundRect">
            <a:avLst/>
          </a:prstGeom>
          <a:gradFill>
            <a:gsLst>
              <a:gs pos="0">
                <a:srgbClr val="C00000"/>
              </a:gs>
              <a:gs pos="23000">
                <a:srgbClr val="7030A0"/>
              </a:gs>
              <a:gs pos="69000">
                <a:srgbClr val="C00000"/>
              </a:gs>
              <a:gs pos="97000">
                <a:schemeClr val="accent6">
                  <a:lumMod val="70000"/>
                </a:schemeClr>
              </a:gs>
            </a:gsLst>
            <a:lin ang="27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PROCEDIMIENTOS DEDUCTIVOS</a:t>
            </a:r>
            <a:endParaRPr kumimoji="0" lang="es-AR" sz="32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1857356" y="5857892"/>
            <a:ext cx="2857520" cy="500066"/>
          </a:xfrm>
          <a:prstGeom prst="roundRect">
            <a:avLst/>
          </a:prstGeom>
          <a:gradFill>
            <a:gsLst>
              <a:gs pos="0">
                <a:srgbClr val="C00000"/>
              </a:gs>
              <a:gs pos="23000">
                <a:srgbClr val="7030A0"/>
              </a:gs>
              <a:gs pos="69000">
                <a:srgbClr val="C00000"/>
              </a:gs>
              <a:gs pos="97000">
                <a:schemeClr val="accent6">
                  <a:lumMod val="70000"/>
                </a:schemeClr>
              </a:gs>
            </a:gsLst>
            <a:lin ang="27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EVALUACIÓN</a:t>
            </a:r>
          </a:p>
        </p:txBody>
      </p:sp>
      <p:sp>
        <p:nvSpPr>
          <p:cNvPr id="9" name="8 Rectángulo redondeado"/>
          <p:cNvSpPr/>
          <p:nvPr/>
        </p:nvSpPr>
        <p:spPr>
          <a:xfrm>
            <a:off x="323528" y="3929066"/>
            <a:ext cx="6120680" cy="500066"/>
          </a:xfrm>
          <a:prstGeom prst="roundRect">
            <a:avLst/>
          </a:prstGeom>
          <a:gradFill>
            <a:gsLst>
              <a:gs pos="0">
                <a:srgbClr val="C00000"/>
              </a:gs>
              <a:gs pos="23000">
                <a:srgbClr val="7030A0"/>
              </a:gs>
              <a:gs pos="69000">
                <a:srgbClr val="C00000"/>
              </a:gs>
              <a:gs pos="97000">
                <a:schemeClr val="accent6">
                  <a:lumMod val="70000"/>
                </a:schemeClr>
              </a:gs>
            </a:gsLst>
            <a:lin ang="27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CONSECUENCIAS CONTRASTABLES</a:t>
            </a:r>
          </a:p>
        </p:txBody>
      </p:sp>
      <p:sp>
        <p:nvSpPr>
          <p:cNvPr id="10" name="9 Rectángulo redondeado"/>
          <p:cNvSpPr/>
          <p:nvPr/>
        </p:nvSpPr>
        <p:spPr>
          <a:xfrm>
            <a:off x="6232178" y="892977"/>
            <a:ext cx="2411760" cy="857230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MARCO TEÓRICO</a:t>
            </a:r>
          </a:p>
        </p:txBody>
      </p:sp>
      <p:sp>
        <p:nvSpPr>
          <p:cNvPr id="11" name="10 Rectángulo redondeado"/>
          <p:cNvSpPr/>
          <p:nvPr/>
        </p:nvSpPr>
        <p:spPr>
          <a:xfrm>
            <a:off x="6143636" y="2000240"/>
            <a:ext cx="2643206" cy="1214464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NUEVA HIPÓTESIS</a:t>
            </a:r>
          </a:p>
        </p:txBody>
      </p:sp>
      <p:sp>
        <p:nvSpPr>
          <p:cNvPr id="12" name="11 Rectángulo redondeado"/>
          <p:cNvSpPr/>
          <p:nvPr/>
        </p:nvSpPr>
        <p:spPr>
          <a:xfrm>
            <a:off x="5286379" y="6000754"/>
            <a:ext cx="2536027" cy="500059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desfavorable</a:t>
            </a:r>
          </a:p>
        </p:txBody>
      </p:sp>
      <p:sp>
        <p:nvSpPr>
          <p:cNvPr id="13" name="12 Rectángulo redondeado"/>
          <p:cNvSpPr/>
          <p:nvPr/>
        </p:nvSpPr>
        <p:spPr>
          <a:xfrm>
            <a:off x="5357817" y="5500702"/>
            <a:ext cx="1964527" cy="357177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32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favorable</a:t>
            </a:r>
          </a:p>
        </p:txBody>
      </p:sp>
      <p:sp>
        <p:nvSpPr>
          <p:cNvPr id="14" name="13 Flecha abajo"/>
          <p:cNvSpPr/>
          <p:nvPr/>
        </p:nvSpPr>
        <p:spPr>
          <a:xfrm>
            <a:off x="3143250" y="5357813"/>
            <a:ext cx="428625" cy="357187"/>
          </a:xfrm>
          <a:prstGeom prst="downArrow">
            <a:avLst/>
          </a:prstGeom>
          <a:solidFill>
            <a:schemeClr val="tx1"/>
          </a:solidFill>
          <a:ln w="508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6" name="15 Conector recto de flecha"/>
          <p:cNvCxnSpPr/>
          <p:nvPr/>
        </p:nvCxnSpPr>
        <p:spPr>
          <a:xfrm flipV="1">
            <a:off x="4786313" y="5715000"/>
            <a:ext cx="428625" cy="357188"/>
          </a:xfrm>
          <a:prstGeom prst="straightConnector1">
            <a:avLst/>
          </a:prstGeom>
          <a:ln w="635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 de flecha"/>
          <p:cNvCxnSpPr/>
          <p:nvPr/>
        </p:nvCxnSpPr>
        <p:spPr>
          <a:xfrm>
            <a:off x="4786313" y="6072188"/>
            <a:ext cx="428625" cy="285750"/>
          </a:xfrm>
          <a:prstGeom prst="straightConnector1">
            <a:avLst/>
          </a:prstGeom>
          <a:ln w="635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Flecha doblada hacia arriba"/>
          <p:cNvSpPr/>
          <p:nvPr/>
        </p:nvSpPr>
        <p:spPr>
          <a:xfrm>
            <a:off x="7822407" y="3222741"/>
            <a:ext cx="571504" cy="3144841"/>
          </a:xfrm>
          <a:prstGeom prst="bentUpArrow">
            <a:avLst/>
          </a:prstGeom>
          <a:gradFill>
            <a:gsLst>
              <a:gs pos="0">
                <a:srgbClr val="C00000"/>
              </a:gs>
              <a:gs pos="23000">
                <a:srgbClr val="7030A0"/>
              </a:gs>
              <a:gs pos="69000">
                <a:srgbClr val="C00000"/>
              </a:gs>
              <a:gs pos="97000">
                <a:schemeClr val="accent6">
                  <a:lumMod val="70000"/>
                </a:schemeClr>
              </a:gs>
            </a:gsLst>
            <a:lin ang="2700000" scaled="1"/>
          </a:gra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20 Flecha abajo"/>
          <p:cNvSpPr/>
          <p:nvPr/>
        </p:nvSpPr>
        <p:spPr>
          <a:xfrm>
            <a:off x="3143250" y="4500563"/>
            <a:ext cx="428625" cy="357187"/>
          </a:xfrm>
          <a:prstGeom prst="downArrow">
            <a:avLst/>
          </a:prstGeom>
          <a:solidFill>
            <a:schemeClr val="tx1"/>
          </a:solidFill>
          <a:ln w="508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21 Flecha abajo"/>
          <p:cNvSpPr/>
          <p:nvPr/>
        </p:nvSpPr>
        <p:spPr>
          <a:xfrm>
            <a:off x="3143250" y="3571875"/>
            <a:ext cx="428625" cy="357188"/>
          </a:xfrm>
          <a:prstGeom prst="downArrow">
            <a:avLst/>
          </a:prstGeom>
          <a:solidFill>
            <a:schemeClr val="tx1"/>
          </a:solidFill>
          <a:ln w="508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22 Flecha abajo"/>
          <p:cNvSpPr/>
          <p:nvPr/>
        </p:nvSpPr>
        <p:spPr>
          <a:xfrm>
            <a:off x="3071813" y="2571750"/>
            <a:ext cx="428625" cy="357188"/>
          </a:xfrm>
          <a:prstGeom prst="downArrow">
            <a:avLst/>
          </a:prstGeom>
          <a:solidFill>
            <a:schemeClr val="tx1"/>
          </a:solidFill>
          <a:ln w="508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23 Flecha abajo"/>
          <p:cNvSpPr/>
          <p:nvPr/>
        </p:nvSpPr>
        <p:spPr>
          <a:xfrm>
            <a:off x="3071813" y="1643063"/>
            <a:ext cx="428625" cy="357187"/>
          </a:xfrm>
          <a:prstGeom prst="downArrow">
            <a:avLst/>
          </a:prstGeom>
          <a:solidFill>
            <a:schemeClr val="tx1"/>
          </a:solidFill>
          <a:ln w="508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27 Flecha derecha"/>
          <p:cNvSpPr/>
          <p:nvPr/>
        </p:nvSpPr>
        <p:spPr>
          <a:xfrm rot="10800000">
            <a:off x="4500563" y="1214438"/>
            <a:ext cx="1643062" cy="214312"/>
          </a:xfrm>
          <a:prstGeom prst="rightArrow">
            <a:avLst/>
          </a:prstGeom>
          <a:gradFill>
            <a:gsLst>
              <a:gs pos="0">
                <a:srgbClr val="C00000"/>
              </a:gs>
              <a:gs pos="23000">
                <a:srgbClr val="7030A0"/>
              </a:gs>
              <a:gs pos="69000">
                <a:srgbClr val="C00000"/>
              </a:gs>
              <a:gs pos="97000">
                <a:schemeClr val="accent6">
                  <a:lumMod val="70000"/>
                </a:schemeClr>
              </a:gs>
            </a:gsLst>
            <a:lin ang="2700000" scaled="1"/>
          </a:gradFill>
          <a:ln w="349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28 Flecha derecha"/>
          <p:cNvSpPr/>
          <p:nvPr/>
        </p:nvSpPr>
        <p:spPr>
          <a:xfrm rot="10800000">
            <a:off x="4857750" y="2143125"/>
            <a:ext cx="1285875" cy="214313"/>
          </a:xfrm>
          <a:prstGeom prst="rightArrow">
            <a:avLst/>
          </a:prstGeom>
          <a:gradFill>
            <a:gsLst>
              <a:gs pos="0">
                <a:srgbClr val="C00000"/>
              </a:gs>
              <a:gs pos="23000">
                <a:srgbClr val="7030A0"/>
              </a:gs>
              <a:gs pos="69000">
                <a:srgbClr val="C00000"/>
              </a:gs>
              <a:gs pos="97000">
                <a:schemeClr val="accent6">
                  <a:lumMod val="70000"/>
                </a:schemeClr>
              </a:gs>
            </a:gsLst>
            <a:lin ang="2700000" scaled="1"/>
          </a:gradFill>
          <a:ln w="349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932" name="24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813F6E7-C2CC-49A7-82C3-C9BA8F99D14E}" type="slidenum">
              <a:rPr kumimoji="0" lang="es-A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AR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 dirty="0">
              <a:latin typeface="Brush Script MT" panose="03060802040406070304" pitchFamily="66" charset="0"/>
            </a:endParaRPr>
          </a:p>
        </p:txBody>
      </p:sp>
      <p:pic>
        <p:nvPicPr>
          <p:cNvPr id="2" name="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8445" y="62507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9007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33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75"/>
          </a:xfrm>
        </p:spPr>
        <p:txBody>
          <a:bodyPr/>
          <a:lstStyle/>
          <a:p>
            <a:pPr eaLnBrk="1" hangingPunct="1"/>
            <a:r>
              <a:rPr lang="es-AR" altLang="en-US" sz="2400" b="1" i="1" u="sng" smtClean="0"/>
              <a:t>PASOS DEL MÉTODO HIPOTÉTICO DEDUCTIVO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14313" y="928688"/>
            <a:ext cx="8715375" cy="5929312"/>
          </a:xfrm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None/>
            </a:pPr>
            <a:r>
              <a:rPr lang="es-AR" altLang="en-US" sz="2400" b="1" i="1" smtClean="0"/>
              <a:t>1) </a:t>
            </a:r>
            <a:r>
              <a:rPr lang="es-AR" altLang="en-US" sz="2400" b="1" i="1" u="sng" smtClean="0"/>
              <a:t>PLANTEAMIENTO DEL PROBLEMA</a:t>
            </a:r>
            <a:r>
              <a:rPr lang="es-AR" altLang="en-US" sz="2400" b="1" i="1" smtClean="0"/>
              <a:t>: </a:t>
            </a:r>
            <a:r>
              <a:rPr lang="es-AR" altLang="en-US" sz="2400" b="1" smtClean="0"/>
              <a:t>surge en el diálogo del científico con la realidad. Es una dificultad frente a la cual surgen nuevas soluciones.</a:t>
            </a:r>
            <a:endParaRPr lang="es-AR" altLang="en-US" sz="2400" b="1" i="1" u="sng" smtClean="0"/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s-AR" altLang="en-US" sz="2400" b="1" i="1" smtClean="0"/>
              <a:t>2) </a:t>
            </a:r>
            <a:r>
              <a:rPr lang="es-AR" altLang="en-US" sz="2400" b="1" i="1" u="sng" smtClean="0"/>
              <a:t>MARCO TEÓRICO</a:t>
            </a:r>
            <a:r>
              <a:rPr lang="es-AR" altLang="en-US" sz="2400" b="1" smtClean="0"/>
              <a:t>: conjunto de teorías presentes en la investigación en forma explícita o implícita.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s-AR" altLang="en-US" sz="2400" b="1" smtClean="0"/>
              <a:t>Provee el contexto general en el que tiene sentido interesarse por algo.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s-AR" altLang="en-US" sz="2400" b="1" smtClean="0"/>
              <a:t> Condiciona los interrogantes que se formulan.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s-AR" altLang="en-US" sz="2400" b="1" smtClean="0"/>
              <a:t>3) </a:t>
            </a:r>
            <a:r>
              <a:rPr lang="es-AR" altLang="en-US" sz="2400" b="1" u="sng" smtClean="0"/>
              <a:t>FORMULACIÓN DE HIPÓTESIS</a:t>
            </a:r>
            <a:r>
              <a:rPr lang="es-AR" altLang="en-US" sz="2400" b="1" smtClean="0"/>
              <a:t>: anticipa una solución al problema. Provee de una explicación al interrogante planteado.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s-AR" altLang="en-US" sz="2400" b="1" smtClean="0"/>
              <a:t>4) </a:t>
            </a:r>
            <a:r>
              <a:rPr lang="es-AR" altLang="en-US" sz="2400" b="1" i="1" u="sng" smtClean="0"/>
              <a:t>PROCEDIMIENTOS DEDUCTIVOS</a:t>
            </a:r>
            <a:r>
              <a:rPr lang="es-AR" altLang="en-US" sz="2400" b="1" smtClean="0"/>
              <a:t>: para poner a prueba una hipótesis hace falta extraer consecuencias  que sean contrastables . Para ello se dispone de herramientas lógicas: M.P.P. - Método Axiomático.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5709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7188" y="357188"/>
            <a:ext cx="8572500" cy="6143625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endParaRPr lang="es-AR" sz="2400" b="1" dirty="0" smtClean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AR" sz="2400" b="1" dirty="0" smtClean="0">
                <a:solidFill>
                  <a:schemeClr val="bg1"/>
                </a:solidFill>
              </a:rPr>
              <a:t>                            </a:t>
            </a:r>
            <a:endParaRPr lang="es-AR" sz="2400" b="1" dirty="0" smtClean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AR" sz="2400" b="1" dirty="0" smtClean="0">
                <a:solidFill>
                  <a:schemeClr val="tx1"/>
                </a:solidFill>
              </a:rPr>
              <a:t>                          </a:t>
            </a:r>
            <a:r>
              <a:rPr lang="es-AR" sz="2800" b="1" dirty="0" smtClean="0">
                <a:solidFill>
                  <a:schemeClr val="tx1"/>
                </a:solidFill>
              </a:rPr>
              <a:t>HIPÓTESIS DERIVADAS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endParaRPr lang="es-AR" sz="800" b="1" dirty="0" smtClean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AR" sz="2400" b="1" dirty="0" smtClean="0">
                <a:solidFill>
                  <a:schemeClr val="tx1"/>
                </a:solidFill>
              </a:rPr>
              <a:t>                                </a:t>
            </a:r>
            <a:r>
              <a:rPr lang="es-AR" sz="2600" b="1" dirty="0" smtClean="0">
                <a:solidFill>
                  <a:schemeClr val="tx1"/>
                </a:solidFill>
              </a:rPr>
              <a:t>CONSECUENCIAS </a:t>
            </a:r>
            <a:r>
              <a:rPr lang="es-AR" sz="2800" b="1" dirty="0" smtClean="0">
                <a:solidFill>
                  <a:schemeClr val="tx1"/>
                </a:solidFill>
              </a:rPr>
              <a:t>                 </a:t>
            </a:r>
            <a:r>
              <a:rPr lang="es-AR" sz="2400" b="1" dirty="0" smtClean="0">
                <a:solidFill>
                  <a:schemeClr val="tx1"/>
                </a:solidFill>
              </a:rPr>
              <a:t>PROCEDIMIENTOS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AR" sz="2600" b="1" dirty="0" smtClean="0">
                <a:solidFill>
                  <a:schemeClr val="tx1"/>
                </a:solidFill>
              </a:rPr>
              <a:t>                             OBSERVACIONALES                   </a:t>
            </a:r>
            <a:r>
              <a:rPr lang="es-AR" sz="2400" b="1" dirty="0" smtClean="0">
                <a:solidFill>
                  <a:schemeClr val="tx1"/>
                </a:solidFill>
              </a:rPr>
              <a:t>DEDUCTIVOS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AR" sz="2400" b="1" dirty="0" smtClean="0">
                <a:solidFill>
                  <a:schemeClr val="tx1"/>
                </a:solidFill>
              </a:rPr>
              <a:t>                                                                                            </a:t>
            </a:r>
          </a:p>
        </p:txBody>
      </p:sp>
      <p:sp>
        <p:nvSpPr>
          <p:cNvPr id="4" name="3 Rectángulo redondeado"/>
          <p:cNvSpPr/>
          <p:nvPr/>
        </p:nvSpPr>
        <p:spPr>
          <a:xfrm>
            <a:off x="1643042" y="357166"/>
            <a:ext cx="4572032" cy="50006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508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HIPÓTESIS   FUNDAMENTAL</a:t>
            </a:r>
          </a:p>
        </p:txBody>
      </p:sp>
      <p:cxnSp>
        <p:nvCxnSpPr>
          <p:cNvPr id="7" name="6 Conector recto"/>
          <p:cNvCxnSpPr/>
          <p:nvPr/>
        </p:nvCxnSpPr>
        <p:spPr>
          <a:xfrm rot="16200000" flipH="1">
            <a:off x="642938" y="1785938"/>
            <a:ext cx="4143375" cy="2143125"/>
          </a:xfrm>
          <a:prstGeom prst="line">
            <a:avLst/>
          </a:prstGeom>
          <a:ln w="635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5400000">
            <a:off x="3000375" y="1785938"/>
            <a:ext cx="4071938" cy="2214562"/>
          </a:xfrm>
          <a:prstGeom prst="line">
            <a:avLst/>
          </a:prstGeom>
          <a:ln w="635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errar llave"/>
          <p:cNvSpPr/>
          <p:nvPr/>
        </p:nvSpPr>
        <p:spPr>
          <a:xfrm>
            <a:off x="6072188" y="928688"/>
            <a:ext cx="500062" cy="3429000"/>
          </a:xfrm>
          <a:prstGeom prst="rightBrace">
            <a:avLst/>
          </a:prstGeom>
          <a:ln w="635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13 Rectángulo redondeado"/>
          <p:cNvSpPr/>
          <p:nvPr/>
        </p:nvSpPr>
        <p:spPr>
          <a:xfrm>
            <a:off x="2214546" y="4929198"/>
            <a:ext cx="3429024" cy="50006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508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BASE   EMPÍRICA</a:t>
            </a:r>
          </a:p>
        </p:txBody>
      </p:sp>
      <p:sp>
        <p:nvSpPr>
          <p:cNvPr id="15" name="14 Flecha abajo"/>
          <p:cNvSpPr/>
          <p:nvPr/>
        </p:nvSpPr>
        <p:spPr>
          <a:xfrm>
            <a:off x="3643313" y="1714500"/>
            <a:ext cx="428625" cy="357188"/>
          </a:xfrm>
          <a:prstGeom prst="downArrow">
            <a:avLst/>
          </a:prstGeom>
          <a:solidFill>
            <a:schemeClr val="bg1"/>
          </a:solidFill>
          <a:ln w="508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15 Flecha abajo"/>
          <p:cNvSpPr/>
          <p:nvPr/>
        </p:nvSpPr>
        <p:spPr>
          <a:xfrm>
            <a:off x="3643313" y="857250"/>
            <a:ext cx="428625" cy="357188"/>
          </a:xfrm>
          <a:prstGeom prst="downArrow">
            <a:avLst/>
          </a:prstGeom>
          <a:solidFill>
            <a:schemeClr val="bg1"/>
          </a:solidFill>
          <a:ln w="508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16 Flecha abajo"/>
          <p:cNvSpPr/>
          <p:nvPr/>
        </p:nvSpPr>
        <p:spPr>
          <a:xfrm>
            <a:off x="3643313" y="2857500"/>
            <a:ext cx="428625" cy="1500188"/>
          </a:xfrm>
          <a:prstGeom prst="downArrow">
            <a:avLst/>
          </a:prstGeom>
          <a:solidFill>
            <a:schemeClr val="bg1"/>
          </a:solidFill>
          <a:ln w="508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951" name="11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2FF9423-CE7E-4CF2-AE54-8FD9CD2484D1}" type="slidenum">
              <a:rPr kumimoji="0" lang="es-A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AR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46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285750"/>
            <a:ext cx="9144000" cy="6429375"/>
          </a:xfrm>
        </p:spPr>
        <p:txBody>
          <a:bodyPr rtlCol="0">
            <a:normAutofit lnSpcReduction="10000"/>
          </a:bodyPr>
          <a:lstStyle/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2400" b="1" dirty="0" smtClean="0"/>
              <a:t>5)</a:t>
            </a:r>
            <a:r>
              <a:rPr lang="es-AR" sz="2400" b="1" i="1" dirty="0" smtClean="0"/>
              <a:t> </a:t>
            </a:r>
            <a:r>
              <a:rPr lang="es-AR" sz="2400" b="1" i="1" u="sng" dirty="0" smtClean="0"/>
              <a:t>DEDUCCIÓN DE CONSECUENCIAS OBSERVACIONALES O CONTRASTABLES</a:t>
            </a:r>
            <a:r>
              <a:rPr lang="es-AR" sz="2400" b="1" dirty="0" smtClean="0"/>
              <a:t>: son aquellos enunciados verificables, observacionales de más bajo nivel de generalidad, inferidos deductivamente de la hipótesis y susceptibles de confrontación con la experiencia.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400" b="1" dirty="0" smtClean="0"/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2400" b="1" dirty="0" smtClean="0"/>
              <a:t>6) </a:t>
            </a:r>
            <a:r>
              <a:rPr lang="es-AR" sz="2400" b="1" u="sng" dirty="0" smtClean="0"/>
              <a:t>PROCEDIMIENTO DE CONTRASTACIÓN EMPÍRICA</a:t>
            </a:r>
            <a:r>
              <a:rPr lang="es-AR" sz="2400" b="1" dirty="0" smtClean="0"/>
              <a:t>:  las consecuencias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2400" b="1" dirty="0" smtClean="0"/>
              <a:t>                                             observacionales se contrastan empíricamente.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2400" b="1" dirty="0" smtClean="0"/>
              <a:t>         EVALUACIÓN               </a:t>
            </a:r>
            <a:r>
              <a:rPr lang="es-AR" sz="2400" b="1" u="sng" dirty="0" smtClean="0"/>
              <a:t>favorable:</a:t>
            </a:r>
            <a:r>
              <a:rPr lang="es-AR" sz="2400" b="1" dirty="0" smtClean="0"/>
              <a:t> la hipótesis es verdadera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2400" b="1" dirty="0" smtClean="0"/>
              <a:t>                                                </a:t>
            </a:r>
            <a:r>
              <a:rPr lang="es-AR" sz="2400" b="1" u="sng" dirty="0" smtClean="0"/>
              <a:t>desfavorable</a:t>
            </a:r>
            <a:r>
              <a:rPr lang="es-AR" sz="2400" b="1" dirty="0" smtClean="0"/>
              <a:t>: la hipótesis es falsa.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400" b="1" dirty="0" smtClean="0"/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2400" b="1" dirty="0" smtClean="0"/>
              <a:t>7) </a:t>
            </a:r>
            <a:r>
              <a:rPr lang="es-AR" sz="2400" b="1" u="sng" dirty="0" smtClean="0"/>
              <a:t>FORMULACIÓN DE  LEYES</a:t>
            </a:r>
            <a:r>
              <a:rPr lang="es-AR" sz="2400" b="1" dirty="0" smtClean="0"/>
              <a:t>: si la hipótesis pasa un número suficiente de contrastaciones es posible tomarla como ley.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2400" b="1" dirty="0" smtClean="0"/>
              <a:t>     Si dicha ley se inserta en un conjunto complejo de leyes en el más alto nivel teórico , estamos ante una teoría relacionada deductivamente. </a:t>
            </a:r>
            <a:endParaRPr lang="es-AR" sz="2400" b="1" dirty="0"/>
          </a:p>
        </p:txBody>
      </p:sp>
      <p:cxnSp>
        <p:nvCxnSpPr>
          <p:cNvPr id="5" name="4 Conector recto de flecha"/>
          <p:cNvCxnSpPr/>
          <p:nvPr/>
        </p:nvCxnSpPr>
        <p:spPr>
          <a:xfrm>
            <a:off x="2500313" y="3429000"/>
            <a:ext cx="785812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/>
          <p:cNvCxnSpPr/>
          <p:nvPr/>
        </p:nvCxnSpPr>
        <p:spPr>
          <a:xfrm>
            <a:off x="2428875" y="3429000"/>
            <a:ext cx="857250" cy="428625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Flecha abajo"/>
          <p:cNvSpPr/>
          <p:nvPr/>
        </p:nvSpPr>
        <p:spPr>
          <a:xfrm>
            <a:off x="1357313" y="2786063"/>
            <a:ext cx="214312" cy="428625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966" name="6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E086315-A610-494D-AA73-2E81A3BD3173}" type="slidenum">
              <a:rPr kumimoji="0" lang="es-A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AR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557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4087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27014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8_Fluj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tique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1179</TotalTime>
  <Words>760</Words>
  <Application>Microsoft Office PowerPoint</Application>
  <PresentationFormat>Presentación en pantalla (4:3)</PresentationFormat>
  <Paragraphs>128</Paragraphs>
  <Slides>12</Slides>
  <Notes>2</Notes>
  <HiddenSlides>0</HiddenSlides>
  <MMClips>7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12</vt:i4>
      </vt:variant>
    </vt:vector>
  </HeadingPairs>
  <TitlesOfParts>
    <vt:vector size="28" baseType="lpstr">
      <vt:lpstr>Algerian</vt:lpstr>
      <vt:lpstr>Arial</vt:lpstr>
      <vt:lpstr>Baskerville Old Face</vt:lpstr>
      <vt:lpstr>Batang</vt:lpstr>
      <vt:lpstr>Bookman Old Style</vt:lpstr>
      <vt:lpstr>Brush Script MT</vt:lpstr>
      <vt:lpstr>Calibri</vt:lpstr>
      <vt:lpstr>Calibri Light</vt:lpstr>
      <vt:lpstr>Constantia</vt:lpstr>
      <vt:lpstr>Garamond</vt:lpstr>
      <vt:lpstr>Times New Roman</vt:lpstr>
      <vt:lpstr>Wingdings</vt:lpstr>
      <vt:lpstr>Wingdings 2</vt:lpstr>
      <vt:lpstr>Tema de Office</vt:lpstr>
      <vt:lpstr>1_Tema de Office</vt:lpstr>
      <vt:lpstr>8_Flujo</vt:lpstr>
      <vt:lpstr>  CÁTEDRA  METODOLOGÍA DE  LAS CIENCIAS   SOCIALES </vt:lpstr>
      <vt:lpstr>Presentación de PowerPoint</vt:lpstr>
      <vt:lpstr>Presentación de PowerPoint</vt:lpstr>
      <vt:lpstr>PROCEDIMIENTO INDUCTIVO</vt:lpstr>
      <vt:lpstr>CRÍTICAS A LA POSTURA INDUCTIVISTA</vt:lpstr>
      <vt:lpstr>Presentación de PowerPoint</vt:lpstr>
      <vt:lpstr>Presentación de PowerPoint</vt:lpstr>
      <vt:lpstr>MÉTODO HIPOTÉTICO DEDUCTIVO</vt:lpstr>
      <vt:lpstr>PASOS DEL MÉTODO HIPOTÉTICO DEDUCTIVO</vt:lpstr>
      <vt:lpstr>Presentación de PowerPoint</vt:lpstr>
      <vt:lpstr>Presentación de PowerPoint</vt:lpstr>
      <vt:lpstr>Presentación de PowerPoint</vt:lpstr>
    </vt:vector>
  </TitlesOfParts>
  <Company>Luffi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Luffi</dc:creator>
  <cp:lastModifiedBy>pc</cp:lastModifiedBy>
  <cp:revision>106</cp:revision>
  <dcterms:created xsi:type="dcterms:W3CDTF">2014-10-28T11:54:27Z</dcterms:created>
  <dcterms:modified xsi:type="dcterms:W3CDTF">2020-06-18T21:34:00Z</dcterms:modified>
</cp:coreProperties>
</file>