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2" r:id="rId3"/>
    <p:sldId id="264" r:id="rId4"/>
    <p:sldId id="263" r:id="rId5"/>
    <p:sldId id="273" r:id="rId6"/>
    <p:sldId id="261" r:id="rId7"/>
    <p:sldId id="269" r:id="rId8"/>
    <p:sldId id="266" r:id="rId9"/>
    <p:sldId id="267" r:id="rId10"/>
    <p:sldId id="257" r:id="rId11"/>
    <p:sldId id="271" r:id="rId12"/>
    <p:sldId id="265" r:id="rId13"/>
    <p:sldId id="274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3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7T12:06:07.635" idx="1">
    <p:pos x="3247" y="2726"/>
    <p:text/>
    <p:extLst>
      <p:ext uri="{C676402C-5697-4E1C-873F-D02D1690AC5C}">
        <p15:threadingInfo xmlns:p15="http://schemas.microsoft.com/office/powerpoint/2012/main" timeZoneBias="180"/>
      </p:ext>
    </p:extLst>
  </p:cm>
  <p:cm authorId="1" dt="2022-03-12T10:52:35.981" idx="2">
    <p:pos x="3247" y="2862"/>
    <p:text>Fotocolorímetro ANDALI</p:text>
    <p:extLst>
      <p:ext uri="{C676402C-5697-4E1C-873F-D02D1690AC5C}">
        <p15:threadingInfo xmlns:p15="http://schemas.microsoft.com/office/powerpoint/2012/main" timeZoneBias="180">
          <p15:parentCm authorId="1" idx="1"/>
        </p15:threadingInfo>
      </p:ext>
    </p:extLst>
  </p:cm>
  <p:cm authorId="1" dt="2022-03-12T10:53:04.505" idx="3">
    <p:pos x="6107" y="862"/>
    <p:text>Fotómetro de Llama para dosar Na y K</p:text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79B7-8C50-4E10-A115-B9E9D9F35166}" type="datetimeFigureOut">
              <a:rPr lang="es-AR" smtClean="0"/>
              <a:t>14/3/2022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D40-6ADE-4FE8-9E12-88A3311823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526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79B7-8C50-4E10-A115-B9E9D9F35166}" type="datetimeFigureOut">
              <a:rPr lang="es-AR" smtClean="0"/>
              <a:t>14/3/2022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D40-6ADE-4FE8-9E12-88A3311823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89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79B7-8C50-4E10-A115-B9E9D9F35166}" type="datetimeFigureOut">
              <a:rPr lang="es-AR" smtClean="0"/>
              <a:t>14/3/2022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D40-6ADE-4FE8-9E12-88A3311823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644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79B7-8C50-4E10-A115-B9E9D9F35166}" type="datetimeFigureOut">
              <a:rPr lang="es-AR" smtClean="0"/>
              <a:t>14/3/2022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D40-6ADE-4FE8-9E12-88A3311823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123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79B7-8C50-4E10-A115-B9E9D9F35166}" type="datetimeFigureOut">
              <a:rPr lang="es-AR" smtClean="0"/>
              <a:t>14/3/2022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D40-6ADE-4FE8-9E12-88A3311823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017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79B7-8C50-4E10-A115-B9E9D9F35166}" type="datetimeFigureOut">
              <a:rPr lang="es-AR" smtClean="0"/>
              <a:t>14/3/2022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D40-6ADE-4FE8-9E12-88A3311823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13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79B7-8C50-4E10-A115-B9E9D9F35166}" type="datetimeFigureOut">
              <a:rPr lang="es-AR" smtClean="0"/>
              <a:t>14/3/2022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D40-6ADE-4FE8-9E12-88A3311823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091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79B7-8C50-4E10-A115-B9E9D9F35166}" type="datetimeFigureOut">
              <a:rPr lang="es-AR" smtClean="0"/>
              <a:t>14/3/2022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D40-6ADE-4FE8-9E12-88A3311823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408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79B7-8C50-4E10-A115-B9E9D9F35166}" type="datetimeFigureOut">
              <a:rPr lang="es-AR" smtClean="0"/>
              <a:t>14/3/2022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D40-6ADE-4FE8-9E12-88A3311823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966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79B7-8C50-4E10-A115-B9E9D9F35166}" type="datetimeFigureOut">
              <a:rPr lang="es-AR" smtClean="0"/>
              <a:t>14/3/2022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D40-6ADE-4FE8-9E12-88A3311823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747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79B7-8C50-4E10-A115-B9E9D9F35166}" type="datetimeFigureOut">
              <a:rPr lang="es-AR" smtClean="0"/>
              <a:t>14/3/2022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6D40-6ADE-4FE8-9E12-88A3311823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423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79B7-8C50-4E10-A115-B9E9D9F35166}" type="datetimeFigureOut">
              <a:rPr lang="es-AR" smtClean="0"/>
              <a:t>14/3/2022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6D40-6ADE-4FE8-9E12-88A33118230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079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5946C1-CCAE-4F25-8B48-12467AEA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200667"/>
            <a:ext cx="11190514" cy="73753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>
                <a:solidFill>
                  <a:srgbClr val="002060"/>
                </a:solidFill>
              </a:rPr>
              <a:t>ATENCION   BIOQUIMICA</a:t>
            </a:r>
            <a:br>
              <a:rPr lang="es-MX" sz="32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>¿Dónde centramos nuestra atención en un </a:t>
            </a:r>
            <a:r>
              <a:rPr lang="es-MX" sz="2400" b="1" dirty="0" err="1">
                <a:solidFill>
                  <a:srgbClr val="002060"/>
                </a:solidFill>
              </a:rPr>
              <a:t>lab</a:t>
            </a:r>
            <a:r>
              <a:rPr lang="es-MX" sz="2400" b="1" dirty="0">
                <a:solidFill>
                  <a:srgbClr val="002060"/>
                </a:solidFill>
              </a:rPr>
              <a:t> de bioquímica clínica?</a:t>
            </a:r>
            <a:endParaRPr lang="es-AR" sz="2900" b="1" dirty="0">
              <a:solidFill>
                <a:srgbClr val="002060"/>
              </a:solidFill>
            </a:endParaRP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B74A30CB-83F2-4008-A236-7558EAFDB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743" y="938198"/>
            <a:ext cx="4020516" cy="268588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3B429AD-B631-43F2-97EC-F5B66BA6F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1161746"/>
            <a:ext cx="1777857" cy="21145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1429F3-561D-428D-A1CF-11CFD0D24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1" y="3433363"/>
            <a:ext cx="2057400" cy="211455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6EB6E08-D3A3-404C-B12B-7683C315E9D8}"/>
              </a:ext>
            </a:extLst>
          </p:cNvPr>
          <p:cNvSpPr/>
          <p:nvPr/>
        </p:nvSpPr>
        <p:spPr>
          <a:xfrm>
            <a:off x="4968240" y="1119370"/>
            <a:ext cx="3489960" cy="2114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rgbClr val="002060"/>
                </a:solidFill>
              </a:rPr>
              <a:t>Desde su origen , </a:t>
            </a:r>
            <a:r>
              <a:rPr lang="es-ES" sz="2000" b="1" dirty="0">
                <a:solidFill>
                  <a:srgbClr val="002060"/>
                </a:solidFill>
              </a:rPr>
              <a:t>   centramos nuestra atención en los procesos analíticos, descuidando los procesos preanalíticos y postanalíticos</a:t>
            </a:r>
            <a:endParaRPr lang="es-AR" sz="2000" b="1" dirty="0">
              <a:solidFill>
                <a:srgbClr val="00206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29FEC41-B54F-4E17-984F-551941A446C9}"/>
              </a:ext>
            </a:extLst>
          </p:cNvPr>
          <p:cNvSpPr/>
          <p:nvPr/>
        </p:nvSpPr>
        <p:spPr>
          <a:xfrm>
            <a:off x="182880" y="3828882"/>
            <a:ext cx="4608992" cy="28214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Sólo nos importaba:</a:t>
            </a:r>
          </a:p>
          <a:p>
            <a:pPr>
              <a:buFont typeface="Wingdings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realizar mediciones  correctas y confiables.</a:t>
            </a:r>
          </a:p>
          <a:p>
            <a:pPr>
              <a:buFont typeface="Wingdings" pitchFamily="2" charset="2"/>
              <a:buChar char="ü"/>
            </a:pPr>
            <a:endParaRPr lang="es-ES" sz="18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 controlar y mantener  el nivel de errores analíticos de su </a:t>
            </a:r>
            <a:r>
              <a:rPr lang="es-ES" sz="1800" b="1" dirty="0" err="1">
                <a:solidFill>
                  <a:srgbClr val="002060"/>
                </a:solidFill>
              </a:rPr>
              <a:t>lab</a:t>
            </a:r>
            <a:r>
              <a:rPr lang="es-ES" sz="1800" b="1" dirty="0">
                <a:solidFill>
                  <a:srgbClr val="002060"/>
                </a:solidFill>
              </a:rPr>
              <a:t>. en niveles aceptables.</a:t>
            </a:r>
          </a:p>
          <a:p>
            <a:pPr>
              <a:buFont typeface="Wingdings" pitchFamily="2" charset="2"/>
              <a:buChar char="ü"/>
            </a:pPr>
            <a:endParaRPr lang="es-ES" sz="18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evitar gastos  de tiempo y de reactivos, por ej. evitar repeticiones de mediciones </a:t>
            </a:r>
          </a:p>
          <a:p>
            <a:endParaRPr lang="es-MX" b="1" dirty="0">
              <a:solidFill>
                <a:srgbClr val="002060"/>
              </a:solidFill>
            </a:endParaRPr>
          </a:p>
          <a:p>
            <a:pPr algn="ctr"/>
            <a:endParaRPr lang="es-AR" dirty="0"/>
          </a:p>
        </p:txBody>
      </p:sp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F3595A1E-9D35-40F6-BF10-EC182FB6B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879" y="3335088"/>
            <a:ext cx="3270737" cy="224561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8EC8C09-AB9A-42BD-BD24-ACE4573315CC}"/>
              </a:ext>
            </a:extLst>
          </p:cNvPr>
          <p:cNvSpPr/>
          <p:nvPr/>
        </p:nvSpPr>
        <p:spPr>
          <a:xfrm>
            <a:off x="5122397" y="5560440"/>
            <a:ext cx="5106240" cy="439413"/>
          </a:xfrm>
          <a:prstGeom prst="rect">
            <a:avLst/>
          </a:prstGeom>
          <a:solidFill>
            <a:srgbClr val="FAD8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¿ cómo estamos 170 años después de Faraday?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5F6F10D-BD65-4091-BC7E-16E28910AB64}"/>
              </a:ext>
            </a:extLst>
          </p:cNvPr>
          <p:cNvSpPr/>
          <p:nvPr/>
        </p:nvSpPr>
        <p:spPr>
          <a:xfrm>
            <a:off x="6713220" y="6210941"/>
            <a:ext cx="4892040" cy="4394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err="1">
                <a:solidFill>
                  <a:srgbClr val="002060"/>
                </a:solidFill>
              </a:rPr>
              <a:t>Prof</a:t>
            </a:r>
            <a:r>
              <a:rPr lang="es-MX" sz="1600" dirty="0">
                <a:solidFill>
                  <a:srgbClr val="002060"/>
                </a:solidFill>
              </a:rPr>
              <a:t> </a:t>
            </a:r>
            <a:r>
              <a:rPr lang="es-MX" sz="1600" dirty="0" err="1">
                <a:solidFill>
                  <a:srgbClr val="002060"/>
                </a:solidFill>
              </a:rPr>
              <a:t>Tit</a:t>
            </a:r>
            <a:r>
              <a:rPr lang="es-MX" sz="1600" dirty="0">
                <a:solidFill>
                  <a:srgbClr val="002060"/>
                </a:solidFill>
              </a:rPr>
              <a:t> Alberto D Reyes </a:t>
            </a:r>
            <a:r>
              <a:rPr lang="es-MX" sz="1600" dirty="0" err="1">
                <a:solidFill>
                  <a:srgbClr val="002060"/>
                </a:solidFill>
              </a:rPr>
              <a:t>Qca</a:t>
            </a:r>
            <a:r>
              <a:rPr lang="es-MX" sz="1600" dirty="0">
                <a:solidFill>
                  <a:srgbClr val="002060"/>
                </a:solidFill>
              </a:rPr>
              <a:t> </a:t>
            </a:r>
            <a:r>
              <a:rPr lang="es-MX" sz="1600" dirty="0" err="1">
                <a:solidFill>
                  <a:srgbClr val="002060"/>
                </a:solidFill>
              </a:rPr>
              <a:t>Cíinica</a:t>
            </a:r>
            <a:r>
              <a:rPr lang="es-MX" sz="1600" dirty="0">
                <a:solidFill>
                  <a:srgbClr val="002060"/>
                </a:solidFill>
              </a:rPr>
              <a:t>  </a:t>
            </a:r>
            <a:r>
              <a:rPr lang="es-MX" sz="1600" dirty="0" err="1">
                <a:solidFill>
                  <a:srgbClr val="002060"/>
                </a:solidFill>
              </a:rPr>
              <a:t>FaCENA</a:t>
            </a:r>
            <a:r>
              <a:rPr lang="es-MX" sz="1600" dirty="0">
                <a:solidFill>
                  <a:srgbClr val="002060"/>
                </a:solidFill>
              </a:rPr>
              <a:t>. UNNE</a:t>
            </a:r>
            <a:endParaRPr lang="es-A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2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5946C1-CCAE-4F25-8B48-12467AEA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002060"/>
                </a:solidFill>
              </a:rPr>
              <a:t>4to Ejercicio:  Mejoremos nuestra empatía con  los pacientes </a:t>
            </a:r>
            <a:br>
              <a:rPr lang="es-AR" sz="4400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FA9B06-7BA5-4445-94F8-624F2A030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975360"/>
            <a:ext cx="6720840" cy="2910840"/>
          </a:xfrm>
        </p:spPr>
        <p:txBody>
          <a:bodyPr anchor="b">
            <a:normAutofit fontScale="70000" lnSpcReduction="20000"/>
          </a:bodyPr>
          <a:lstStyle/>
          <a:p>
            <a:pPr marL="0" indent="0">
              <a:buNone/>
            </a:pPr>
            <a:r>
              <a:rPr lang="es-ES" sz="2600" b="1" dirty="0">
                <a:solidFill>
                  <a:srgbClr val="002060"/>
                </a:solidFill>
              </a:rPr>
              <a:t>Marcos tiene 23 años,   vive  con sus padres en  Corrientes capital. Integra el equipo  de básquet de un Club. </a:t>
            </a:r>
          </a:p>
          <a:p>
            <a:pPr marL="0" indent="0">
              <a:buNone/>
            </a:pPr>
            <a:br>
              <a:rPr lang="es-ES" sz="2600" b="1" dirty="0">
                <a:solidFill>
                  <a:srgbClr val="002060"/>
                </a:solidFill>
              </a:rPr>
            </a:br>
            <a:r>
              <a:rPr lang="es-ES" sz="2600" b="1" dirty="0">
                <a:solidFill>
                  <a:srgbClr val="002060"/>
                </a:solidFill>
              </a:rPr>
              <a:t>Allí le piden un  chequeo médico anual, que incluye:</a:t>
            </a:r>
            <a:br>
              <a:rPr lang="es-ES" sz="2600" b="1" dirty="0">
                <a:solidFill>
                  <a:srgbClr val="002060"/>
                </a:solidFill>
              </a:rPr>
            </a:br>
            <a:r>
              <a:rPr lang="es-ES" sz="2600" b="1" dirty="0">
                <a:solidFill>
                  <a:srgbClr val="002060"/>
                </a:solidFill>
              </a:rPr>
              <a:t>Hemograma, glucemia, </a:t>
            </a:r>
            <a:r>
              <a:rPr lang="es-ES" sz="2600" b="1" dirty="0" err="1">
                <a:solidFill>
                  <a:srgbClr val="002060"/>
                </a:solidFill>
              </a:rPr>
              <a:t>creatininemia</a:t>
            </a:r>
            <a:r>
              <a:rPr lang="es-ES" sz="2600" b="1" dirty="0">
                <a:solidFill>
                  <a:srgbClr val="002060"/>
                </a:solidFill>
              </a:rPr>
              <a:t> y orina completa.</a:t>
            </a:r>
          </a:p>
          <a:p>
            <a:pPr marL="0" indent="0">
              <a:buNone/>
            </a:pPr>
            <a:r>
              <a:rPr lang="es-ES" sz="2600" b="1" dirty="0">
                <a:solidFill>
                  <a:srgbClr val="002060"/>
                </a:solidFill>
              </a:rPr>
              <a:t> </a:t>
            </a:r>
            <a:br>
              <a:rPr lang="es-ES" sz="2600" b="1" dirty="0">
                <a:solidFill>
                  <a:srgbClr val="002060"/>
                </a:solidFill>
              </a:rPr>
            </a:br>
            <a:r>
              <a:rPr lang="es-ES" sz="2600" b="1" dirty="0">
                <a:solidFill>
                  <a:srgbClr val="002060"/>
                </a:solidFill>
              </a:rPr>
              <a:t>No padece ninguna afección. Sin  familiares con patologías crónicas.</a:t>
            </a:r>
          </a:p>
          <a:p>
            <a:pPr marL="0" indent="0">
              <a:buNone/>
            </a:pPr>
            <a:r>
              <a:rPr lang="es-ES" sz="2600" b="1" dirty="0">
                <a:solidFill>
                  <a:srgbClr val="002060"/>
                </a:solidFill>
              </a:rPr>
              <a:t> </a:t>
            </a:r>
            <a:br>
              <a:rPr lang="es-ES" sz="2600" b="1" dirty="0">
                <a:solidFill>
                  <a:srgbClr val="002060"/>
                </a:solidFill>
              </a:rPr>
            </a:br>
            <a:r>
              <a:rPr lang="es-ES" sz="2600" b="1" dirty="0">
                <a:solidFill>
                  <a:srgbClr val="002060"/>
                </a:solidFill>
              </a:rPr>
              <a:t>Situación  económica y laboral sin mayores problemas.</a:t>
            </a:r>
            <a:br>
              <a:rPr lang="es-ES" sz="2600" b="1" dirty="0">
                <a:solidFill>
                  <a:srgbClr val="002060"/>
                </a:solidFill>
              </a:rPr>
            </a:br>
            <a:br>
              <a:rPr lang="es-AR" sz="2400" b="1" dirty="0">
                <a:solidFill>
                  <a:srgbClr val="002060"/>
                </a:solidFill>
              </a:rPr>
            </a:br>
            <a:endParaRPr lang="es-AR" sz="2400" b="1" dirty="0">
              <a:solidFill>
                <a:srgbClr val="00206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F94170-10C5-4230-89E1-8A8ED6A4D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20" y="1157025"/>
            <a:ext cx="4116705" cy="53303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AC8AC8A-3540-4B43-B85F-F0BC072E75CC}"/>
              </a:ext>
            </a:extLst>
          </p:cNvPr>
          <p:cNvSpPr/>
          <p:nvPr/>
        </p:nvSpPr>
        <p:spPr>
          <a:xfrm>
            <a:off x="516255" y="4145280"/>
            <a:ext cx="6555105" cy="2342045"/>
          </a:xfrm>
          <a:prstGeom prst="rect">
            <a:avLst/>
          </a:prstGeom>
          <a:solidFill>
            <a:srgbClr val="FAD8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Imagine</a:t>
            </a:r>
            <a:r>
              <a:rPr lang="es-ES" sz="1800" b="1" dirty="0">
                <a:solidFill>
                  <a:srgbClr val="002060"/>
                </a:solidFill>
              </a:rPr>
              <a:t>/</a:t>
            </a:r>
            <a:r>
              <a:rPr lang="es-ES" sz="1800" b="1" dirty="0">
                <a:solidFill>
                  <a:srgbClr val="7030A0"/>
                </a:solidFill>
              </a:rPr>
              <a:t>proyecte</a:t>
            </a:r>
            <a:r>
              <a:rPr lang="es-ES" sz="1800" b="1" dirty="0">
                <a:solidFill>
                  <a:srgbClr val="002060"/>
                </a:solidFill>
              </a:rPr>
              <a:t>/</a:t>
            </a: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estime</a:t>
            </a:r>
            <a:r>
              <a:rPr lang="es-ES" sz="1800" b="1" dirty="0">
                <a:solidFill>
                  <a:srgbClr val="002060"/>
                </a:solidFill>
              </a:rPr>
              <a:t>: </a:t>
            </a:r>
          </a:p>
          <a:p>
            <a:r>
              <a:rPr lang="es-ES" sz="1800" b="1" dirty="0">
                <a:solidFill>
                  <a:srgbClr val="002060"/>
                </a:solidFill>
              </a:rPr>
              <a:t>¿ Cuáles serían las expectativas de servicio  de Marcos:</a:t>
            </a:r>
          </a:p>
          <a:p>
            <a:br>
              <a:rPr lang="es-ES" sz="1800" b="1" dirty="0">
                <a:solidFill>
                  <a:srgbClr val="002060"/>
                </a:solidFill>
              </a:rPr>
            </a:br>
            <a:r>
              <a:rPr lang="es-ES" sz="1800" b="1" dirty="0">
                <a:solidFill>
                  <a:srgbClr val="002060"/>
                </a:solidFill>
              </a:rPr>
              <a:t>- Cuando  asiste al laboratorio  clínico del hospital con el pedido de análisis </a:t>
            </a:r>
            <a:br>
              <a:rPr lang="es-ES" sz="1800" b="1" dirty="0">
                <a:solidFill>
                  <a:srgbClr val="002060"/>
                </a:solidFill>
              </a:rPr>
            </a:br>
            <a:r>
              <a:rPr lang="es-ES" sz="1800" b="1" dirty="0">
                <a:solidFill>
                  <a:srgbClr val="002060"/>
                </a:solidFill>
              </a:rPr>
              <a:t> </a:t>
            </a:r>
            <a:br>
              <a:rPr lang="es-ES" sz="1800" b="1" dirty="0">
                <a:solidFill>
                  <a:srgbClr val="002060"/>
                </a:solidFill>
              </a:rPr>
            </a:br>
            <a:r>
              <a:rPr lang="es-ES" sz="1800" b="1" dirty="0">
                <a:solidFill>
                  <a:srgbClr val="002060"/>
                </a:solidFill>
              </a:rPr>
              <a:t>-Cuando  va a retirar el informe bioquímico</a:t>
            </a:r>
            <a:br>
              <a:rPr lang="es-AR" sz="1800" b="1" dirty="0">
                <a:solidFill>
                  <a:srgbClr val="002060"/>
                </a:solidFill>
              </a:rPr>
            </a:br>
            <a:endParaRPr lang="es-AR" sz="1800" b="1" dirty="0">
              <a:solidFill>
                <a:srgbClr val="002060"/>
              </a:solidFill>
            </a:endParaRPr>
          </a:p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222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5946C1-CCAE-4F25-8B48-12467AEA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167005"/>
            <a:ext cx="10515600" cy="655955"/>
          </a:xfrm>
        </p:spPr>
        <p:txBody>
          <a:bodyPr anchor="b">
            <a:norm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</a:rPr>
              <a:t>4to Ejercicio:  Mejoremos nuestra empatía con  los pacientes </a:t>
            </a:r>
            <a:br>
              <a:rPr lang="es-AR" sz="3200" b="1" dirty="0"/>
            </a:br>
            <a:endParaRPr lang="es-AR" sz="2000" dirty="0">
              <a:solidFill>
                <a:srgbClr val="002060"/>
              </a:solidFill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8F83BA8-74BA-46EB-925D-C8C6A7038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4084" y="822960"/>
            <a:ext cx="4777356" cy="5628323"/>
          </a:xfr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A3D53A8-055D-41AA-A6F9-AF17BD89B893}"/>
              </a:ext>
            </a:extLst>
          </p:cNvPr>
          <p:cNvSpPr/>
          <p:nvPr/>
        </p:nvSpPr>
        <p:spPr>
          <a:xfrm>
            <a:off x="777240" y="4343400"/>
            <a:ext cx="5699760" cy="2347595"/>
          </a:xfrm>
          <a:prstGeom prst="rect">
            <a:avLst/>
          </a:prstGeom>
          <a:solidFill>
            <a:srgbClr val="FAD8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s-ES" sz="1800" b="1" dirty="0">
                <a:solidFill>
                  <a:srgbClr val="002060"/>
                </a:solidFill>
              </a:rPr>
            </a:br>
            <a:br>
              <a:rPr lang="es-ES" sz="1800" b="1" dirty="0">
                <a:solidFill>
                  <a:srgbClr val="002060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Imagine</a:t>
            </a:r>
            <a:r>
              <a:rPr lang="es-ES" sz="1800" b="1" dirty="0">
                <a:solidFill>
                  <a:srgbClr val="002060"/>
                </a:solidFill>
              </a:rPr>
              <a:t>/</a:t>
            </a:r>
            <a:r>
              <a:rPr lang="es-ES" sz="1800" b="1" dirty="0">
                <a:solidFill>
                  <a:srgbClr val="7030A0"/>
                </a:solidFill>
              </a:rPr>
              <a:t>proyecte</a:t>
            </a:r>
            <a:r>
              <a:rPr lang="es-ES" sz="1800" b="1" dirty="0">
                <a:solidFill>
                  <a:srgbClr val="002060"/>
                </a:solidFill>
              </a:rPr>
              <a:t>/</a:t>
            </a:r>
            <a:r>
              <a:rPr lang="es-ES" sz="1800" b="1" dirty="0">
                <a:solidFill>
                  <a:schemeClr val="accent5">
                    <a:lumMod val="50000"/>
                  </a:schemeClr>
                </a:solidFill>
              </a:rPr>
              <a:t>estime</a:t>
            </a:r>
            <a:r>
              <a:rPr lang="es-ES" sz="1800" b="1" dirty="0">
                <a:solidFill>
                  <a:srgbClr val="002060"/>
                </a:solidFill>
              </a:rPr>
              <a:t>, cuáles serían las expectativas de servicio  de Ester:</a:t>
            </a:r>
            <a:br>
              <a:rPr lang="es-ES" sz="1800" b="1" dirty="0">
                <a:solidFill>
                  <a:srgbClr val="002060"/>
                </a:solidFill>
              </a:rPr>
            </a:br>
            <a:r>
              <a:rPr lang="es-ES" sz="1800" b="1" dirty="0">
                <a:solidFill>
                  <a:srgbClr val="002060"/>
                </a:solidFill>
              </a:rPr>
              <a:t>- Cuando  asiste al laboratorio  clínico del hospital con el pedido de análisis </a:t>
            </a:r>
          </a:p>
          <a:p>
            <a:pPr algn="ctr"/>
            <a:endParaRPr lang="es-ES" sz="1800" b="1" dirty="0">
              <a:solidFill>
                <a:srgbClr val="002060"/>
              </a:solidFill>
            </a:endParaRPr>
          </a:p>
          <a:p>
            <a:r>
              <a:rPr lang="es-ES" sz="1800" b="1" dirty="0">
                <a:solidFill>
                  <a:srgbClr val="002060"/>
                </a:solidFill>
              </a:rPr>
              <a:t>-  Cuando  va a retirar el informe bioquímico</a:t>
            </a:r>
            <a:br>
              <a:rPr lang="es-AR" sz="1800" dirty="0"/>
            </a:br>
            <a:r>
              <a:rPr lang="es-ES" sz="1800" dirty="0"/>
              <a:t> </a:t>
            </a:r>
            <a:br>
              <a:rPr lang="es-AR" sz="1800" dirty="0"/>
            </a:br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F08260A-9023-4E1C-8671-0A22A1BBC5D4}"/>
              </a:ext>
            </a:extLst>
          </p:cNvPr>
          <p:cNvSpPr/>
          <p:nvPr/>
        </p:nvSpPr>
        <p:spPr>
          <a:xfrm>
            <a:off x="670560" y="731520"/>
            <a:ext cx="5806440" cy="3474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rgbClr val="002060"/>
                </a:solidFill>
              </a:rPr>
              <a:t>Ester tiene 33 años,  estudios primarios incompletos, vive con su esposo ( Jornalero)  y sus  4  niños de 1,3, 5  y 7 años  en un paraje a 30 km  de Sáenz Peña, Chaco. </a:t>
            </a:r>
            <a:br>
              <a:rPr lang="es-ES" sz="1800" b="1" dirty="0">
                <a:solidFill>
                  <a:srgbClr val="002060"/>
                </a:solidFill>
              </a:rPr>
            </a:br>
            <a:br>
              <a:rPr lang="es-ES" sz="1800" b="1" dirty="0">
                <a:solidFill>
                  <a:srgbClr val="002060"/>
                </a:solidFill>
              </a:rPr>
            </a:br>
            <a:r>
              <a:rPr lang="es-ES" sz="1800" b="1" dirty="0">
                <a:solidFill>
                  <a:srgbClr val="002060"/>
                </a:solidFill>
              </a:rPr>
              <a:t>Consulta al  </a:t>
            </a:r>
            <a:r>
              <a:rPr lang="es-ES" b="1" dirty="0">
                <a:solidFill>
                  <a:srgbClr val="002060"/>
                </a:solidFill>
              </a:rPr>
              <a:t>H</a:t>
            </a:r>
            <a:r>
              <a:rPr lang="es-ES" sz="1800" b="1" dirty="0">
                <a:solidFill>
                  <a:srgbClr val="002060"/>
                </a:solidFill>
              </a:rPr>
              <a:t>ospital  por dolor en su  abdomen,  y debilidad  muscular creciente, desde hace 2 semanas. </a:t>
            </a:r>
            <a:br>
              <a:rPr lang="es-ES" sz="1800" b="1" dirty="0">
                <a:solidFill>
                  <a:srgbClr val="002060"/>
                </a:solidFill>
              </a:rPr>
            </a:br>
            <a:br>
              <a:rPr lang="es-ES" sz="1800" b="1" dirty="0">
                <a:solidFill>
                  <a:srgbClr val="002060"/>
                </a:solidFill>
              </a:rPr>
            </a:br>
            <a:r>
              <a:rPr lang="es-ES" sz="1800" b="1" dirty="0">
                <a:solidFill>
                  <a:srgbClr val="002060"/>
                </a:solidFill>
              </a:rPr>
              <a:t>Luego de examinarla,  la </a:t>
            </a:r>
            <a:r>
              <a:rPr lang="es-ES" sz="1800" b="1" dirty="0" err="1">
                <a:solidFill>
                  <a:srgbClr val="002060"/>
                </a:solidFill>
              </a:rPr>
              <a:t>Dra</a:t>
            </a:r>
            <a:r>
              <a:rPr lang="es-ES" sz="1800" b="1" dirty="0">
                <a:solidFill>
                  <a:srgbClr val="002060"/>
                </a:solidFill>
              </a:rPr>
              <a:t> solicita: </a:t>
            </a:r>
          </a:p>
          <a:p>
            <a:pPr algn="ctr"/>
            <a:r>
              <a:rPr lang="es-ES" b="1" dirty="0">
                <a:solidFill>
                  <a:srgbClr val="002060"/>
                </a:solidFill>
              </a:rPr>
              <a:t>H</a:t>
            </a:r>
            <a:r>
              <a:rPr lang="es-ES" sz="1800" b="1" dirty="0">
                <a:solidFill>
                  <a:srgbClr val="002060"/>
                </a:solidFill>
              </a:rPr>
              <a:t>emograma, glucemia, GPT, GOT, Amilasa,</a:t>
            </a:r>
          </a:p>
          <a:p>
            <a:pPr algn="ctr"/>
            <a:r>
              <a:rPr lang="es-ES" sz="1800" b="1" dirty="0">
                <a:solidFill>
                  <a:srgbClr val="002060"/>
                </a:solidFill>
              </a:rPr>
              <a:t> </a:t>
            </a:r>
            <a:r>
              <a:rPr lang="es-ES" sz="1800" b="1" dirty="0" err="1">
                <a:solidFill>
                  <a:srgbClr val="002060"/>
                </a:solidFill>
              </a:rPr>
              <a:t>creatininemia</a:t>
            </a:r>
            <a:r>
              <a:rPr lang="es-ES" sz="1800" b="1" dirty="0">
                <a:solidFill>
                  <a:srgbClr val="002060"/>
                </a:solidFill>
              </a:rPr>
              <a:t> y orina completa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578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5946C1-CCAE-4F25-8B48-12467AEA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10713720" cy="1478915"/>
          </a:xfrm>
        </p:spPr>
        <p:txBody>
          <a:bodyPr>
            <a:normAutofit/>
          </a:bodyPr>
          <a:lstStyle/>
          <a:p>
            <a:r>
              <a:rPr lang="es-MX" sz="3200" b="1" dirty="0"/>
              <a:t>                       Ser una persona  con alta  empatía: </a:t>
            </a:r>
            <a:br>
              <a:rPr lang="es-MX" sz="32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>¿ es  una cualidad hereditaria ? </a:t>
            </a:r>
            <a:br>
              <a:rPr lang="es-MX" sz="24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>                                                          ¿es una habilidad de  comunicación que se aprende ?</a:t>
            </a:r>
            <a:endParaRPr lang="es-AR" sz="3200" b="1" dirty="0">
              <a:solidFill>
                <a:srgbClr val="002060"/>
              </a:solidFill>
            </a:endParaRP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DA0177E2-7020-4028-A83F-755A251F6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8780" y="1738312"/>
            <a:ext cx="4975860" cy="267537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5F3DA8-9623-4122-BAFC-DB569853C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3" y="1722120"/>
            <a:ext cx="3767137" cy="46564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89C546-2EEE-40DF-9DF4-ABEE95855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307" y="4539922"/>
            <a:ext cx="2954705" cy="19420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34E0417-4331-4BB6-8744-2927AFB5C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215" y="4543439"/>
            <a:ext cx="2802305" cy="19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81198" y="101889"/>
            <a:ext cx="8929255" cy="272184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9490" y="374072"/>
            <a:ext cx="4513637" cy="476388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910945" y="3796145"/>
            <a:ext cx="3754582" cy="2286000"/>
          </a:xfrm>
          <a:prstGeom prst="rect">
            <a:avLst/>
          </a:prstGeom>
          <a:solidFill>
            <a:srgbClr val="F6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>
                <a:solidFill>
                  <a:srgbClr val="002060"/>
                </a:solidFill>
              </a:rPr>
              <a:t>¡Gracias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345694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5946C1-CCAE-4F25-8B48-12467AEA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054AE31-1001-4791-B4AC-E95D94186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208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5946C1-CCAE-4F25-8B48-12467AEA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7" y="191955"/>
            <a:ext cx="10515600" cy="44259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ES" sz="3100" b="1" dirty="0"/>
              <a:t>¿Porqué limitarnos  a  ser un proveedor de datos analíticos confiables ?</a:t>
            </a:r>
            <a:br>
              <a:rPr lang="es-ES" sz="4400" b="1" dirty="0"/>
            </a:br>
            <a:endParaRPr lang="es-AR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054AE31-1001-4791-B4AC-E95D9418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0" y="743071"/>
            <a:ext cx="6751320" cy="6132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002060"/>
                </a:solidFill>
              </a:rPr>
              <a:t>¿ Qué otros Objetivos   podríamos  tener ?...escucho..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B53B6E5-54B6-48F5-B804-CA41D68F1038}"/>
              </a:ext>
            </a:extLst>
          </p:cNvPr>
          <p:cNvSpPr/>
          <p:nvPr/>
        </p:nvSpPr>
        <p:spPr>
          <a:xfrm>
            <a:off x="289561" y="1484445"/>
            <a:ext cx="4998312" cy="56314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Dar  al paciente  que  asiste a nuestro </a:t>
            </a:r>
            <a:r>
              <a:rPr lang="es-ES" sz="1800" b="1" dirty="0" err="1">
                <a:solidFill>
                  <a:srgbClr val="002060"/>
                </a:solidFill>
              </a:rPr>
              <a:t>lab</a:t>
            </a:r>
            <a:r>
              <a:rPr lang="es-ES" sz="1800" b="1" dirty="0">
                <a:solidFill>
                  <a:srgbClr val="002060"/>
                </a:solidFill>
              </a:rPr>
              <a:t>. el mejor servicio posible.</a:t>
            </a:r>
            <a:r>
              <a:rPr lang="es-ES" sz="2000" b="1" dirty="0">
                <a:solidFill>
                  <a:srgbClr val="7030A0"/>
                </a:solidFill>
              </a:rPr>
              <a:t> ¿ ejemplos?……</a:t>
            </a:r>
          </a:p>
          <a:p>
            <a:pPr>
              <a:buFont typeface="Wingdings" pitchFamily="2" charset="2"/>
              <a:buChar char="ü"/>
            </a:pPr>
            <a:endParaRPr lang="es-ES" sz="18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Gestionar   procesos preanalíticos y postanalíticos confiables. </a:t>
            </a:r>
          </a:p>
          <a:p>
            <a:pPr>
              <a:buFont typeface="Wingdings" pitchFamily="2" charset="2"/>
              <a:buChar char="ü"/>
            </a:pPr>
            <a:endParaRPr lang="es-ES" sz="18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Ser un miembro activo en  equipos  de salud, aportando al logro de  Objetivos sanitarios provinciales y nacionales </a:t>
            </a:r>
          </a:p>
          <a:p>
            <a:pPr>
              <a:buFont typeface="Wingdings" pitchFamily="2" charset="2"/>
              <a:buChar char="ü"/>
            </a:pPr>
            <a:endParaRPr lang="es-ES" sz="18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b="1" dirty="0">
                <a:solidFill>
                  <a:srgbClr val="002060"/>
                </a:solidFill>
              </a:rPr>
              <a:t>Gestionar  un alto nivel de seguridad para el personal del  </a:t>
            </a:r>
            <a:r>
              <a:rPr lang="es-ES" b="1" dirty="0" err="1">
                <a:solidFill>
                  <a:srgbClr val="002060"/>
                </a:solidFill>
              </a:rPr>
              <a:t>lab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endParaRPr lang="es-ES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b="1" dirty="0">
                <a:solidFill>
                  <a:srgbClr val="002060"/>
                </a:solidFill>
              </a:rPr>
              <a:t>Gestionar la seguridad de  los pacientes </a:t>
            </a:r>
          </a:p>
          <a:p>
            <a:r>
              <a:rPr lang="es-ES" b="1" dirty="0">
                <a:solidFill>
                  <a:srgbClr val="002060"/>
                </a:solidFill>
              </a:rPr>
              <a:t>              </a:t>
            </a:r>
            <a:r>
              <a:rPr lang="es-ES" sz="1800" b="1" dirty="0">
                <a:solidFill>
                  <a:srgbClr val="7030A0"/>
                </a:solidFill>
              </a:rPr>
              <a:t>¿ ejemplos?……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s-ES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s-ES" sz="1800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C08959-9F1D-43A7-9E3B-3966D29B3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272" y="1484445"/>
            <a:ext cx="3227867" cy="21457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38675-C43F-40BC-9384-86D8120B3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158" y="1526514"/>
            <a:ext cx="3026281" cy="21457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14EA986-4FF1-4BB1-98F8-8DD190A96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945" y="3708801"/>
            <a:ext cx="4960580" cy="314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uario\Documents\QUIMICA CLINICA\TODO 2019\TEORIAS 1ER PARCIAL\1er TEORIA\Imágenes 1er Teoría\Mariel Alejandre.jpg">
            <a:extLst>
              <a:ext uri="{FF2B5EF4-FFF2-40B4-BE49-F238E27FC236}">
                <a16:creationId xmlns:a16="http://schemas.microsoft.com/office/drawing/2014/main" id="{27EC0BD9-C5DD-4D9D-B3F8-A031152DE6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3579" y="622676"/>
            <a:ext cx="4989021" cy="2806324"/>
          </a:xfrm>
          <a:prstGeom prst="rect">
            <a:avLst/>
          </a:prstGeom>
          <a:noFill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BD758D0-DC5B-46F0-899F-264B7AC9EFE9}"/>
              </a:ext>
            </a:extLst>
          </p:cNvPr>
          <p:cNvSpPr/>
          <p:nvPr/>
        </p:nvSpPr>
        <p:spPr>
          <a:xfrm>
            <a:off x="716280" y="4757044"/>
            <a:ext cx="4666211" cy="16132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" indent="0" algn="ctr">
              <a:buNone/>
            </a:pPr>
            <a:r>
              <a:rPr lang="es-ES" sz="3200" b="1" dirty="0">
                <a:solidFill>
                  <a:srgbClr val="002060"/>
                </a:solidFill>
              </a:rPr>
              <a:t>Un bioquímico  clínico </a:t>
            </a:r>
          </a:p>
          <a:p>
            <a:pPr marL="18288" indent="0" algn="ctr">
              <a:buNone/>
            </a:pPr>
            <a:r>
              <a:rPr lang="es-ES" sz="3200" b="1" dirty="0">
                <a:solidFill>
                  <a:schemeClr val="tx1"/>
                </a:solidFill>
              </a:rPr>
              <a:t>centrado en el paciente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C2A574C-7610-40CA-83FF-984755BA0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368" y="622676"/>
            <a:ext cx="3839392" cy="27169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50E2E6-AB45-4D7F-B1AC-3587E31B5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956" y="3488229"/>
            <a:ext cx="5368655" cy="274709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9030A60-C5A8-4BFD-9867-E464E65F4D05}"/>
              </a:ext>
            </a:extLst>
          </p:cNvPr>
          <p:cNvSpPr/>
          <p:nvPr/>
        </p:nvSpPr>
        <p:spPr>
          <a:xfrm>
            <a:off x="716280" y="3764280"/>
            <a:ext cx="4724400" cy="701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" indent="0" algn="ctr">
              <a:buNone/>
            </a:pPr>
            <a:r>
              <a:rPr lang="es-ES" b="1" dirty="0">
                <a:solidFill>
                  <a:srgbClr val="002060"/>
                </a:solidFill>
              </a:rPr>
              <a:t>¿ Que </a:t>
            </a:r>
            <a:r>
              <a:rPr lang="es-ES" sz="1800" b="1" dirty="0">
                <a:solidFill>
                  <a:srgbClr val="002060"/>
                </a:solidFill>
              </a:rPr>
              <a:t>nos propone Mariel ?</a:t>
            </a:r>
          </a:p>
        </p:txBody>
      </p:sp>
    </p:spTree>
    <p:extLst>
      <p:ext uri="{BB962C8B-B14F-4D97-AF65-F5344CB8AC3E}">
        <p14:creationId xmlns:p14="http://schemas.microsoft.com/office/powerpoint/2010/main" val="39828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5946C1-CCAE-4F25-8B48-12467AEA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6"/>
            <a:ext cx="10515600" cy="597824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</a:rPr>
              <a:t>Todo  el   personal  del laboratorio interesado en</a:t>
            </a:r>
            <a:endParaRPr lang="es-AR" sz="2800" b="1" dirty="0">
              <a:solidFill>
                <a:srgbClr val="00206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054AE31-1001-4791-B4AC-E95D9418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914400"/>
            <a:ext cx="11033760" cy="5562600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 </a:t>
            </a:r>
          </a:p>
          <a:p>
            <a:pPr marL="0" indent="0">
              <a:buNone/>
            </a:pPr>
            <a:endParaRPr lang="es-E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sz="2800" b="1" dirty="0">
                <a:solidFill>
                  <a:srgbClr val="002060"/>
                </a:solidFill>
              </a:rPr>
              <a:t> </a:t>
            </a:r>
            <a:endParaRPr lang="es-AR" b="1" dirty="0">
              <a:solidFill>
                <a:srgbClr val="00206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2549B96-C837-4A17-98B5-50141D110203}"/>
              </a:ext>
            </a:extLst>
          </p:cNvPr>
          <p:cNvSpPr/>
          <p:nvPr/>
        </p:nvSpPr>
        <p:spPr>
          <a:xfrm>
            <a:off x="411480" y="937260"/>
            <a:ext cx="4328160" cy="1844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ES" sz="2400" b="1" dirty="0">
                <a:solidFill>
                  <a:schemeClr val="tx1"/>
                </a:solidFill>
              </a:rPr>
              <a:t>Ayudar al  paciente  en:</a:t>
            </a:r>
          </a:p>
          <a:p>
            <a:pPr>
              <a:buFont typeface="Wingdings" pitchFamily="2" charset="2"/>
              <a:buChar char="ü"/>
            </a:pPr>
            <a:r>
              <a:rPr lang="es-ES" sz="2000" b="1" dirty="0">
                <a:solidFill>
                  <a:srgbClr val="002060"/>
                </a:solidFill>
              </a:rPr>
              <a:t>Contribuir  a  mejorar su salud </a:t>
            </a:r>
          </a:p>
          <a:p>
            <a:pPr>
              <a:buFont typeface="Wingdings" pitchFamily="2" charset="2"/>
              <a:buChar char="ü"/>
            </a:pPr>
            <a:r>
              <a:rPr lang="es-ES" sz="2000" b="1" dirty="0">
                <a:solidFill>
                  <a:srgbClr val="002060"/>
                </a:solidFill>
              </a:rPr>
              <a:t>Brindarle la  mejor calidad de atención posible</a:t>
            </a:r>
          </a:p>
          <a:p>
            <a:pPr algn="ctr"/>
            <a:endParaRPr lang="es-A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0F8BC14-1751-4D30-A51B-E6EF2E8DE1E0}"/>
              </a:ext>
            </a:extLst>
          </p:cNvPr>
          <p:cNvSpPr/>
          <p:nvPr/>
        </p:nvSpPr>
        <p:spPr>
          <a:xfrm>
            <a:off x="274320" y="3429000"/>
            <a:ext cx="4739640" cy="30708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ES" sz="2400" b="1" dirty="0">
                <a:solidFill>
                  <a:schemeClr val="tx1"/>
                </a:solidFill>
              </a:rPr>
              <a:t>Asesorarlo / informarlo </a:t>
            </a:r>
            <a:r>
              <a:rPr lang="es-ES" sz="2800" b="1" dirty="0">
                <a:solidFill>
                  <a:srgbClr val="002060"/>
                </a:solidFill>
              </a:rPr>
              <a:t>:</a:t>
            </a:r>
          </a:p>
          <a:p>
            <a:pPr marL="475488" indent="-45720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sz="2000" b="1" dirty="0">
                <a:solidFill>
                  <a:srgbClr val="002060"/>
                </a:solidFill>
              </a:rPr>
              <a:t>en el cuidado  de su salud (promoción de la Salud)</a:t>
            </a:r>
          </a:p>
          <a:p>
            <a:pPr marL="475488" indent="-45720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002060"/>
                </a:solidFill>
              </a:rPr>
              <a:t> en prevención de   enfermedades evitables</a:t>
            </a:r>
          </a:p>
          <a:p>
            <a:pPr marL="475488" indent="-45720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002060"/>
                </a:solidFill>
              </a:rPr>
              <a:t> en los beneficios de cumplir el tratamiento indicado</a:t>
            </a:r>
            <a:endParaRPr lang="es-AR" sz="2000" b="1" dirty="0">
              <a:solidFill>
                <a:srgbClr val="002060"/>
              </a:solidFill>
            </a:endParaRPr>
          </a:p>
          <a:p>
            <a:pPr algn="ctr"/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745E460-B1C2-4EDB-9FB6-49B03E661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526" y="3931920"/>
            <a:ext cx="2597033" cy="25450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E6B0EF-F692-4714-BF71-F3808BB1A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640" y="762001"/>
            <a:ext cx="6751320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37089-0EC6-4C2F-A3CD-E1CC2C82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155272"/>
            <a:ext cx="9420447" cy="634335"/>
          </a:xfrm>
        </p:spPr>
        <p:txBody>
          <a:bodyPr>
            <a:normAutofit/>
          </a:bodyPr>
          <a:lstStyle/>
          <a:p>
            <a:pPr algn="ctr"/>
            <a:r>
              <a:rPr lang="es-ES" sz="2600" b="1" dirty="0"/>
              <a:t>¿Cómo </a:t>
            </a:r>
            <a:r>
              <a:rPr lang="es-ES" sz="2600" b="1" dirty="0">
                <a:solidFill>
                  <a:srgbClr val="002060"/>
                </a:solidFill>
              </a:rPr>
              <a:t>nos comunicamos con el paciente  ?</a:t>
            </a:r>
            <a:endParaRPr lang="es-AR" sz="2600" b="1" dirty="0">
              <a:solidFill>
                <a:srgbClr val="00206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F648646-1049-4516-8705-4793861563A5}"/>
              </a:ext>
            </a:extLst>
          </p:cNvPr>
          <p:cNvSpPr/>
          <p:nvPr/>
        </p:nvSpPr>
        <p:spPr>
          <a:xfrm>
            <a:off x="404037" y="999460"/>
            <a:ext cx="3359889" cy="538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err="1">
                <a:solidFill>
                  <a:srgbClr val="002060"/>
                </a:solidFill>
              </a:rPr>
              <a:t>Cdo</a:t>
            </a:r>
            <a:r>
              <a:rPr lang="es-MX" b="1" dirty="0">
                <a:solidFill>
                  <a:srgbClr val="002060"/>
                </a:solidFill>
              </a:rPr>
              <a:t> llega con un pedido de análisis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 err="1">
                <a:solidFill>
                  <a:srgbClr val="002060"/>
                </a:solidFill>
              </a:rPr>
              <a:t>Cdo</a:t>
            </a:r>
            <a:r>
              <a:rPr lang="es-MX" b="1" dirty="0">
                <a:solidFill>
                  <a:srgbClr val="002060"/>
                </a:solidFill>
              </a:rPr>
              <a:t> le damos instrucciones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 err="1">
                <a:solidFill>
                  <a:srgbClr val="002060"/>
                </a:solidFill>
              </a:rPr>
              <a:t>Cdo</a:t>
            </a:r>
            <a:r>
              <a:rPr lang="es-MX" b="1" dirty="0">
                <a:solidFill>
                  <a:srgbClr val="002060"/>
                </a:solidFill>
              </a:rPr>
              <a:t> obtenemos una muestra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 err="1">
                <a:solidFill>
                  <a:srgbClr val="002060"/>
                </a:solidFill>
              </a:rPr>
              <a:t>Cdo</a:t>
            </a:r>
            <a:r>
              <a:rPr lang="es-MX" b="1" dirty="0">
                <a:solidFill>
                  <a:srgbClr val="002060"/>
                </a:solidFill>
              </a:rPr>
              <a:t> entregamos el Informe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 err="1">
                <a:solidFill>
                  <a:srgbClr val="002060"/>
                </a:solidFill>
              </a:rPr>
              <a:t>Cdo</a:t>
            </a:r>
            <a:r>
              <a:rPr lang="es-MX" b="1" dirty="0">
                <a:solidFill>
                  <a:srgbClr val="002060"/>
                </a:solidFill>
              </a:rPr>
              <a:t> consulta por TE </a:t>
            </a:r>
            <a:r>
              <a:rPr lang="es-MX" b="1" dirty="0" err="1">
                <a:solidFill>
                  <a:srgbClr val="002060"/>
                </a:solidFill>
              </a:rPr>
              <a:t>ó</a:t>
            </a:r>
            <a:r>
              <a:rPr lang="es-MX" b="1" dirty="0">
                <a:solidFill>
                  <a:srgbClr val="002060"/>
                </a:solidFill>
              </a:rPr>
              <a:t> correo</a:t>
            </a:r>
            <a:endParaRPr lang="es-AR" b="1" dirty="0">
              <a:solidFill>
                <a:srgbClr val="002060"/>
              </a:solidFill>
            </a:endParaRPr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CD68C84E-5109-4CED-8BD7-A995B3B07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9557" y="908886"/>
            <a:ext cx="3286874" cy="22989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56518-76CD-4E48-B3DD-6C8CD8D5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225" y="3718960"/>
            <a:ext cx="2552700" cy="26955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53F876-940A-481F-A2C4-BBEF736CA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830" y="908886"/>
            <a:ext cx="3482340" cy="25201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990072A-CCD3-4F41-8138-32C820019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956" y="3650180"/>
            <a:ext cx="40481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5946C1-CCAE-4F25-8B48-12467AEA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0"/>
            <a:ext cx="5913120" cy="624840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</a:rPr>
              <a:t>Veamos unos ejemplos</a:t>
            </a:r>
            <a:endParaRPr lang="es-AR" sz="2800" b="1" dirty="0">
              <a:solidFill>
                <a:srgbClr val="002060"/>
              </a:solidFill>
            </a:endParaRP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04218B5B-F6FE-415C-9D9B-ED37D2D7E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983" y="1767671"/>
            <a:ext cx="3110593" cy="3010237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2F643C3-4507-478F-8F3C-E71225D040D7}"/>
              </a:ext>
            </a:extLst>
          </p:cNvPr>
          <p:cNvSpPr/>
          <p:nvPr/>
        </p:nvSpPr>
        <p:spPr>
          <a:xfrm>
            <a:off x="396240" y="624840"/>
            <a:ext cx="3688080" cy="1028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Raúl tiene 75 años, hace 6 años que es diabético, Sus controles de </a:t>
            </a:r>
            <a:r>
              <a:rPr lang="es-MX" b="1" dirty="0" err="1">
                <a:solidFill>
                  <a:srgbClr val="002060"/>
                </a:solidFill>
              </a:rPr>
              <a:t>lab</a:t>
            </a:r>
            <a:r>
              <a:rPr lang="es-MX" b="1" dirty="0">
                <a:solidFill>
                  <a:srgbClr val="002060"/>
                </a:solidFill>
              </a:rPr>
              <a:t> no alcanzan los valores deseados </a:t>
            </a:r>
            <a:endParaRPr lang="es-AR" b="1" dirty="0">
              <a:solidFill>
                <a:srgbClr val="00206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D83B41-B1DB-48E7-8CB9-D16908EFE645}"/>
              </a:ext>
            </a:extLst>
          </p:cNvPr>
          <p:cNvSpPr/>
          <p:nvPr/>
        </p:nvSpPr>
        <p:spPr>
          <a:xfrm>
            <a:off x="396240" y="4892207"/>
            <a:ext cx="3726180" cy="16762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Nos consulta</a:t>
            </a:r>
            <a:r>
              <a:rPr lang="es-ES" sz="1800" b="1" dirty="0">
                <a:solidFill>
                  <a:srgbClr val="002060"/>
                </a:solidFill>
              </a:rPr>
              <a:t>: “¿porqué no  baja mi  </a:t>
            </a:r>
            <a:r>
              <a:rPr lang="es-ES" b="1" dirty="0">
                <a:solidFill>
                  <a:srgbClr val="002060"/>
                </a:solidFill>
              </a:rPr>
              <a:t>glucemia y mi colesterol, </a:t>
            </a:r>
            <a:r>
              <a:rPr lang="es-ES" sz="1800" b="1" dirty="0">
                <a:solidFill>
                  <a:srgbClr val="002060"/>
                </a:solidFill>
              </a:rPr>
              <a:t>si yo cumplo  la dieta  que me dio el médico ? “</a:t>
            </a:r>
          </a:p>
          <a:p>
            <a:pPr algn="ctr"/>
            <a:endParaRPr lang="es-AR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5D0E117-660E-4E20-8E05-F3C2E958D4DF}"/>
              </a:ext>
            </a:extLst>
          </p:cNvPr>
          <p:cNvSpPr/>
          <p:nvPr/>
        </p:nvSpPr>
        <p:spPr>
          <a:xfrm>
            <a:off x="4754880" y="632461"/>
            <a:ext cx="3154680" cy="1028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Marta tiene 42 años, al retirar  sus análisis pide hablar con la Bioquímica</a:t>
            </a:r>
            <a:endParaRPr lang="es-AR" b="1" dirty="0">
              <a:solidFill>
                <a:srgbClr val="00206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DDF43C3-3D8E-4432-B12A-DA5D5104EA7F}"/>
              </a:ext>
            </a:extLst>
          </p:cNvPr>
          <p:cNvSpPr/>
          <p:nvPr/>
        </p:nvSpPr>
        <p:spPr>
          <a:xfrm>
            <a:off x="4480560" y="4957513"/>
            <a:ext cx="3429000" cy="16109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Pregunta: </a:t>
            </a:r>
            <a:r>
              <a:rPr lang="es-ES" sz="1800" b="1" dirty="0">
                <a:solidFill>
                  <a:srgbClr val="002060"/>
                </a:solidFill>
              </a:rPr>
              <a:t>“¿la glucemia   medió 134 mg/dl, y la anterior fue  normal? </a:t>
            </a:r>
          </a:p>
          <a:p>
            <a:pPr algn="ctr"/>
            <a:r>
              <a:rPr lang="es-ES" sz="1800" b="1" dirty="0">
                <a:solidFill>
                  <a:srgbClr val="002060"/>
                </a:solidFill>
              </a:rPr>
              <a:t>¿ tengo diabetes?“</a:t>
            </a:r>
          </a:p>
          <a:p>
            <a:pPr algn="ctr"/>
            <a:endParaRPr lang="es-AR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4C5AE33-88B2-409D-B47E-01A538C3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948" y="1900486"/>
            <a:ext cx="2712720" cy="305702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5C945AB-EF46-4B33-91EE-25A60B543565}"/>
              </a:ext>
            </a:extLst>
          </p:cNvPr>
          <p:cNvSpPr/>
          <p:nvPr/>
        </p:nvSpPr>
        <p:spPr>
          <a:xfrm>
            <a:off x="8321040" y="632460"/>
            <a:ext cx="3322320" cy="1028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Lucas  tiene 23 años, le diagnosticaron  diabetes hace 3 meses</a:t>
            </a:r>
            <a:endParaRPr lang="es-AR" b="1" dirty="0">
              <a:solidFill>
                <a:srgbClr val="00206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3C4AC94-12F7-4B3C-B3B2-2B590FAAF9D3}"/>
              </a:ext>
            </a:extLst>
          </p:cNvPr>
          <p:cNvSpPr/>
          <p:nvPr/>
        </p:nvSpPr>
        <p:spPr>
          <a:xfrm>
            <a:off x="8267700" y="4957513"/>
            <a:ext cx="3322320" cy="16109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</a:t>
            </a:r>
            <a:r>
              <a:rPr lang="es-ES" sz="1800" b="1" dirty="0">
                <a:solidFill>
                  <a:schemeClr val="tx1"/>
                </a:solidFill>
              </a:rPr>
              <a:t>l retirar sus análisis,  pregunta</a:t>
            </a:r>
            <a:r>
              <a:rPr lang="es-ES" sz="1800" b="1" dirty="0">
                <a:solidFill>
                  <a:srgbClr val="002060"/>
                </a:solidFill>
              </a:rPr>
              <a:t>:</a:t>
            </a:r>
          </a:p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algn="ctr"/>
            <a:r>
              <a:rPr lang="es-ES" sz="1800" b="1" dirty="0">
                <a:solidFill>
                  <a:srgbClr val="002060"/>
                </a:solidFill>
              </a:rPr>
              <a:t> “¿</a:t>
            </a:r>
            <a:r>
              <a:rPr lang="es-MX" b="1" dirty="0">
                <a:solidFill>
                  <a:srgbClr val="002060"/>
                </a:solidFill>
              </a:rPr>
              <a:t>para qué sirve la Hb A1c  que pide el </a:t>
            </a:r>
            <a:r>
              <a:rPr lang="es-MX" b="1" dirty="0" err="1">
                <a:solidFill>
                  <a:srgbClr val="002060"/>
                </a:solidFill>
              </a:rPr>
              <a:t>Dr</a:t>
            </a:r>
            <a:r>
              <a:rPr lang="es-MX" b="1" dirty="0">
                <a:solidFill>
                  <a:srgbClr val="002060"/>
                </a:solidFill>
              </a:rPr>
              <a:t>? “</a:t>
            </a:r>
            <a:endParaRPr lang="es-ES" sz="1800" b="1" dirty="0">
              <a:solidFill>
                <a:srgbClr val="002060"/>
              </a:solidFill>
            </a:endParaRPr>
          </a:p>
          <a:p>
            <a:pPr algn="ctr"/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AC96E0-B95E-4B07-96B4-B596BA04D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1040" y="2047292"/>
            <a:ext cx="27813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5946C1-CCAE-4F25-8B48-12467AEA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173741"/>
            <a:ext cx="11568224" cy="63122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</a:rPr>
              <a:t>Mariel Alejandre plantea, “la Atención Bioquímica es una cuestión de relaciones personales”</a:t>
            </a:r>
            <a:br>
              <a:rPr lang="es-MX" sz="2400" b="1" dirty="0">
                <a:solidFill>
                  <a:srgbClr val="002060"/>
                </a:solidFill>
              </a:rPr>
            </a:br>
            <a:r>
              <a:rPr lang="es-MX" sz="2400" b="1" dirty="0"/>
              <a:t>entre  un personal del </a:t>
            </a:r>
            <a:r>
              <a:rPr lang="es-MX" sz="2400" b="1" dirty="0" err="1"/>
              <a:t>lab</a:t>
            </a:r>
            <a:r>
              <a:rPr lang="es-MX" sz="2400" b="1" dirty="0"/>
              <a:t> y  “cada cliente” externo </a:t>
            </a:r>
            <a:endParaRPr lang="es-AR" sz="2400" b="1" dirty="0"/>
          </a:p>
        </p:txBody>
      </p:sp>
      <p:pic>
        <p:nvPicPr>
          <p:cNvPr id="6" name="Picture 4" descr="C:\Users\usuario\Documents\QUIMICA CLINICA\TODO 2019\TEORIAS 1ER PARCIAL\1er TEORIA\Imágenes 1er Teoría\bioq_2.JPG">
            <a:extLst>
              <a:ext uri="{FF2B5EF4-FFF2-40B4-BE49-F238E27FC236}">
                <a16:creationId xmlns:a16="http://schemas.microsoft.com/office/drawing/2014/main" id="{7F18F22A-1F29-4513-BE28-0BFE3DCB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087" y="1199160"/>
            <a:ext cx="3427423" cy="2284708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76D765-5902-49A0-BC31-4F6681349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23" y="4017439"/>
            <a:ext cx="2030580" cy="24770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15E8B0B-8B19-4F89-A832-D4D60A062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356" y="3974144"/>
            <a:ext cx="1854571" cy="252031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29FDC78-73FE-49DD-BCAC-21E7E77CE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798" y="3904481"/>
            <a:ext cx="2710593" cy="270293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9E3FE10-1DAE-4432-8932-A95741AECCD4}"/>
              </a:ext>
            </a:extLst>
          </p:cNvPr>
          <p:cNvSpPr/>
          <p:nvPr/>
        </p:nvSpPr>
        <p:spPr>
          <a:xfrm>
            <a:off x="8735646" y="1366964"/>
            <a:ext cx="2847426" cy="5075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>
                <a:solidFill>
                  <a:srgbClr val="002060"/>
                </a:solidFill>
              </a:rPr>
              <a:t>Cada paciente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>
                <a:solidFill>
                  <a:srgbClr val="002060"/>
                </a:solidFill>
              </a:rPr>
              <a:t>Cada médico solicitante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>
                <a:solidFill>
                  <a:srgbClr val="002060"/>
                </a:solidFill>
              </a:rPr>
              <a:t>Cada enfermera/o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>
                <a:solidFill>
                  <a:srgbClr val="7030A0"/>
                </a:solidFill>
              </a:rPr>
              <a:t>Cada Kinesiólogo/a ?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>
                <a:solidFill>
                  <a:srgbClr val="FF0000"/>
                </a:solidFill>
              </a:rPr>
              <a:t>Con quiénes más nos comunicamos ?....</a:t>
            </a:r>
          </a:p>
          <a:p>
            <a:endParaRPr lang="es-MX" sz="2400" b="1" dirty="0">
              <a:solidFill>
                <a:srgbClr val="FF0000"/>
              </a:solidFill>
            </a:endParaRPr>
          </a:p>
          <a:p>
            <a:endParaRPr lang="es-MX" sz="800" b="1" dirty="0">
              <a:solidFill>
                <a:srgbClr val="FF00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A24C426-239D-435A-B12C-B0BE0B8A50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327" y="1199160"/>
            <a:ext cx="2602029" cy="22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5946C1-CCAE-4F25-8B48-12467AEA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pPr algn="ctr"/>
            <a:r>
              <a:rPr lang="es-ES" sz="2600" b="1" dirty="0">
                <a:solidFill>
                  <a:srgbClr val="002060"/>
                </a:solidFill>
              </a:rPr>
              <a:t>Experiencias de reflexión  individual,  luego grupal durante la clase de Teoría</a:t>
            </a:r>
            <a:endParaRPr lang="es-AR" sz="26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054AE31-1001-4791-B4AC-E95D9418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72" y="975360"/>
            <a:ext cx="4619947" cy="5349240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1er Ejercicio:</a:t>
            </a:r>
          </a:p>
          <a:p>
            <a:r>
              <a:rPr lang="es-ES" sz="2000" b="1" dirty="0">
                <a:solidFill>
                  <a:srgbClr val="002060"/>
                </a:solidFill>
              </a:rPr>
              <a:t>Jorge  es un joven de 34 años, con  una enfermedad renal crónica en tratamiento  desde hace 4 años.</a:t>
            </a:r>
          </a:p>
          <a:p>
            <a:endParaRPr lang="es-ES" sz="2000" b="1" dirty="0">
              <a:solidFill>
                <a:srgbClr val="002060"/>
              </a:solidFill>
            </a:endParaRPr>
          </a:p>
          <a:p>
            <a:r>
              <a:rPr lang="es-ES" sz="2000" b="1" dirty="0">
                <a:solidFill>
                  <a:srgbClr val="002060"/>
                </a:solidFill>
              </a:rPr>
              <a:t>Para sus controles asiste  periódicamente a su laboratorio.</a:t>
            </a:r>
          </a:p>
          <a:p>
            <a:r>
              <a:rPr lang="es-ES" sz="2000" b="1" dirty="0">
                <a:solidFill>
                  <a:srgbClr val="002060"/>
                </a:solidFill>
              </a:rPr>
              <a:t>Allí  es atendido  al traer  el pedido , al  tomarle  la muestra, y  al retirar el informe.</a:t>
            </a:r>
          </a:p>
          <a:p>
            <a:endParaRPr lang="es-AR" sz="2000" b="1" dirty="0">
              <a:solidFill>
                <a:srgbClr val="002060"/>
              </a:solidFill>
            </a:endParaRPr>
          </a:p>
          <a:p>
            <a:r>
              <a:rPr lang="es-ES" sz="2000" b="1" dirty="0"/>
              <a:t>Jorge construirá   su percepción sobre la calidad de la atención recibida, a partir de evaluar varios aspectos… ¿ cuáles?</a:t>
            </a:r>
            <a:endParaRPr lang="es-AR" sz="2000" dirty="0"/>
          </a:p>
          <a:p>
            <a:r>
              <a:rPr lang="es-MX" sz="2000" dirty="0"/>
              <a:t> </a:t>
            </a:r>
            <a:endParaRPr lang="es-AR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AD5BDB-A59F-428C-AC39-79514DFF9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36" y="1273492"/>
            <a:ext cx="5949315" cy="39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5946C1-CCAE-4F25-8B48-12467AEA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350" y="153307"/>
            <a:ext cx="5341089" cy="65921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¿ cuál de éstos  aspectos  va a evaluar Jorge?</a:t>
            </a:r>
            <a:endParaRPr lang="es-AR" sz="2400" b="1" dirty="0">
              <a:solidFill>
                <a:srgbClr val="00206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A38B64-E20C-4C4C-8349-6740804ABCD5}"/>
              </a:ext>
            </a:extLst>
          </p:cNvPr>
          <p:cNvSpPr/>
          <p:nvPr/>
        </p:nvSpPr>
        <p:spPr>
          <a:xfrm>
            <a:off x="221511" y="670560"/>
            <a:ext cx="5341089" cy="6309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  <a:buNone/>
            </a:pPr>
            <a:r>
              <a:rPr lang="es-ES" b="1" dirty="0">
                <a:solidFill>
                  <a:srgbClr val="002060"/>
                </a:solidFill>
              </a:rPr>
              <a:t>¿la destreza y cuidados  al tomarle  la muestra ?</a:t>
            </a:r>
          </a:p>
          <a:p>
            <a:pPr algn="just">
              <a:lnSpc>
                <a:spcPct val="150000"/>
              </a:lnSpc>
              <a:buNone/>
            </a:pPr>
            <a:endParaRPr lang="es-AR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s-ES" b="1" dirty="0">
                <a:solidFill>
                  <a:srgbClr val="002060"/>
                </a:solidFill>
              </a:rPr>
              <a:t> ¿la Calidad de los procesos  de medición  ?</a:t>
            </a:r>
          </a:p>
          <a:p>
            <a:pPr>
              <a:lnSpc>
                <a:spcPct val="150000"/>
              </a:lnSpc>
              <a:buNone/>
            </a:pPr>
            <a:br>
              <a:rPr lang="es-ES" b="1" dirty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>¿la Confiabilidad del informe bioquímico  que retira ?</a:t>
            </a:r>
          </a:p>
          <a:p>
            <a:pPr>
              <a:lnSpc>
                <a:spcPct val="150000"/>
              </a:lnSpc>
              <a:buNone/>
            </a:pPr>
            <a:br>
              <a:rPr lang="es-ES" b="1" dirty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>¿la rapidez  y amabilidad con que lo atienden?</a:t>
            </a:r>
          </a:p>
          <a:p>
            <a:pPr>
              <a:lnSpc>
                <a:spcPct val="150000"/>
              </a:lnSpc>
              <a:buNone/>
            </a:pPr>
            <a:br>
              <a:rPr lang="es-ES" b="1" dirty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>¿la claridad de las explicaciones que recibe ?</a:t>
            </a:r>
          </a:p>
          <a:p>
            <a:pPr>
              <a:lnSpc>
                <a:spcPct val="150000"/>
              </a:lnSpc>
              <a:buNone/>
            </a:pPr>
            <a:br>
              <a:rPr lang="es-ES" b="1" dirty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>¿la calidez y confort de la sala de espera ?</a:t>
            </a:r>
          </a:p>
          <a:p>
            <a:pPr>
              <a:lnSpc>
                <a:spcPct val="150000"/>
              </a:lnSpc>
              <a:buNone/>
            </a:pPr>
            <a:br>
              <a:rPr lang="es-ES" b="1" dirty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>¿la disponibilidad  e  higiene del baño ?</a:t>
            </a:r>
          </a:p>
          <a:p>
            <a:pPr>
              <a:lnSpc>
                <a:spcPct val="150000"/>
              </a:lnSpc>
              <a:buNone/>
            </a:pPr>
            <a:br>
              <a:rPr lang="es-ES" b="1" dirty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>¿se   cumplieron los plazos de entrega del informe ?</a:t>
            </a:r>
            <a:endParaRPr lang="es-AR" b="1" dirty="0">
              <a:solidFill>
                <a:srgbClr val="002060"/>
              </a:solidFill>
            </a:endParaRPr>
          </a:p>
          <a:p>
            <a:pPr algn="ctr"/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70DB2FF-83D2-46A9-9B26-8C6C7890D872}"/>
              </a:ext>
            </a:extLst>
          </p:cNvPr>
          <p:cNvSpPr/>
          <p:nvPr/>
        </p:nvSpPr>
        <p:spPr>
          <a:xfrm>
            <a:off x="6302270" y="1341141"/>
            <a:ext cx="4990569" cy="792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¿Cómo influye que Jorge posee una ERC que   lo lleva a frecuentes controles de </a:t>
            </a:r>
            <a:r>
              <a:rPr lang="es-MX" b="1" dirty="0" err="1">
                <a:solidFill>
                  <a:srgbClr val="002060"/>
                </a:solidFill>
              </a:rPr>
              <a:t>lab</a:t>
            </a:r>
            <a:r>
              <a:rPr lang="es-MX" b="1" dirty="0">
                <a:solidFill>
                  <a:srgbClr val="002060"/>
                </a:solidFill>
              </a:rPr>
              <a:t> ?</a:t>
            </a:r>
            <a:endParaRPr lang="es-AR" b="1" dirty="0">
              <a:solidFill>
                <a:srgbClr val="00206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C6E04A-2E03-49F1-83E0-7A87B936E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0" y="2662237"/>
            <a:ext cx="44862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957</TotalTime>
  <Words>935</Words>
  <Application>Microsoft Office PowerPoint</Application>
  <PresentationFormat>Panorámica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ATENCION   BIOQUIMICA ¿Dónde centramos nuestra atención en un lab de bioquímica clínica?</vt:lpstr>
      <vt:lpstr>¿Porqué limitarnos  a  ser un proveedor de datos analíticos confiables ? </vt:lpstr>
      <vt:lpstr>Presentación de PowerPoint</vt:lpstr>
      <vt:lpstr>Todo  el   personal  del laboratorio interesado en</vt:lpstr>
      <vt:lpstr>¿Cómo nos comunicamos con el paciente  ?</vt:lpstr>
      <vt:lpstr>Veamos unos ejemplos</vt:lpstr>
      <vt:lpstr>Mariel Alejandre plantea, “la Atención Bioquímica es una cuestión de relaciones personales” entre  un personal del lab y  “cada cliente” externo </vt:lpstr>
      <vt:lpstr>Experiencias de reflexión  individual,  luego grupal durante la clase de Teoría</vt:lpstr>
      <vt:lpstr>¿ cuál de éstos  aspectos  va a evaluar Jorge?</vt:lpstr>
      <vt:lpstr>4to Ejercicio:  Mejoremos nuestra empatía con  los pacientes  </vt:lpstr>
      <vt:lpstr>4to Ejercicio:  Mejoremos nuestra empatía con  los pacientes  </vt:lpstr>
      <vt:lpstr>                       Ser una persona  con alta  empatía:  ¿ es  una cualidad hereditaria ?                                                            ¿es una habilidad de  comunicación que se aprende 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80</cp:revision>
  <dcterms:created xsi:type="dcterms:W3CDTF">2022-03-07T14:40:55Z</dcterms:created>
  <dcterms:modified xsi:type="dcterms:W3CDTF">2022-03-14T15:30:33Z</dcterms:modified>
</cp:coreProperties>
</file>