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1" r:id="rId8"/>
    <p:sldId id="263"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8D4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53" autoAdjust="0"/>
    <p:restoredTop sz="94660"/>
  </p:normalViewPr>
  <p:slideViewPr>
    <p:cSldViewPr>
      <p:cViewPr>
        <p:scale>
          <a:sx n="68" d="100"/>
          <a:sy n="68" d="100"/>
        </p:scale>
        <p:origin x="167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5" name="Date Placeholder 14"/>
          <p:cNvSpPr>
            <a:spLocks noGrp="1"/>
          </p:cNvSpPr>
          <p:nvPr>
            <p:ph type="dt" sz="half" idx="10"/>
          </p:nvPr>
        </p:nvSpPr>
        <p:spPr/>
        <p:txBody>
          <a:bodyPr/>
          <a:lstStyle/>
          <a:p>
            <a:fld id="{7A847CFC-816F-41D0-AAC0-9BF4FEBC753E}" type="datetimeFigureOut">
              <a:rPr lang="es-ES" smtClean="0"/>
              <a:pPr/>
              <a:t>14/03/2022</a:t>
            </a:fld>
            <a:endParaRPr lang="es-ES"/>
          </a:p>
        </p:txBody>
      </p:sp>
      <p:sp>
        <p:nvSpPr>
          <p:cNvPr id="16" name="Slide Number Placeholder 15"/>
          <p:cNvSpPr>
            <a:spLocks noGrp="1"/>
          </p:cNvSpPr>
          <p:nvPr>
            <p:ph type="sldNum" sz="quarter" idx="11"/>
          </p:nvPr>
        </p:nvSpPr>
        <p:spPr/>
        <p:txBody>
          <a:bodyPr/>
          <a:lstStyle/>
          <a:p>
            <a:fld id="{132FADFE-3B8F-471C-ABF0-DBC7717ECBBC}" type="slidenum">
              <a:rPr lang="es-ES" smtClean="0"/>
              <a:pPr/>
              <a:t>‹Nº›</a:t>
            </a:fld>
            <a:endParaRPr lang="es-ES"/>
          </a:p>
        </p:txBody>
      </p:sp>
      <p:sp>
        <p:nvSpPr>
          <p:cNvPr id="17" name="Footer Placeholder 16"/>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14/03/2022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14/03/2022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Title 12"/>
          <p:cNvSpPr>
            <a:spLocks noGrp="1"/>
          </p:cNvSpPr>
          <p:nvPr>
            <p:ph type="title"/>
          </p:nvPr>
        </p:nvSpPr>
        <p:spPr/>
        <p:txBody>
          <a:bodyPr/>
          <a:lstStyle/>
          <a:p>
            <a:r>
              <a:rPr lang="es-ES"/>
              <a:t>Haga clic para modificar el estilo de título del patrón</a:t>
            </a:r>
            <a:endParaRPr lang="en-US"/>
          </a:p>
        </p:txBody>
      </p:sp>
      <p:sp>
        <p:nvSpPr>
          <p:cNvPr id="14" name="Date Placeholder 13"/>
          <p:cNvSpPr>
            <a:spLocks noGrp="1"/>
          </p:cNvSpPr>
          <p:nvPr>
            <p:ph type="dt" sz="half" idx="10"/>
          </p:nvPr>
        </p:nvSpPr>
        <p:spPr/>
        <p:txBody>
          <a:bodyPr/>
          <a:lstStyle/>
          <a:p>
            <a:fld id="{7A847CFC-816F-41D0-AAC0-9BF4FEBC753E}" type="datetimeFigureOut">
              <a:rPr lang="es-ES" smtClean="0"/>
              <a:pPr/>
              <a:t>14/03/2022</a:t>
            </a:fld>
            <a:endParaRPr lang="es-ES"/>
          </a:p>
        </p:txBody>
      </p:sp>
      <p:sp>
        <p:nvSpPr>
          <p:cNvPr id="15" name="Slide Number Placeholder 14"/>
          <p:cNvSpPr>
            <a:spLocks noGrp="1"/>
          </p:cNvSpPr>
          <p:nvPr>
            <p:ph type="sldNum" sz="quarter" idx="11"/>
          </p:nvPr>
        </p:nvSpPr>
        <p:spPr/>
        <p:txBody>
          <a:bodyPr/>
          <a:lstStyle/>
          <a:p>
            <a:fld id="{132FADFE-3B8F-471C-ABF0-DBC7717ECBBC}" type="slidenum">
              <a:rPr lang="es-ES" smtClean="0"/>
              <a:pPr/>
              <a:t>‹Nº›</a:t>
            </a:fld>
            <a:endParaRPr lang="es-ES"/>
          </a:p>
        </p:txBody>
      </p:sp>
      <p:sp>
        <p:nvSpPr>
          <p:cNvPr id="16" name="Footer Placeholder 15"/>
          <p:cNvSpPr>
            <a:spLocks noGrp="1"/>
          </p:cNvSpPr>
          <p:nvPr>
            <p:ph type="ftr" sz="quarter" idx="12"/>
          </p:nvPr>
        </p:nvSpPr>
        <p:spPr/>
        <p:txBody>
          <a:bodyPr/>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12" name="Date Placeholder 11"/>
          <p:cNvSpPr>
            <a:spLocks noGrp="1"/>
          </p:cNvSpPr>
          <p:nvPr>
            <p:ph type="dt" sz="half" idx="10"/>
          </p:nvPr>
        </p:nvSpPr>
        <p:spPr/>
        <p:txBody>
          <a:bodyPr/>
          <a:lstStyle/>
          <a:p>
            <a:fld id="{7A847CFC-816F-41D0-AAC0-9BF4FEBC753E}" type="datetimeFigureOut">
              <a:rPr lang="es-ES" smtClean="0"/>
              <a:pPr/>
              <a:t>14/03/2022</a:t>
            </a:fld>
            <a:endParaRPr lang="es-ES"/>
          </a:p>
        </p:txBody>
      </p:sp>
      <p:sp>
        <p:nvSpPr>
          <p:cNvPr id="13" name="Slide Number Placeholder 12"/>
          <p:cNvSpPr>
            <a:spLocks noGrp="1"/>
          </p:cNvSpPr>
          <p:nvPr>
            <p:ph type="sldNum" sz="quarter" idx="11"/>
          </p:nvPr>
        </p:nvSpPr>
        <p:spPr/>
        <p:txBody>
          <a:bodyPr/>
          <a:lstStyle/>
          <a:p>
            <a:fld id="{132FADFE-3B8F-471C-ABF0-DBC7717ECBBC}" type="slidenum">
              <a:rPr lang="es-ES" smtClean="0"/>
              <a:pPr/>
              <a:t>‹Nº›</a:t>
            </a:fld>
            <a:endParaRPr lang="es-ES"/>
          </a:p>
        </p:txBody>
      </p:sp>
      <p:sp>
        <p:nvSpPr>
          <p:cNvPr id="14" name="Footer Placeholder 13"/>
          <p:cNvSpPr>
            <a:spLocks noGrp="1"/>
          </p:cNvSpPr>
          <p:nvPr>
            <p:ph type="ftr" sz="quarter" idx="12"/>
          </p:nvPr>
        </p:nvSpPr>
        <p:spPr/>
        <p:txBody>
          <a:bodyPr/>
          <a:lstStyle/>
          <a:p>
            <a:endParaRPr lang="es-E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A847CFC-816F-41D0-AAC0-9BF4FEBC753E}" type="datetimeFigureOut">
              <a:rPr lang="es-ES" smtClean="0"/>
              <a:pPr/>
              <a:t>14/03/2022</a:t>
            </a:fld>
            <a:endParaRPr lang="es-ES"/>
          </a:p>
        </p:txBody>
      </p:sp>
      <p:sp>
        <p:nvSpPr>
          <p:cNvPr id="9" name="Slide Number Placeholder 8"/>
          <p:cNvSpPr>
            <a:spLocks noGrp="1"/>
          </p:cNvSpPr>
          <p:nvPr>
            <p:ph type="sldNum" sz="quarter" idx="11"/>
          </p:nvPr>
        </p:nvSpPr>
        <p:spPr/>
        <p:txBody>
          <a:bodyPr/>
          <a:lstStyle/>
          <a:p>
            <a:fld id="{132FADFE-3B8F-471C-ABF0-DBC7717ECBBC}" type="slidenum">
              <a:rPr lang="es-ES" smtClean="0"/>
              <a:pPr/>
              <a:t>‹Nº›</a:t>
            </a:fld>
            <a:endParaRPr lang="es-ES"/>
          </a:p>
        </p:txBody>
      </p:sp>
      <p:sp>
        <p:nvSpPr>
          <p:cNvPr id="10" name="Footer Placeholder 9"/>
          <p:cNvSpPr>
            <a:spLocks noGrp="1"/>
          </p:cNvSpPr>
          <p:nvPr>
            <p:ph type="ftr" sz="quarter" idx="12"/>
          </p:nvPr>
        </p:nvSpPr>
        <p:spPr/>
        <p:txBody>
          <a:bodyPr/>
          <a:lstStyle/>
          <a:p>
            <a:endParaRPr lang="es-ES"/>
          </a:p>
        </p:txBody>
      </p:sp>
      <p:sp>
        <p:nvSpPr>
          <p:cNvPr id="11" name="Title 10"/>
          <p:cNvSpPr>
            <a:spLocks noGrp="1"/>
          </p:cNvSpPr>
          <p:nvPr>
            <p:ph type="title"/>
          </p:nvPr>
        </p:nvSpPr>
        <p:spPr/>
        <p:txBody>
          <a:bodyPr/>
          <a:lstStyle/>
          <a:p>
            <a:r>
              <a:rPr lang="es-ES"/>
              <a:t>Haga clic para modificar el estilo de título del patrón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s-ES"/>
              <a:t>Haga clic para modificar el estilo de título del patrón</a:t>
            </a:r>
            <a:endParaRPr lang="en-US" dirty="0"/>
          </a:p>
        </p:txBody>
      </p:sp>
      <p:sp>
        <p:nvSpPr>
          <p:cNvPr id="14" name="Date Placeholder 13"/>
          <p:cNvSpPr>
            <a:spLocks noGrp="1"/>
          </p:cNvSpPr>
          <p:nvPr>
            <p:ph type="dt" sz="half" idx="10"/>
          </p:nvPr>
        </p:nvSpPr>
        <p:spPr/>
        <p:txBody>
          <a:bodyPr/>
          <a:lstStyle/>
          <a:p>
            <a:fld id="{7A847CFC-816F-41D0-AAC0-9BF4FEBC753E}" type="datetimeFigureOut">
              <a:rPr lang="es-ES" smtClean="0"/>
              <a:pPr/>
              <a:t>14/03/2022</a:t>
            </a:fld>
            <a:endParaRPr lang="es-ES"/>
          </a:p>
        </p:txBody>
      </p:sp>
      <p:sp>
        <p:nvSpPr>
          <p:cNvPr id="15" name="Slide Number Placeholder 14"/>
          <p:cNvSpPr>
            <a:spLocks noGrp="1"/>
          </p:cNvSpPr>
          <p:nvPr>
            <p:ph type="sldNum" sz="quarter" idx="11"/>
          </p:nvPr>
        </p:nvSpPr>
        <p:spPr/>
        <p:txBody>
          <a:bodyPr/>
          <a:lstStyle/>
          <a:p>
            <a:fld id="{132FADFE-3B8F-471C-ABF0-DBC7717ECBBC}" type="slidenum">
              <a:rPr lang="es-ES" smtClean="0"/>
              <a:pPr/>
              <a:t>‹Nº›</a:t>
            </a:fld>
            <a:endParaRPr lang="es-ES"/>
          </a:p>
        </p:txBody>
      </p:sp>
      <p:sp>
        <p:nvSpPr>
          <p:cNvPr id="16" name="Footer Placeholder 15"/>
          <p:cNvSpPr>
            <a:spLocks noGrp="1"/>
          </p:cNvSpPr>
          <p:nvPr>
            <p:ph type="ftr" sz="quarter" idx="12"/>
          </p:nvPr>
        </p:nvSpPr>
        <p:spPr/>
        <p:txBody>
          <a:bodyPr/>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a:p>
        </p:txBody>
      </p:sp>
      <p:sp>
        <p:nvSpPr>
          <p:cNvPr id="7" name="Date Placeholder 6"/>
          <p:cNvSpPr>
            <a:spLocks noGrp="1"/>
          </p:cNvSpPr>
          <p:nvPr>
            <p:ph type="dt" sz="half" idx="10"/>
          </p:nvPr>
        </p:nvSpPr>
        <p:spPr/>
        <p:txBody>
          <a:bodyPr/>
          <a:lstStyle/>
          <a:p>
            <a:fld id="{7A847CFC-816F-41D0-AAC0-9BF4FEBC753E}" type="datetimeFigureOut">
              <a:rPr lang="es-ES" smtClean="0"/>
              <a:pPr/>
              <a:t>14/03/2022</a:t>
            </a:fld>
            <a:endParaRPr lang="es-ES"/>
          </a:p>
        </p:txBody>
      </p:sp>
      <p:sp>
        <p:nvSpPr>
          <p:cNvPr id="8" name="Slide Number Placeholder 7"/>
          <p:cNvSpPr>
            <a:spLocks noGrp="1"/>
          </p:cNvSpPr>
          <p:nvPr>
            <p:ph type="sldNum" sz="quarter" idx="11"/>
          </p:nvPr>
        </p:nvSpPr>
        <p:spPr/>
        <p:txBody>
          <a:bodyPr/>
          <a:lstStyle/>
          <a:p>
            <a:fld id="{132FADFE-3B8F-471C-ABF0-DBC7717ECBBC}" type="slidenum">
              <a:rPr lang="es-ES" smtClean="0"/>
              <a:pPr/>
              <a:t>‹Nº›</a:t>
            </a:fld>
            <a:endParaRPr lang="es-ES"/>
          </a:p>
        </p:txBody>
      </p:sp>
      <p:sp>
        <p:nvSpPr>
          <p:cNvPr id="9" name="Footer Placeholder 8"/>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847CFC-816F-41D0-AAC0-9BF4FEBC753E}" type="datetimeFigureOut">
              <a:rPr lang="es-ES" smtClean="0"/>
              <a:pPr/>
              <a:t>14/03/2022</a:t>
            </a:fld>
            <a:endParaRPr lang="es-ES"/>
          </a:p>
        </p:txBody>
      </p:sp>
      <p:sp>
        <p:nvSpPr>
          <p:cNvPr id="6" name="Slide Number Placeholder 5"/>
          <p:cNvSpPr>
            <a:spLocks noGrp="1"/>
          </p:cNvSpPr>
          <p:nvPr>
            <p:ph type="sldNum" sz="quarter" idx="11"/>
          </p:nvPr>
        </p:nvSpPr>
        <p:spPr/>
        <p:txBody>
          <a:bodyPr/>
          <a:lstStyle/>
          <a:p>
            <a:fld id="{132FADFE-3B8F-471C-ABF0-DBC7717ECBBC}" type="slidenum">
              <a:rPr lang="es-ES" smtClean="0"/>
              <a:pPr/>
              <a:t>‹Nº›</a:t>
            </a:fld>
            <a:endParaRPr lang="es-ES"/>
          </a:p>
        </p:txBody>
      </p:sp>
      <p:sp>
        <p:nvSpPr>
          <p:cNvPr id="7" name="Footer Placeholder 6"/>
          <p:cNvSpPr>
            <a:spLocks noGrp="1"/>
          </p:cNvSpPr>
          <p:nvPr>
            <p:ph type="ftr" sz="quarter" idx="12"/>
          </p:nvPr>
        </p:nvSpPr>
        <p:spPr/>
        <p:txBody>
          <a:bodyPr/>
          <a:lstStyle/>
          <a:p>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5" name="Date Placeholder 14"/>
          <p:cNvSpPr>
            <a:spLocks noGrp="1"/>
          </p:cNvSpPr>
          <p:nvPr>
            <p:ph type="dt" sz="half" idx="10"/>
          </p:nvPr>
        </p:nvSpPr>
        <p:spPr/>
        <p:txBody>
          <a:bodyPr/>
          <a:lstStyle/>
          <a:p>
            <a:fld id="{7A847CFC-816F-41D0-AAC0-9BF4FEBC753E}" type="datetimeFigureOut">
              <a:rPr lang="es-ES" smtClean="0"/>
              <a:pPr/>
              <a:t>14/03/2022</a:t>
            </a:fld>
            <a:endParaRPr lang="es-ES"/>
          </a:p>
        </p:txBody>
      </p:sp>
      <p:sp>
        <p:nvSpPr>
          <p:cNvPr id="16" name="Slide Number Placeholder 15"/>
          <p:cNvSpPr>
            <a:spLocks noGrp="1"/>
          </p:cNvSpPr>
          <p:nvPr>
            <p:ph type="sldNum" sz="quarter" idx="11"/>
          </p:nvPr>
        </p:nvSpPr>
        <p:spPr/>
        <p:txBody>
          <a:bodyPr/>
          <a:lstStyle/>
          <a:p>
            <a:fld id="{132FADFE-3B8F-471C-ABF0-DBC7717ECBBC}" type="slidenum">
              <a:rPr lang="es-ES" smtClean="0"/>
              <a:pPr/>
              <a:t>‹Nº›</a:t>
            </a:fld>
            <a:endParaRPr lang="es-ES"/>
          </a:p>
        </p:txBody>
      </p:sp>
      <p:sp>
        <p:nvSpPr>
          <p:cNvPr id="17" name="Footer Placeholder 16"/>
          <p:cNvSpPr>
            <a:spLocks noGrp="1"/>
          </p:cNvSpPr>
          <p:nvPr>
            <p:ph type="ftr" sz="quarter" idx="12"/>
          </p:nvPr>
        </p:nvSpPr>
        <p:spPr/>
        <p:txBody>
          <a:bodyPr/>
          <a:lstStyle/>
          <a:p>
            <a:endParaRPr lang="es-ES"/>
          </a:p>
        </p:txBody>
      </p:sp>
      <p:sp>
        <p:nvSpPr>
          <p:cNvPr id="18" name="Title 17"/>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s-ES"/>
              <a:t>Haga clic para modificar el estilo de título del patrón</a:t>
            </a:r>
            <a:endParaRPr lang="en-US"/>
          </a:p>
        </p:txBody>
      </p:sp>
      <p:sp>
        <p:nvSpPr>
          <p:cNvPr id="13" name="Date Placeholder 12"/>
          <p:cNvSpPr>
            <a:spLocks noGrp="1"/>
          </p:cNvSpPr>
          <p:nvPr>
            <p:ph type="dt" sz="half" idx="10"/>
          </p:nvPr>
        </p:nvSpPr>
        <p:spPr/>
        <p:txBody>
          <a:bodyPr/>
          <a:lstStyle/>
          <a:p>
            <a:fld id="{7A847CFC-816F-41D0-AAC0-9BF4FEBC753E}" type="datetimeFigureOut">
              <a:rPr lang="es-ES" smtClean="0"/>
              <a:pPr/>
              <a:t>14/03/2022</a:t>
            </a:fld>
            <a:endParaRPr lang="es-ES"/>
          </a:p>
        </p:txBody>
      </p:sp>
      <p:sp>
        <p:nvSpPr>
          <p:cNvPr id="14" name="Slide Number Placeholder 13"/>
          <p:cNvSpPr>
            <a:spLocks noGrp="1"/>
          </p:cNvSpPr>
          <p:nvPr>
            <p:ph type="sldNum" sz="quarter" idx="11"/>
          </p:nvPr>
        </p:nvSpPr>
        <p:spPr/>
        <p:txBody>
          <a:bodyPr/>
          <a:lstStyle/>
          <a:p>
            <a:fld id="{132FADFE-3B8F-471C-ABF0-DBC7717ECBBC}" type="slidenum">
              <a:rPr lang="es-ES" smtClean="0"/>
              <a:pPr/>
              <a:t>‹Nº›</a:t>
            </a:fld>
            <a:endParaRPr lang="es-ES"/>
          </a:p>
        </p:txBody>
      </p:sp>
      <p:sp>
        <p:nvSpPr>
          <p:cNvPr id="15" name="Footer Placeholder 14"/>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A847CFC-816F-41D0-AAC0-9BF4FEBC753E}" type="datetimeFigureOut">
              <a:rPr lang="es-ES" smtClean="0"/>
              <a:pPr/>
              <a:t>14/03/2022</a:t>
            </a:fld>
            <a:endParaRPr lang="es-E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s-E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32FADFE-3B8F-471C-ABF0-DBC7717ECBB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67544" y="1556792"/>
            <a:ext cx="3096344" cy="4521695"/>
          </a:xfrm>
        </p:spPr>
        <p:txBody>
          <a:bodyPr anchor="t">
            <a:normAutofit/>
          </a:bodyPr>
          <a:lstStyle/>
          <a:p>
            <a:pPr marL="18288" indent="0" algn="ctr">
              <a:buNone/>
            </a:pPr>
            <a:r>
              <a:rPr lang="es-ES" sz="2800" dirty="0"/>
              <a:t>Posee usuarios  o clientes</a:t>
            </a:r>
          </a:p>
          <a:p>
            <a:pPr>
              <a:buFont typeface="Wingdings" pitchFamily="2" charset="2"/>
              <a:buChar char="Ø"/>
            </a:pPr>
            <a:endParaRPr lang="es-ES" sz="2800" dirty="0"/>
          </a:p>
          <a:p>
            <a:pPr>
              <a:buFont typeface="Wingdings" pitchFamily="2" charset="2"/>
              <a:buChar char="Ø"/>
            </a:pPr>
            <a:r>
              <a:rPr lang="es-ES" sz="2800" dirty="0"/>
              <a:t>INTERNOS …….</a:t>
            </a:r>
          </a:p>
          <a:p>
            <a:pPr>
              <a:buFont typeface="Wingdings" pitchFamily="2" charset="2"/>
              <a:buChar char="Ø"/>
            </a:pPr>
            <a:endParaRPr lang="es-ES" sz="2800" dirty="0"/>
          </a:p>
          <a:p>
            <a:pPr>
              <a:buFont typeface="Wingdings" pitchFamily="2" charset="2"/>
              <a:buChar char="Ø"/>
            </a:pPr>
            <a:endParaRPr lang="es-ES" sz="2800" dirty="0"/>
          </a:p>
          <a:p>
            <a:pPr>
              <a:buFont typeface="Wingdings" pitchFamily="2" charset="2"/>
              <a:buChar char="Ø"/>
            </a:pPr>
            <a:r>
              <a:rPr lang="es-ES" sz="2800" dirty="0"/>
              <a:t>EXTERNOS…….</a:t>
            </a:r>
          </a:p>
          <a:p>
            <a:endParaRPr lang="es-ES" sz="2800" dirty="0"/>
          </a:p>
          <a:p>
            <a:pPr marL="18288" indent="0">
              <a:buNone/>
            </a:pPr>
            <a:endParaRPr lang="es-ES" sz="2800" dirty="0"/>
          </a:p>
        </p:txBody>
      </p:sp>
      <p:sp>
        <p:nvSpPr>
          <p:cNvPr id="4" name="3 Título"/>
          <p:cNvSpPr>
            <a:spLocks noGrp="1"/>
          </p:cNvSpPr>
          <p:nvPr>
            <p:ph type="title"/>
          </p:nvPr>
        </p:nvSpPr>
        <p:spPr>
          <a:xfrm>
            <a:off x="184016" y="388611"/>
            <a:ext cx="4452379" cy="1008112"/>
          </a:xfrm>
        </p:spPr>
        <p:txBody>
          <a:bodyPr anchor="t"/>
          <a:lstStyle/>
          <a:p>
            <a:pPr algn="ctr"/>
            <a:r>
              <a:rPr lang="es-ES" sz="2600" dirty="0">
                <a:solidFill>
                  <a:srgbClr val="FFFF00"/>
                </a:solidFill>
              </a:rPr>
              <a:t>El laboratorio de bioquímica clínica como empresa</a:t>
            </a:r>
          </a:p>
        </p:txBody>
      </p:sp>
      <p:sp>
        <p:nvSpPr>
          <p:cNvPr id="6" name="Rectángulo 5">
            <a:extLst>
              <a:ext uri="{FF2B5EF4-FFF2-40B4-BE49-F238E27FC236}">
                <a16:creationId xmlns:a16="http://schemas.microsoft.com/office/drawing/2014/main" id="{C8A4AE8B-F8CB-4564-B4AC-FBB0E86C5B04}"/>
              </a:ext>
            </a:extLst>
          </p:cNvPr>
          <p:cNvSpPr/>
          <p:nvPr/>
        </p:nvSpPr>
        <p:spPr>
          <a:xfrm>
            <a:off x="6228184" y="5529099"/>
            <a:ext cx="2604404" cy="79839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solidFill>
                  <a:srgbClr val="002060"/>
                </a:solidFill>
              </a:rPr>
              <a:t>Prof</a:t>
            </a:r>
            <a:r>
              <a:rPr lang="es-MX" sz="1600" dirty="0">
                <a:solidFill>
                  <a:srgbClr val="002060"/>
                </a:solidFill>
              </a:rPr>
              <a:t> </a:t>
            </a:r>
            <a:r>
              <a:rPr lang="es-MX" sz="1600" dirty="0" err="1">
                <a:solidFill>
                  <a:srgbClr val="002060"/>
                </a:solidFill>
              </a:rPr>
              <a:t>Tit</a:t>
            </a:r>
            <a:r>
              <a:rPr lang="es-MX" sz="1600" dirty="0">
                <a:solidFill>
                  <a:srgbClr val="002060"/>
                </a:solidFill>
              </a:rPr>
              <a:t> Alberto D Reyes </a:t>
            </a:r>
            <a:r>
              <a:rPr lang="es-MX" sz="1600" dirty="0" err="1">
                <a:solidFill>
                  <a:srgbClr val="002060"/>
                </a:solidFill>
              </a:rPr>
              <a:t>Qca</a:t>
            </a:r>
            <a:r>
              <a:rPr lang="es-MX" sz="1600" dirty="0">
                <a:solidFill>
                  <a:srgbClr val="002060"/>
                </a:solidFill>
              </a:rPr>
              <a:t> </a:t>
            </a:r>
            <a:r>
              <a:rPr lang="es-MX" sz="1600" dirty="0" err="1">
                <a:solidFill>
                  <a:srgbClr val="002060"/>
                </a:solidFill>
              </a:rPr>
              <a:t>Cíinica</a:t>
            </a:r>
            <a:r>
              <a:rPr lang="es-MX" sz="1600" dirty="0">
                <a:solidFill>
                  <a:srgbClr val="002060"/>
                </a:solidFill>
              </a:rPr>
              <a:t>  </a:t>
            </a:r>
            <a:r>
              <a:rPr lang="es-MX" sz="1600" dirty="0" err="1">
                <a:solidFill>
                  <a:srgbClr val="002060"/>
                </a:solidFill>
              </a:rPr>
              <a:t>FaCENA</a:t>
            </a:r>
            <a:r>
              <a:rPr lang="es-MX" sz="1600" dirty="0">
                <a:solidFill>
                  <a:srgbClr val="002060"/>
                </a:solidFill>
              </a:rPr>
              <a:t>. UNNE</a:t>
            </a:r>
            <a:endParaRPr lang="es-AR" sz="1600" dirty="0">
              <a:solidFill>
                <a:srgbClr val="002060"/>
              </a:solidFill>
            </a:endParaRPr>
          </a:p>
        </p:txBody>
      </p:sp>
      <p:pic>
        <p:nvPicPr>
          <p:cNvPr id="7" name="Imagen 6">
            <a:extLst>
              <a:ext uri="{FF2B5EF4-FFF2-40B4-BE49-F238E27FC236}">
                <a16:creationId xmlns:a16="http://schemas.microsoft.com/office/drawing/2014/main" id="{F7CFF726-C76B-4531-A54B-AB6141F83221}"/>
              </a:ext>
            </a:extLst>
          </p:cNvPr>
          <p:cNvPicPr>
            <a:picLocks noChangeAspect="1"/>
          </p:cNvPicPr>
          <p:nvPr/>
        </p:nvPicPr>
        <p:blipFill>
          <a:blip r:embed="rId2"/>
          <a:stretch>
            <a:fillRect/>
          </a:stretch>
        </p:blipFill>
        <p:spPr>
          <a:xfrm>
            <a:off x="4980045" y="565248"/>
            <a:ext cx="3144581" cy="2431704"/>
          </a:xfrm>
          <a:prstGeom prst="rect">
            <a:avLst/>
          </a:prstGeom>
        </p:spPr>
      </p:pic>
      <p:pic>
        <p:nvPicPr>
          <p:cNvPr id="9" name="Imagen 8">
            <a:extLst>
              <a:ext uri="{FF2B5EF4-FFF2-40B4-BE49-F238E27FC236}">
                <a16:creationId xmlns:a16="http://schemas.microsoft.com/office/drawing/2014/main" id="{97469FE2-60C8-4748-9F6E-1B96F0E2B995}"/>
              </a:ext>
            </a:extLst>
          </p:cNvPr>
          <p:cNvPicPr>
            <a:picLocks noChangeAspect="1"/>
          </p:cNvPicPr>
          <p:nvPr/>
        </p:nvPicPr>
        <p:blipFill>
          <a:blip r:embed="rId3"/>
          <a:stretch>
            <a:fillRect/>
          </a:stretch>
        </p:blipFill>
        <p:spPr>
          <a:xfrm>
            <a:off x="3549329" y="3429000"/>
            <a:ext cx="2532397" cy="2662264"/>
          </a:xfrm>
          <a:prstGeom prst="rect">
            <a:avLst/>
          </a:prstGeom>
        </p:spPr>
      </p:pic>
    </p:spTree>
    <p:extLst>
      <p:ext uri="{BB962C8B-B14F-4D97-AF65-F5344CB8AC3E}">
        <p14:creationId xmlns:p14="http://schemas.microsoft.com/office/powerpoint/2010/main" val="105536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E685A31-8385-4220-B388-398F8560D4C2}"/>
              </a:ext>
            </a:extLst>
          </p:cNvPr>
          <p:cNvSpPr/>
          <p:nvPr/>
        </p:nvSpPr>
        <p:spPr>
          <a:xfrm>
            <a:off x="539552" y="282190"/>
            <a:ext cx="3527884" cy="195867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 indent="0" algn="ctr">
              <a:buNone/>
            </a:pPr>
            <a:r>
              <a:rPr lang="es-ES" sz="2000" b="1" dirty="0">
                <a:solidFill>
                  <a:schemeClr val="bg1"/>
                </a:solidFill>
                <a:effectLst/>
              </a:rPr>
              <a:t>Genera Productos</a:t>
            </a:r>
          </a:p>
          <a:p>
            <a:pPr marL="18288" indent="0" algn="ctr">
              <a:buNone/>
            </a:pPr>
            <a:r>
              <a:rPr lang="es-ES" sz="1800" b="1" dirty="0">
                <a:solidFill>
                  <a:srgbClr val="002060"/>
                </a:solidFill>
                <a:effectLst/>
              </a:rPr>
              <a:t>  Informes  de exámenes realizados en </a:t>
            </a:r>
            <a:r>
              <a:rPr lang="es-ES" sz="1800" b="1" dirty="0" err="1">
                <a:solidFill>
                  <a:srgbClr val="002060"/>
                </a:solidFill>
                <a:effectLst/>
              </a:rPr>
              <a:t>Rta</a:t>
            </a:r>
            <a:r>
              <a:rPr lang="es-ES" sz="1800" b="1" dirty="0">
                <a:solidFill>
                  <a:srgbClr val="002060"/>
                </a:solidFill>
                <a:effectLst/>
              </a:rPr>
              <a:t> al pedido recibido…</a:t>
            </a:r>
          </a:p>
          <a:p>
            <a:pPr marL="18288" indent="0" algn="ctr">
              <a:buNone/>
            </a:pPr>
            <a:r>
              <a:rPr lang="es-ES" sz="1800" b="1" dirty="0">
                <a:solidFill>
                  <a:srgbClr val="002060"/>
                </a:solidFill>
                <a:effectLst/>
              </a:rPr>
              <a:t>otros productos ?? </a:t>
            </a:r>
          </a:p>
          <a:p>
            <a:pPr marL="18288" indent="0" algn="ctr">
              <a:buNone/>
            </a:pPr>
            <a:r>
              <a:rPr lang="es-ES" sz="1800" b="1" dirty="0">
                <a:solidFill>
                  <a:srgbClr val="002060"/>
                </a:solidFill>
                <a:effectLst/>
              </a:rPr>
              <a:t>( Dengue, </a:t>
            </a:r>
            <a:r>
              <a:rPr lang="es-ES" sz="1800" b="1" dirty="0" err="1">
                <a:solidFill>
                  <a:srgbClr val="002060"/>
                </a:solidFill>
                <a:effectLst/>
              </a:rPr>
              <a:t>Covid</a:t>
            </a:r>
            <a:r>
              <a:rPr lang="es-ES" sz="1800" b="1" dirty="0">
                <a:solidFill>
                  <a:srgbClr val="002060"/>
                </a:solidFill>
                <a:effectLst/>
              </a:rPr>
              <a:t>….)</a:t>
            </a:r>
            <a:endParaRPr lang="es-ES" sz="1800" b="1" dirty="0">
              <a:solidFill>
                <a:srgbClr val="002060"/>
              </a:solidFill>
            </a:endParaRPr>
          </a:p>
        </p:txBody>
      </p:sp>
      <p:sp>
        <p:nvSpPr>
          <p:cNvPr id="5" name="Rectángulo 4">
            <a:extLst>
              <a:ext uri="{FF2B5EF4-FFF2-40B4-BE49-F238E27FC236}">
                <a16:creationId xmlns:a16="http://schemas.microsoft.com/office/drawing/2014/main" id="{A04843DB-652A-4501-8889-1FD729390D4B}"/>
              </a:ext>
            </a:extLst>
          </p:cNvPr>
          <p:cNvSpPr/>
          <p:nvPr/>
        </p:nvSpPr>
        <p:spPr>
          <a:xfrm>
            <a:off x="4572000" y="390203"/>
            <a:ext cx="3707904" cy="174265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 indent="0" algn="ctr">
              <a:buNone/>
            </a:pPr>
            <a:r>
              <a:rPr lang="es-ES" sz="2000" b="1" dirty="0">
                <a:solidFill>
                  <a:schemeClr val="bg1"/>
                </a:solidFill>
                <a:effectLst/>
              </a:rPr>
              <a:t>Brinda  servicios</a:t>
            </a:r>
          </a:p>
          <a:p>
            <a:pPr marL="18288" indent="0" algn="ctr">
              <a:buNone/>
            </a:pPr>
            <a:r>
              <a:rPr lang="es-ES" sz="1800" b="1" dirty="0">
                <a:solidFill>
                  <a:srgbClr val="002060"/>
                </a:solidFill>
                <a:effectLst/>
              </a:rPr>
              <a:t>Las cualidades del informe bioquímico  que se entrega</a:t>
            </a:r>
          </a:p>
          <a:p>
            <a:pPr marL="18288" indent="0" algn="ctr">
              <a:buNone/>
            </a:pPr>
            <a:r>
              <a:rPr lang="es-ES" sz="1800" b="1" dirty="0">
                <a:solidFill>
                  <a:srgbClr val="002060"/>
                </a:solidFill>
                <a:effectLst/>
              </a:rPr>
              <a:t>por ejemplo….</a:t>
            </a:r>
          </a:p>
        </p:txBody>
      </p:sp>
      <p:sp>
        <p:nvSpPr>
          <p:cNvPr id="6" name="Rectángulo 5">
            <a:extLst>
              <a:ext uri="{FF2B5EF4-FFF2-40B4-BE49-F238E27FC236}">
                <a16:creationId xmlns:a16="http://schemas.microsoft.com/office/drawing/2014/main" id="{D77B03FA-33CC-4DFC-82BE-7F9154A69990}"/>
              </a:ext>
            </a:extLst>
          </p:cNvPr>
          <p:cNvSpPr/>
          <p:nvPr/>
        </p:nvSpPr>
        <p:spPr>
          <a:xfrm>
            <a:off x="361510" y="2780928"/>
            <a:ext cx="3275856" cy="21602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 indent="0">
              <a:buNone/>
            </a:pPr>
            <a:r>
              <a:rPr lang="es-ES" sz="1800" b="1" dirty="0">
                <a:solidFill>
                  <a:srgbClr val="002060"/>
                </a:solidFill>
                <a:effectLst/>
              </a:rPr>
              <a:t>Las características de la atención que se brinda a cada usuario, por Ej</a:t>
            </a:r>
            <a:r>
              <a:rPr lang="es-ES" b="1" dirty="0">
                <a:solidFill>
                  <a:srgbClr val="002060"/>
                </a:solidFill>
              </a:rPr>
              <a:t>emplo…</a:t>
            </a:r>
            <a:endParaRPr lang="es-ES" sz="1800" b="1" dirty="0">
              <a:solidFill>
                <a:srgbClr val="002060"/>
              </a:solidFill>
              <a:effectLst/>
            </a:endParaRPr>
          </a:p>
          <a:p>
            <a:pPr marL="18288" indent="0">
              <a:buNone/>
            </a:pPr>
            <a:endParaRPr lang="es-ES" sz="1800" b="1" dirty="0">
              <a:solidFill>
                <a:srgbClr val="002060"/>
              </a:solidFill>
              <a:effectLst/>
            </a:endParaRPr>
          </a:p>
          <a:p>
            <a:pPr marL="18288" indent="0" algn="ctr">
              <a:buNone/>
            </a:pPr>
            <a:r>
              <a:rPr lang="es-ES" sz="1800" b="1" dirty="0">
                <a:solidFill>
                  <a:schemeClr val="bg1"/>
                </a:solidFill>
                <a:effectLst/>
              </a:rPr>
              <a:t>Ambos resultan de acciones realizadas por ??????</a:t>
            </a:r>
            <a:endParaRPr lang="es-AR" b="1" dirty="0">
              <a:solidFill>
                <a:schemeClr val="bg1"/>
              </a:solidFill>
            </a:endParaRPr>
          </a:p>
        </p:txBody>
      </p:sp>
      <p:sp>
        <p:nvSpPr>
          <p:cNvPr id="8" name="Rectángulo 7">
            <a:extLst>
              <a:ext uri="{FF2B5EF4-FFF2-40B4-BE49-F238E27FC236}">
                <a16:creationId xmlns:a16="http://schemas.microsoft.com/office/drawing/2014/main" id="{4480BFA7-E2EB-4392-B570-949DF1CBF2B7}"/>
              </a:ext>
            </a:extLst>
          </p:cNvPr>
          <p:cNvSpPr/>
          <p:nvPr/>
        </p:nvSpPr>
        <p:spPr>
          <a:xfrm>
            <a:off x="341079" y="5265205"/>
            <a:ext cx="3270880" cy="972107"/>
          </a:xfrm>
          <a:prstGeom prst="rect">
            <a:avLst/>
          </a:prstGeom>
          <a:solidFill>
            <a:srgbClr val="F8D4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 indent="0" algn="ctr">
              <a:buNone/>
            </a:pPr>
            <a:r>
              <a:rPr lang="es-ES" sz="2000" b="1" dirty="0">
                <a:solidFill>
                  <a:srgbClr val="002060"/>
                </a:solidFill>
                <a:effectLst/>
              </a:rPr>
              <a:t>¡¡ todo el personal </a:t>
            </a:r>
          </a:p>
          <a:p>
            <a:pPr marL="18288" indent="0" algn="ctr">
              <a:buNone/>
            </a:pPr>
            <a:r>
              <a:rPr lang="es-ES" sz="2000" b="1" dirty="0">
                <a:solidFill>
                  <a:srgbClr val="002060"/>
                </a:solidFill>
                <a:effectLst/>
              </a:rPr>
              <a:t>del laboratorio !!!</a:t>
            </a:r>
          </a:p>
        </p:txBody>
      </p:sp>
      <p:pic>
        <p:nvPicPr>
          <p:cNvPr id="12" name="Imagen 11">
            <a:extLst>
              <a:ext uri="{FF2B5EF4-FFF2-40B4-BE49-F238E27FC236}">
                <a16:creationId xmlns:a16="http://schemas.microsoft.com/office/drawing/2014/main" id="{A092BF73-7A2B-4CC0-8CB7-AC1F0CA147C0}"/>
              </a:ext>
            </a:extLst>
          </p:cNvPr>
          <p:cNvPicPr>
            <a:picLocks noChangeAspect="1"/>
          </p:cNvPicPr>
          <p:nvPr/>
        </p:nvPicPr>
        <p:blipFill>
          <a:blip r:embed="rId2"/>
          <a:stretch>
            <a:fillRect/>
          </a:stretch>
        </p:blipFill>
        <p:spPr>
          <a:xfrm>
            <a:off x="3767572" y="2780928"/>
            <a:ext cx="4953000" cy="2886075"/>
          </a:xfrm>
          <a:prstGeom prst="rect">
            <a:avLst/>
          </a:prstGeom>
        </p:spPr>
      </p:pic>
    </p:spTree>
    <p:extLst>
      <p:ext uri="{BB962C8B-B14F-4D97-AF65-F5344CB8AC3E}">
        <p14:creationId xmlns:p14="http://schemas.microsoft.com/office/powerpoint/2010/main" val="400592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31648" y="980728"/>
            <a:ext cx="3907796" cy="5688632"/>
          </a:xfrm>
        </p:spPr>
        <p:txBody>
          <a:bodyPr anchor="t">
            <a:normAutofit/>
          </a:bodyPr>
          <a:lstStyle/>
          <a:p>
            <a:pPr marL="18288" lvl="0" indent="0">
              <a:buNone/>
            </a:pPr>
            <a:r>
              <a:rPr lang="es-ES" sz="2000" dirty="0">
                <a:solidFill>
                  <a:srgbClr val="FFFF99"/>
                </a:solidFill>
                <a:effectLst/>
              </a:rPr>
              <a:t>El médico  que  recibe   nuestro  Informe de </a:t>
            </a:r>
            <a:r>
              <a:rPr lang="es-ES" sz="2000" dirty="0" err="1">
                <a:solidFill>
                  <a:srgbClr val="FFFF99"/>
                </a:solidFill>
                <a:effectLst/>
              </a:rPr>
              <a:t>lab</a:t>
            </a:r>
            <a:endParaRPr lang="es-ES" sz="2000" dirty="0">
              <a:solidFill>
                <a:srgbClr val="FFFF99"/>
              </a:solidFill>
              <a:effectLst/>
            </a:endParaRPr>
          </a:p>
          <a:p>
            <a:pPr marL="18288" lvl="0" indent="0">
              <a:buNone/>
            </a:pPr>
            <a:r>
              <a:rPr lang="es-ES" sz="1800" dirty="0">
                <a:effectLst/>
              </a:rPr>
              <a:t> </a:t>
            </a:r>
          </a:p>
          <a:p>
            <a:pPr marL="18288" lvl="0" indent="0">
              <a:buNone/>
            </a:pPr>
            <a:r>
              <a:rPr lang="es-ES" sz="1800" dirty="0">
                <a:effectLst/>
              </a:rPr>
              <a:t> -</a:t>
            </a:r>
            <a:r>
              <a:rPr lang="es-ES" sz="1800" b="1" dirty="0">
                <a:effectLst/>
              </a:rPr>
              <a:t>qué cualidades puede desear que tenga el mismo?</a:t>
            </a:r>
          </a:p>
          <a:p>
            <a:endParaRPr lang="es-ES" sz="1800" dirty="0"/>
          </a:p>
          <a:p>
            <a:pPr marL="18288" indent="0">
              <a:buNone/>
            </a:pPr>
            <a:r>
              <a:rPr lang="es-ES" sz="1800" dirty="0">
                <a:effectLst/>
              </a:rPr>
              <a:t> -</a:t>
            </a:r>
            <a:r>
              <a:rPr lang="es-ES" sz="1800" b="1" dirty="0">
                <a:effectLst/>
              </a:rPr>
              <a:t>qué  otros servicios puede desear  recibir ?</a:t>
            </a:r>
          </a:p>
          <a:p>
            <a:pPr marL="18288" indent="0">
              <a:buNone/>
            </a:pPr>
            <a:endParaRPr lang="es-ES" sz="1800" dirty="0">
              <a:effectLst/>
            </a:endParaRPr>
          </a:p>
          <a:p>
            <a:pPr marL="18288" indent="0" algn="ctr">
              <a:buNone/>
            </a:pPr>
            <a:r>
              <a:rPr lang="es-ES" sz="2000" dirty="0">
                <a:solidFill>
                  <a:srgbClr val="FFFF99"/>
                </a:solidFill>
                <a:effectLst/>
              </a:rPr>
              <a:t>El paciente  que asiste al </a:t>
            </a:r>
            <a:r>
              <a:rPr lang="es-ES" sz="2000" dirty="0" err="1">
                <a:solidFill>
                  <a:srgbClr val="FFFF99"/>
                </a:solidFill>
                <a:effectLst/>
              </a:rPr>
              <a:t>lab</a:t>
            </a:r>
            <a:r>
              <a:rPr lang="es-ES" sz="2000" dirty="0">
                <a:solidFill>
                  <a:srgbClr val="FFFF99"/>
                </a:solidFill>
                <a:effectLst/>
              </a:rPr>
              <a:t>.</a:t>
            </a:r>
          </a:p>
          <a:p>
            <a:pPr marL="18288" indent="0" algn="ctr">
              <a:buNone/>
            </a:pPr>
            <a:endParaRPr lang="es-ES" sz="2000" dirty="0">
              <a:solidFill>
                <a:srgbClr val="FFFF99"/>
              </a:solidFill>
              <a:effectLst/>
            </a:endParaRPr>
          </a:p>
          <a:p>
            <a:pPr marL="18288" indent="0">
              <a:buNone/>
            </a:pPr>
            <a:r>
              <a:rPr lang="es-ES" sz="1800" dirty="0">
                <a:effectLst/>
              </a:rPr>
              <a:t>-</a:t>
            </a:r>
            <a:r>
              <a:rPr lang="es-ES" sz="1800" b="1" dirty="0">
                <a:effectLst/>
              </a:rPr>
              <a:t>qué servicios   desea  recibir  al llegar con un pedido de análisis ?</a:t>
            </a:r>
          </a:p>
          <a:p>
            <a:pPr marL="18288" indent="0">
              <a:buNone/>
            </a:pPr>
            <a:endParaRPr lang="es-ES" sz="1800" dirty="0">
              <a:effectLst/>
            </a:endParaRPr>
          </a:p>
          <a:p>
            <a:pPr marL="18288" indent="0">
              <a:buNone/>
            </a:pPr>
            <a:r>
              <a:rPr lang="es-ES" sz="1800" dirty="0">
                <a:effectLst/>
              </a:rPr>
              <a:t>-</a:t>
            </a:r>
            <a:r>
              <a:rPr lang="es-ES" sz="1800" b="1" dirty="0">
                <a:effectLst/>
              </a:rPr>
              <a:t>qué servicios desea  recibir al retirar   el informe  del </a:t>
            </a:r>
            <a:r>
              <a:rPr lang="es-ES" sz="1800" b="1" dirty="0" err="1">
                <a:effectLst/>
              </a:rPr>
              <a:t>lab</a:t>
            </a:r>
            <a:r>
              <a:rPr lang="es-ES" sz="1800" b="1" dirty="0">
                <a:effectLst/>
              </a:rPr>
              <a:t> ?</a:t>
            </a:r>
            <a:endParaRPr lang="es-ES" sz="1800" b="1" dirty="0"/>
          </a:p>
        </p:txBody>
      </p:sp>
      <p:sp>
        <p:nvSpPr>
          <p:cNvPr id="3" name="2 Título"/>
          <p:cNvSpPr>
            <a:spLocks noGrp="1"/>
          </p:cNvSpPr>
          <p:nvPr>
            <p:ph type="title"/>
          </p:nvPr>
        </p:nvSpPr>
        <p:spPr>
          <a:xfrm>
            <a:off x="467544" y="332656"/>
            <a:ext cx="7543800" cy="576064"/>
          </a:xfrm>
        </p:spPr>
        <p:txBody>
          <a:bodyPr anchor="t"/>
          <a:lstStyle/>
          <a:p>
            <a:pPr algn="ctr"/>
            <a:r>
              <a:rPr lang="es-ES" sz="2400" dirty="0"/>
              <a:t>En un  </a:t>
            </a:r>
            <a:r>
              <a:rPr lang="es-ES" sz="2400" dirty="0" err="1"/>
              <a:t>lab</a:t>
            </a:r>
            <a:r>
              <a:rPr lang="es-ES" sz="2400" dirty="0"/>
              <a:t> de </a:t>
            </a:r>
            <a:r>
              <a:rPr lang="es-ES" sz="2400" dirty="0" err="1"/>
              <a:t>bioq</a:t>
            </a:r>
            <a:r>
              <a:rPr lang="es-ES" sz="2400" dirty="0"/>
              <a:t> clínica, es  esencial  tener en claro</a:t>
            </a:r>
          </a:p>
        </p:txBody>
      </p:sp>
      <p:pic>
        <p:nvPicPr>
          <p:cNvPr id="5" name="Imagen 4">
            <a:extLst>
              <a:ext uri="{FF2B5EF4-FFF2-40B4-BE49-F238E27FC236}">
                <a16:creationId xmlns:a16="http://schemas.microsoft.com/office/drawing/2014/main" id="{9F5F5B14-A800-45C1-9164-0FD6340276DA}"/>
              </a:ext>
            </a:extLst>
          </p:cNvPr>
          <p:cNvPicPr>
            <a:picLocks noChangeAspect="1"/>
          </p:cNvPicPr>
          <p:nvPr/>
        </p:nvPicPr>
        <p:blipFill>
          <a:blip r:embed="rId2"/>
          <a:stretch>
            <a:fillRect/>
          </a:stretch>
        </p:blipFill>
        <p:spPr>
          <a:xfrm>
            <a:off x="4355976" y="3860213"/>
            <a:ext cx="4248472" cy="2470289"/>
          </a:xfrm>
          <a:prstGeom prst="rect">
            <a:avLst/>
          </a:prstGeom>
        </p:spPr>
      </p:pic>
      <p:pic>
        <p:nvPicPr>
          <p:cNvPr id="7" name="Imagen 6">
            <a:extLst>
              <a:ext uri="{FF2B5EF4-FFF2-40B4-BE49-F238E27FC236}">
                <a16:creationId xmlns:a16="http://schemas.microsoft.com/office/drawing/2014/main" id="{2525AC88-AF81-4945-82D2-039B8A55EF59}"/>
              </a:ext>
            </a:extLst>
          </p:cNvPr>
          <p:cNvPicPr>
            <a:picLocks noChangeAspect="1"/>
          </p:cNvPicPr>
          <p:nvPr/>
        </p:nvPicPr>
        <p:blipFill>
          <a:blip r:embed="rId3"/>
          <a:stretch>
            <a:fillRect/>
          </a:stretch>
        </p:blipFill>
        <p:spPr>
          <a:xfrm>
            <a:off x="4355976" y="1133475"/>
            <a:ext cx="4339844" cy="2295525"/>
          </a:xfrm>
          <a:prstGeom prst="rect">
            <a:avLst/>
          </a:prstGeom>
        </p:spPr>
      </p:pic>
    </p:spTree>
    <p:extLst>
      <p:ext uri="{BB962C8B-B14F-4D97-AF65-F5344CB8AC3E}">
        <p14:creationId xmlns:p14="http://schemas.microsoft.com/office/powerpoint/2010/main" val="177465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764704"/>
            <a:ext cx="4320480" cy="5832648"/>
          </a:xfrm>
        </p:spPr>
        <p:txBody>
          <a:bodyPr anchor="t">
            <a:normAutofit/>
          </a:bodyPr>
          <a:lstStyle/>
          <a:p>
            <a:pPr lvl="0">
              <a:buFont typeface="Wingdings" pitchFamily="2" charset="2"/>
              <a:buChar char="ü"/>
            </a:pPr>
            <a:r>
              <a:rPr lang="es-ES" sz="2000" b="1" dirty="0">
                <a:solidFill>
                  <a:srgbClr val="F8D492"/>
                </a:solidFill>
                <a:effectLst/>
              </a:rPr>
              <a:t>qué  servicios  puede  desear  recibir </a:t>
            </a:r>
          </a:p>
          <a:p>
            <a:pPr marL="18288" lvl="0" indent="0">
              <a:buNone/>
            </a:pPr>
            <a:r>
              <a:rPr lang="es-ES" sz="2000" b="1" dirty="0">
                <a:effectLst/>
              </a:rPr>
              <a:t>    -de su empleador ?............</a:t>
            </a:r>
          </a:p>
          <a:p>
            <a:pPr marL="18288" lvl="0" indent="0">
              <a:buNone/>
            </a:pPr>
            <a:endParaRPr lang="es-ES" sz="2000" b="1" dirty="0">
              <a:effectLst/>
            </a:endParaRPr>
          </a:p>
          <a:p>
            <a:pPr marL="18288" lvl="0" indent="0">
              <a:buNone/>
            </a:pPr>
            <a:r>
              <a:rPr lang="es-ES" sz="2000" b="1" dirty="0">
                <a:effectLst/>
              </a:rPr>
              <a:t>   - del Director del laboratorio ?.....</a:t>
            </a:r>
          </a:p>
          <a:p>
            <a:pPr marL="18288" lvl="0" indent="0">
              <a:buNone/>
            </a:pPr>
            <a:endParaRPr lang="es-ES" sz="2000" b="1" dirty="0">
              <a:effectLst/>
            </a:endParaRPr>
          </a:p>
          <a:p>
            <a:pPr marL="18288" lvl="0" indent="0">
              <a:buNone/>
            </a:pPr>
            <a:r>
              <a:rPr lang="es-ES" sz="2000" b="1" dirty="0">
                <a:effectLst/>
              </a:rPr>
              <a:t>   - de sus  compañeros de trabajo?..</a:t>
            </a:r>
          </a:p>
          <a:p>
            <a:pPr marL="18288" lvl="0" indent="0">
              <a:buNone/>
            </a:pPr>
            <a:endParaRPr lang="es-ES" sz="2000" b="1" dirty="0">
              <a:effectLst/>
            </a:endParaRPr>
          </a:p>
          <a:p>
            <a:pPr marL="18288" lvl="0" indent="0">
              <a:buNone/>
            </a:pPr>
            <a:r>
              <a:rPr lang="es-ES" sz="2000" b="1" dirty="0">
                <a:effectLst/>
              </a:rPr>
              <a:t>  - de las condiciones de trabajo?....</a:t>
            </a:r>
          </a:p>
          <a:p>
            <a:pPr marL="18288" lvl="0" indent="0">
              <a:buNone/>
            </a:pPr>
            <a:endParaRPr lang="es-ES" sz="2000" b="1" dirty="0">
              <a:effectLst/>
            </a:endParaRPr>
          </a:p>
          <a:p>
            <a:pPr marL="18288" lvl="0" indent="0">
              <a:buNone/>
            </a:pPr>
            <a:r>
              <a:rPr lang="es-ES" sz="2000" b="1" dirty="0">
                <a:effectLst/>
              </a:rPr>
              <a:t>  - en capacitación personal ?............</a:t>
            </a:r>
          </a:p>
          <a:p>
            <a:pPr marL="18288" lvl="0" indent="0">
              <a:buNone/>
            </a:pPr>
            <a:endParaRPr lang="es-ES" sz="2000" dirty="0">
              <a:effectLst/>
            </a:endParaRPr>
          </a:p>
          <a:p>
            <a:pPr lvl="0">
              <a:buFont typeface="Wingdings" pitchFamily="2" charset="2"/>
              <a:buChar char="ü"/>
            </a:pPr>
            <a:r>
              <a:rPr lang="es-ES" sz="2000" b="1" dirty="0">
                <a:solidFill>
                  <a:srgbClr val="F8D492"/>
                </a:solidFill>
                <a:effectLst/>
              </a:rPr>
              <a:t>Quien recibe un  pedido de análisis, qué  cualidades </a:t>
            </a:r>
          </a:p>
          <a:p>
            <a:pPr marL="18288" lvl="0" indent="0">
              <a:buNone/>
            </a:pPr>
            <a:r>
              <a:rPr lang="es-ES" sz="2000" b="1" dirty="0">
                <a:effectLst/>
              </a:rPr>
              <a:t>puede desear  que posea ?.......</a:t>
            </a:r>
          </a:p>
          <a:p>
            <a:pPr lvl="0">
              <a:buFont typeface="Wingdings" pitchFamily="2" charset="2"/>
              <a:buChar char="ü"/>
            </a:pPr>
            <a:endParaRPr lang="es-ES" sz="2400" dirty="0">
              <a:effectLst/>
            </a:endParaRPr>
          </a:p>
          <a:p>
            <a:endParaRPr lang="es-ES" dirty="0"/>
          </a:p>
        </p:txBody>
      </p:sp>
      <p:sp>
        <p:nvSpPr>
          <p:cNvPr id="3" name="2 Título"/>
          <p:cNvSpPr>
            <a:spLocks noGrp="1"/>
          </p:cNvSpPr>
          <p:nvPr>
            <p:ph type="title"/>
          </p:nvPr>
        </p:nvSpPr>
        <p:spPr>
          <a:xfrm>
            <a:off x="251520" y="116632"/>
            <a:ext cx="7759824" cy="648072"/>
          </a:xfrm>
        </p:spPr>
        <p:txBody>
          <a:bodyPr anchor="t"/>
          <a:lstStyle/>
          <a:p>
            <a:pPr algn="ctr"/>
            <a:r>
              <a:rPr lang="es-ES" sz="2400" b="1" dirty="0">
                <a:effectLst/>
              </a:rPr>
              <a:t>Esencial  atender, en  cada   personal del </a:t>
            </a:r>
            <a:r>
              <a:rPr lang="es-ES" sz="2400" b="1" dirty="0" err="1">
                <a:effectLst/>
              </a:rPr>
              <a:t>lab</a:t>
            </a:r>
            <a:endParaRPr lang="es-ES" sz="2400" b="1" dirty="0"/>
          </a:p>
        </p:txBody>
      </p:sp>
      <p:pic>
        <p:nvPicPr>
          <p:cNvPr id="5" name="Imagen 4">
            <a:extLst>
              <a:ext uri="{FF2B5EF4-FFF2-40B4-BE49-F238E27FC236}">
                <a16:creationId xmlns:a16="http://schemas.microsoft.com/office/drawing/2014/main" id="{D066BA00-6B4A-4EB5-83A5-D4A7E74F5348}"/>
              </a:ext>
            </a:extLst>
          </p:cNvPr>
          <p:cNvPicPr>
            <a:picLocks noChangeAspect="1"/>
          </p:cNvPicPr>
          <p:nvPr/>
        </p:nvPicPr>
        <p:blipFill>
          <a:blip r:embed="rId2"/>
          <a:stretch>
            <a:fillRect/>
          </a:stretch>
        </p:blipFill>
        <p:spPr>
          <a:xfrm>
            <a:off x="4562412" y="730942"/>
            <a:ext cx="4157289" cy="2698058"/>
          </a:xfrm>
          <a:prstGeom prst="rect">
            <a:avLst/>
          </a:prstGeom>
        </p:spPr>
      </p:pic>
      <p:pic>
        <p:nvPicPr>
          <p:cNvPr id="7" name="Imagen 6">
            <a:extLst>
              <a:ext uri="{FF2B5EF4-FFF2-40B4-BE49-F238E27FC236}">
                <a16:creationId xmlns:a16="http://schemas.microsoft.com/office/drawing/2014/main" id="{F38CB0EA-EC24-46D4-A251-1EA188381972}"/>
              </a:ext>
            </a:extLst>
          </p:cNvPr>
          <p:cNvPicPr>
            <a:picLocks noChangeAspect="1"/>
          </p:cNvPicPr>
          <p:nvPr/>
        </p:nvPicPr>
        <p:blipFill>
          <a:blip r:embed="rId3"/>
          <a:stretch>
            <a:fillRect/>
          </a:stretch>
        </p:blipFill>
        <p:spPr>
          <a:xfrm>
            <a:off x="4624833" y="3627361"/>
            <a:ext cx="4032448" cy="2530011"/>
          </a:xfrm>
          <a:prstGeom prst="rect">
            <a:avLst/>
          </a:prstGeom>
        </p:spPr>
      </p:pic>
    </p:spTree>
    <p:extLst>
      <p:ext uri="{BB962C8B-B14F-4D97-AF65-F5344CB8AC3E}">
        <p14:creationId xmlns:p14="http://schemas.microsoft.com/office/powerpoint/2010/main" val="42343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548681"/>
            <a:ext cx="5040560" cy="5718984"/>
          </a:xfrm>
        </p:spPr>
        <p:txBody>
          <a:bodyPr anchor="t"/>
          <a:lstStyle/>
          <a:p>
            <a:pPr algn="ctr"/>
            <a:r>
              <a:rPr lang="es-ES" sz="2400" b="1" dirty="0"/>
              <a:t>Conocer la respuesta a estas preguntas</a:t>
            </a:r>
            <a:br>
              <a:rPr lang="es-ES" sz="2400" b="1" dirty="0"/>
            </a:br>
            <a:r>
              <a:rPr lang="es-ES" sz="2400" b="1" dirty="0"/>
              <a:t> es esencial  para diseñar </a:t>
            </a:r>
            <a:br>
              <a:rPr lang="es-ES" sz="2400" b="1" dirty="0"/>
            </a:br>
            <a:r>
              <a:rPr lang="es-ES" sz="2400" b="1" dirty="0"/>
              <a:t>una estrategia de calidad total, </a:t>
            </a:r>
            <a:br>
              <a:rPr lang="es-ES" sz="2400" b="1" dirty="0"/>
            </a:br>
            <a:r>
              <a:rPr lang="es-ES" sz="2400" b="1" dirty="0"/>
              <a:t>donde el laboratorio busque</a:t>
            </a:r>
            <a:br>
              <a:rPr lang="es-ES" sz="2400" b="1" dirty="0"/>
            </a:br>
            <a:br>
              <a:rPr lang="es-ES" sz="2400" b="1" dirty="0"/>
            </a:br>
            <a:r>
              <a:rPr lang="es-ES" sz="2400" b="1" dirty="0">
                <a:solidFill>
                  <a:srgbClr val="F8D492"/>
                </a:solidFill>
              </a:rPr>
              <a:t> </a:t>
            </a:r>
            <a:r>
              <a:rPr lang="es-ES" sz="2600" b="1" dirty="0">
                <a:solidFill>
                  <a:srgbClr val="F8D492"/>
                </a:solidFill>
              </a:rPr>
              <a:t>la mayor satisfacción posible </a:t>
            </a:r>
            <a:br>
              <a:rPr lang="es-ES" sz="2600" b="1" dirty="0">
                <a:solidFill>
                  <a:srgbClr val="F8D492"/>
                </a:solidFill>
              </a:rPr>
            </a:br>
            <a:r>
              <a:rPr lang="es-ES" sz="2600" b="1" dirty="0">
                <a:solidFill>
                  <a:srgbClr val="F8D492"/>
                </a:solidFill>
              </a:rPr>
              <a:t>de TODOS  los usuarios (eficacia)</a:t>
            </a:r>
            <a:br>
              <a:rPr lang="es-ES" sz="2600" b="1" dirty="0"/>
            </a:br>
            <a:r>
              <a:rPr lang="es-ES" sz="2600" b="1" dirty="0"/>
              <a:t> </a:t>
            </a:r>
            <a:br>
              <a:rPr lang="es-ES" sz="2600" b="1" dirty="0"/>
            </a:br>
            <a:r>
              <a:rPr lang="es-ES" sz="2600" b="1" dirty="0">
                <a:solidFill>
                  <a:srgbClr val="FFFF00"/>
                </a:solidFill>
              </a:rPr>
              <a:t>con el mejor uso de sus recursos (eficiencia)</a:t>
            </a:r>
            <a:br>
              <a:rPr lang="es-AR" sz="2400" dirty="0">
                <a:solidFill>
                  <a:srgbClr val="FFFF00"/>
                </a:solidFill>
              </a:rPr>
            </a:br>
            <a:endParaRPr lang="es-AR" sz="2400" dirty="0">
              <a:solidFill>
                <a:srgbClr val="FFFF00"/>
              </a:solidFill>
            </a:endParaRPr>
          </a:p>
        </p:txBody>
      </p:sp>
      <p:pic>
        <p:nvPicPr>
          <p:cNvPr id="5" name="Imagen 4">
            <a:extLst>
              <a:ext uri="{FF2B5EF4-FFF2-40B4-BE49-F238E27FC236}">
                <a16:creationId xmlns:a16="http://schemas.microsoft.com/office/drawing/2014/main" id="{EF6D03E4-5DEC-42A1-961F-4317EB007A15}"/>
              </a:ext>
            </a:extLst>
          </p:cNvPr>
          <p:cNvPicPr>
            <a:picLocks noChangeAspect="1"/>
          </p:cNvPicPr>
          <p:nvPr/>
        </p:nvPicPr>
        <p:blipFill>
          <a:blip r:embed="rId2"/>
          <a:stretch>
            <a:fillRect/>
          </a:stretch>
        </p:blipFill>
        <p:spPr>
          <a:xfrm>
            <a:off x="5585716" y="1700808"/>
            <a:ext cx="3209925" cy="30194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643042" y="4149080"/>
            <a:ext cx="6096000" cy="1280184"/>
          </a:xfrm>
        </p:spPr>
        <p:txBody>
          <a:bodyPr anchor="t"/>
          <a:lstStyle/>
          <a:p>
            <a:pPr lvl="0" algn="ctr">
              <a:buNone/>
            </a:pPr>
            <a:r>
              <a:rPr lang="es-ES" sz="2400" b="1" dirty="0">
                <a:effectLst/>
              </a:rPr>
              <a:t>¿y quienes   son los agentes  de mejora,</a:t>
            </a:r>
          </a:p>
          <a:p>
            <a:pPr lvl="0" algn="ctr">
              <a:buNone/>
            </a:pPr>
            <a:r>
              <a:rPr lang="es-ES" sz="2400" b="1" dirty="0">
                <a:effectLst/>
              </a:rPr>
              <a:t> en un laboratorio asistencial ?</a:t>
            </a:r>
          </a:p>
          <a:p>
            <a:endParaRPr lang="es-AR" dirty="0"/>
          </a:p>
          <a:p>
            <a:endParaRPr lang="es-AR" dirty="0"/>
          </a:p>
        </p:txBody>
      </p:sp>
      <p:sp>
        <p:nvSpPr>
          <p:cNvPr id="3" name="2 Título"/>
          <p:cNvSpPr>
            <a:spLocks noGrp="1"/>
          </p:cNvSpPr>
          <p:nvPr>
            <p:ph type="title"/>
          </p:nvPr>
        </p:nvSpPr>
        <p:spPr>
          <a:xfrm>
            <a:off x="928662" y="285728"/>
            <a:ext cx="7500990" cy="357190"/>
          </a:xfrm>
        </p:spPr>
        <p:txBody>
          <a:bodyPr/>
          <a:lstStyle/>
          <a:p>
            <a:endParaRPr lang="es-AR" dirty="0"/>
          </a:p>
        </p:txBody>
      </p:sp>
      <p:pic>
        <p:nvPicPr>
          <p:cNvPr id="1026" name="Picture 2" descr="C:\Users\usuario\Documents\IMAGENES\images (2).jpg"/>
          <p:cNvPicPr>
            <a:picLocks noChangeAspect="1" noChangeArrowheads="1"/>
          </p:cNvPicPr>
          <p:nvPr/>
        </p:nvPicPr>
        <p:blipFill>
          <a:blip r:embed="rId2"/>
          <a:srcRect/>
          <a:stretch>
            <a:fillRect/>
          </a:stretch>
        </p:blipFill>
        <p:spPr bwMode="auto">
          <a:xfrm>
            <a:off x="1434164" y="966099"/>
            <a:ext cx="6275672" cy="2859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260648"/>
            <a:ext cx="3111617" cy="714381"/>
          </a:xfrm>
        </p:spPr>
        <p:txBody>
          <a:bodyPr>
            <a:normAutofit/>
          </a:bodyPr>
          <a:lstStyle/>
          <a:p>
            <a:pPr algn="ctr">
              <a:buNone/>
            </a:pPr>
            <a:r>
              <a:rPr lang="es-AR" b="1" dirty="0"/>
              <a:t>NUNCA   OLVIDAR</a:t>
            </a:r>
          </a:p>
        </p:txBody>
      </p:sp>
      <p:sp>
        <p:nvSpPr>
          <p:cNvPr id="3" name="2 Título"/>
          <p:cNvSpPr>
            <a:spLocks noGrp="1"/>
          </p:cNvSpPr>
          <p:nvPr>
            <p:ph type="title"/>
          </p:nvPr>
        </p:nvSpPr>
        <p:spPr>
          <a:xfrm>
            <a:off x="251520" y="975029"/>
            <a:ext cx="4514840" cy="5382929"/>
          </a:xfrm>
        </p:spPr>
        <p:txBody>
          <a:bodyPr anchor="ctr"/>
          <a:lstStyle/>
          <a:p>
            <a:pPr algn="ctr"/>
            <a:br>
              <a:rPr lang="es-ES" sz="2800" b="1" dirty="0">
                <a:solidFill>
                  <a:srgbClr val="FFFF00"/>
                </a:solidFill>
              </a:rPr>
            </a:br>
            <a:br>
              <a:rPr lang="es-ES" sz="2800" b="1" dirty="0"/>
            </a:br>
            <a:br>
              <a:rPr lang="es-AR" sz="3200" dirty="0"/>
            </a:br>
            <a:endParaRPr lang="es-AR" sz="3200" dirty="0"/>
          </a:p>
        </p:txBody>
      </p:sp>
      <p:pic>
        <p:nvPicPr>
          <p:cNvPr id="7" name="Imagen 6">
            <a:extLst>
              <a:ext uri="{FF2B5EF4-FFF2-40B4-BE49-F238E27FC236}">
                <a16:creationId xmlns:a16="http://schemas.microsoft.com/office/drawing/2014/main" id="{E3F4A058-125C-4797-BE2E-447D8009F8D5}"/>
              </a:ext>
            </a:extLst>
          </p:cNvPr>
          <p:cNvPicPr>
            <a:picLocks noChangeAspect="1"/>
          </p:cNvPicPr>
          <p:nvPr/>
        </p:nvPicPr>
        <p:blipFill>
          <a:blip r:embed="rId2"/>
          <a:stretch>
            <a:fillRect/>
          </a:stretch>
        </p:blipFill>
        <p:spPr>
          <a:xfrm>
            <a:off x="4167067" y="206208"/>
            <a:ext cx="1198585" cy="1728192"/>
          </a:xfrm>
          <a:prstGeom prst="rect">
            <a:avLst/>
          </a:prstGeom>
        </p:spPr>
      </p:pic>
      <p:sp>
        <p:nvSpPr>
          <p:cNvPr id="10" name="Rectángulo 9">
            <a:extLst>
              <a:ext uri="{FF2B5EF4-FFF2-40B4-BE49-F238E27FC236}">
                <a16:creationId xmlns:a16="http://schemas.microsoft.com/office/drawing/2014/main" id="{2B82CEB2-4234-4BAA-9038-2F668BC37FBB}"/>
              </a:ext>
            </a:extLst>
          </p:cNvPr>
          <p:cNvSpPr/>
          <p:nvPr/>
        </p:nvSpPr>
        <p:spPr>
          <a:xfrm>
            <a:off x="611560" y="1124744"/>
            <a:ext cx="2811196" cy="187220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2060"/>
                </a:solidFill>
              </a:rPr>
              <a:t>Todo laboratorio  de análisis clínicos asistencial  es </a:t>
            </a:r>
            <a:r>
              <a:rPr lang="es-ES" sz="2400" b="1" dirty="0">
                <a:solidFill>
                  <a:srgbClr val="002060"/>
                </a:solidFill>
              </a:rPr>
              <a:t>parte de  un sistema de s</a:t>
            </a:r>
            <a:r>
              <a:rPr lang="es-ES" sz="2400" dirty="0">
                <a:solidFill>
                  <a:srgbClr val="002060"/>
                </a:solidFill>
              </a:rPr>
              <a:t>alud</a:t>
            </a:r>
            <a:r>
              <a:rPr lang="es-ES" sz="1800" b="1" dirty="0">
                <a:solidFill>
                  <a:srgbClr val="FFFF00"/>
                </a:solidFill>
              </a:rPr>
              <a:t>.</a:t>
            </a:r>
            <a:endParaRPr lang="es-AR" dirty="0"/>
          </a:p>
        </p:txBody>
      </p:sp>
      <p:sp>
        <p:nvSpPr>
          <p:cNvPr id="11" name="Rectángulo 10">
            <a:extLst>
              <a:ext uri="{FF2B5EF4-FFF2-40B4-BE49-F238E27FC236}">
                <a16:creationId xmlns:a16="http://schemas.microsoft.com/office/drawing/2014/main" id="{87FCD0BF-64C8-4224-B590-0AB99AC63F85}"/>
              </a:ext>
            </a:extLst>
          </p:cNvPr>
          <p:cNvSpPr/>
          <p:nvPr/>
        </p:nvSpPr>
        <p:spPr>
          <a:xfrm>
            <a:off x="461349" y="3561618"/>
            <a:ext cx="3111617" cy="217163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2060"/>
                </a:solidFill>
              </a:rPr>
              <a:t>Su principal obligación es brindar el mejor servicio posible, con los recursos que posee</a:t>
            </a:r>
            <a:r>
              <a:rPr lang="es-ES" sz="2400" b="1" dirty="0">
                <a:solidFill>
                  <a:srgbClr val="002060"/>
                </a:solidFill>
              </a:rPr>
              <a:t>.</a:t>
            </a:r>
            <a:endParaRPr lang="es-AR" sz="2000" b="1" dirty="0">
              <a:solidFill>
                <a:srgbClr val="002060"/>
              </a:solidFill>
            </a:endParaRPr>
          </a:p>
        </p:txBody>
      </p:sp>
      <p:pic>
        <p:nvPicPr>
          <p:cNvPr id="13" name="Imagen 12">
            <a:extLst>
              <a:ext uri="{FF2B5EF4-FFF2-40B4-BE49-F238E27FC236}">
                <a16:creationId xmlns:a16="http://schemas.microsoft.com/office/drawing/2014/main" id="{87E471CB-0CD1-4FD2-84CE-48DF212049C3}"/>
              </a:ext>
            </a:extLst>
          </p:cNvPr>
          <p:cNvPicPr>
            <a:picLocks noChangeAspect="1"/>
          </p:cNvPicPr>
          <p:nvPr/>
        </p:nvPicPr>
        <p:blipFill>
          <a:blip r:embed="rId3"/>
          <a:stretch>
            <a:fillRect/>
          </a:stretch>
        </p:blipFill>
        <p:spPr>
          <a:xfrm>
            <a:off x="4036640" y="1865513"/>
            <a:ext cx="4495800" cy="445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472" y="1643050"/>
            <a:ext cx="8143932" cy="4529149"/>
          </a:xfrm>
        </p:spPr>
        <p:txBody>
          <a:bodyPr>
            <a:normAutofit/>
          </a:bodyPr>
          <a:lstStyle/>
          <a:p>
            <a:pPr>
              <a:buNone/>
            </a:pPr>
            <a:r>
              <a:rPr lang="es-AR" sz="2800" b="1" dirty="0"/>
              <a:t>   Comprende muchas  actividades, además de  los servicios  y productos de un lab clínico.</a:t>
            </a:r>
          </a:p>
          <a:p>
            <a:pPr>
              <a:buNone/>
            </a:pPr>
            <a:endParaRPr lang="es-AR" sz="2800" b="1" dirty="0"/>
          </a:p>
          <a:p>
            <a:pPr>
              <a:buNone/>
            </a:pPr>
            <a:r>
              <a:rPr lang="es-AR" sz="2800" b="1" dirty="0">
                <a:solidFill>
                  <a:srgbClr val="FFFF00"/>
                </a:solidFill>
              </a:rPr>
              <a:t> Ver al final del </a:t>
            </a:r>
            <a:r>
              <a:rPr lang="es-AR" sz="2800" b="1" dirty="0" err="1">
                <a:solidFill>
                  <a:srgbClr val="FFFF00"/>
                </a:solidFill>
              </a:rPr>
              <a:t>word</a:t>
            </a:r>
            <a:r>
              <a:rPr lang="es-AR" sz="2800" b="1" dirty="0">
                <a:solidFill>
                  <a:srgbClr val="FFFF00"/>
                </a:solidFill>
              </a:rPr>
              <a:t>  “</a:t>
            </a:r>
            <a:r>
              <a:rPr lang="es-AR" sz="2800" b="1" dirty="0" err="1">
                <a:solidFill>
                  <a:srgbClr val="FFFF00"/>
                </a:solidFill>
              </a:rPr>
              <a:t>Lab</a:t>
            </a:r>
            <a:r>
              <a:rPr lang="es-AR" sz="2800" b="1" dirty="0">
                <a:solidFill>
                  <a:srgbClr val="FFFF00"/>
                </a:solidFill>
              </a:rPr>
              <a:t> como empresa” en el Aula Moodle</a:t>
            </a:r>
          </a:p>
        </p:txBody>
      </p:sp>
      <p:sp>
        <p:nvSpPr>
          <p:cNvPr id="3" name="2 Título"/>
          <p:cNvSpPr>
            <a:spLocks noGrp="1"/>
          </p:cNvSpPr>
          <p:nvPr>
            <p:ph type="title"/>
          </p:nvPr>
        </p:nvSpPr>
        <p:spPr>
          <a:xfrm>
            <a:off x="571472" y="428604"/>
            <a:ext cx="8043866" cy="1643074"/>
          </a:xfrm>
        </p:spPr>
        <p:txBody>
          <a:bodyPr anchor="ctr"/>
          <a:lstStyle/>
          <a:p>
            <a:pPr algn="ctr"/>
            <a:r>
              <a:rPr lang="es-AR" sz="2400" b="1" dirty="0"/>
              <a:t>ACTIVIDADES    ACTUALES   del    </a:t>
            </a:r>
            <a:br>
              <a:rPr lang="es-AR" sz="2400" b="1" dirty="0"/>
            </a:br>
            <a:r>
              <a:rPr lang="es-AR" sz="2400" b="1" dirty="0"/>
              <a:t>BIOQUIMICO  CLINICO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358</TotalTime>
  <Words>363</Words>
  <Application>Microsoft Office PowerPoint</Application>
  <PresentationFormat>Presentación en pantalla (4:3)</PresentationFormat>
  <Paragraphs>57</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Palatino Linotype</vt:lpstr>
      <vt:lpstr>Wingdings</vt:lpstr>
      <vt:lpstr>Elemental</vt:lpstr>
      <vt:lpstr>El laboratorio de bioquímica clínica como empresa</vt:lpstr>
      <vt:lpstr>Presentación de PowerPoint</vt:lpstr>
      <vt:lpstr>En un  lab de bioq clínica, es  esencial  tener en claro</vt:lpstr>
      <vt:lpstr>Esencial  atender, en  cada   personal del lab</vt:lpstr>
      <vt:lpstr>Conocer la respuesta a estas preguntas  es esencial  para diseñar  una estrategia de calidad total,  donde el laboratorio busque   la mayor satisfacción posible  de TODOS  los usuarios (eficacia)   con el mejor uso de sus recursos (eficiencia) </vt:lpstr>
      <vt:lpstr>Presentación de PowerPoint</vt:lpstr>
      <vt:lpstr>   </vt:lpstr>
      <vt:lpstr>ACTIVIDADES    ACTUALES   del     BIOQUIMICO  CLINICO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laboratorio de bioquímica clínica como empresa</dc:title>
  <dc:creator>alberto</dc:creator>
  <cp:lastModifiedBy>Usuario</cp:lastModifiedBy>
  <cp:revision>50</cp:revision>
  <dcterms:created xsi:type="dcterms:W3CDTF">2015-03-09T04:03:23Z</dcterms:created>
  <dcterms:modified xsi:type="dcterms:W3CDTF">2022-03-14T15:28:17Z</dcterms:modified>
</cp:coreProperties>
</file>