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0" r:id="rId8"/>
    <p:sldId id="271" r:id="rId9"/>
    <p:sldId id="261" r:id="rId10"/>
    <p:sldId id="272" r:id="rId11"/>
    <p:sldId id="262" r:id="rId12"/>
    <p:sldId id="273" r:id="rId13"/>
    <p:sldId id="263" r:id="rId14"/>
    <p:sldId id="274" r:id="rId15"/>
    <p:sldId id="264" r:id="rId16"/>
    <p:sldId id="275" r:id="rId17"/>
    <p:sldId id="265" r:id="rId18"/>
    <p:sldId id="277" r:id="rId19"/>
    <p:sldId id="266" r:id="rId20"/>
    <p:sldId id="267" r:id="rId21"/>
    <p:sldId id="276" r:id="rId22"/>
    <p:sldId id="268" r:id="rId2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029" autoAdjust="0"/>
    <p:restoredTop sz="94671" autoAdjust="0"/>
  </p:normalViewPr>
  <p:slideViewPr>
    <p:cSldViewPr>
      <p:cViewPr varScale="1">
        <p:scale>
          <a:sx n="69" d="100"/>
          <a:sy n="69" d="100"/>
        </p:scale>
        <p:origin x="-15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08/03/2017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08/03/2017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08/03/2017</a:t>
            </a:fld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08/03/2017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08/03/2017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08/03/2017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08/03/2017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 anchor="t">
            <a:noAutofit/>
          </a:bodyPr>
          <a:lstStyle/>
          <a:p>
            <a:pPr algn="ctr"/>
            <a:r>
              <a:rPr lang="es-ES" sz="2800" b="1" dirty="0"/>
              <a:t>AUTOANALIZADORES   DE   QUIMICA  CLINICA</a:t>
            </a:r>
            <a:r>
              <a:rPr lang="es-ES" sz="2800" dirty="0"/>
              <a:t/>
            </a:r>
            <a:br>
              <a:rPr lang="es-ES" sz="2800" dirty="0"/>
            </a:br>
            <a:endParaRPr lang="es-ES" sz="28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075240" cy="5400600"/>
          </a:xfrm>
        </p:spPr>
        <p:txBody>
          <a:bodyPr/>
          <a:lstStyle/>
          <a:p>
            <a:r>
              <a:rPr lang="es-ES" b="1" dirty="0"/>
              <a:t>OBJETIVOS   DE </a:t>
            </a:r>
            <a:r>
              <a:rPr lang="es-ES" b="1" dirty="0" smtClean="0"/>
              <a:t> APRENDIZAJE                                                                                           </a:t>
            </a:r>
            <a:r>
              <a:rPr lang="es-ES" dirty="0"/>
              <a:t>Se pretende que el alumno, luego de estudiar el tema y realizar los ejercicios de </a:t>
            </a:r>
            <a:r>
              <a:rPr lang="es-ES" dirty="0" smtClean="0"/>
              <a:t>aplicación, </a:t>
            </a:r>
            <a:r>
              <a:rPr lang="es-ES" dirty="0"/>
              <a:t>sea capaz de</a:t>
            </a:r>
            <a:r>
              <a:rPr lang="es-ES" dirty="0" smtClean="0"/>
              <a:t>:</a:t>
            </a:r>
          </a:p>
          <a:p>
            <a:pPr lvl="0"/>
            <a:r>
              <a:rPr lang="es-ES" dirty="0" smtClean="0"/>
              <a:t>Reconocer </a:t>
            </a:r>
            <a:r>
              <a:rPr lang="es-ES" dirty="0"/>
              <a:t>los beneficios y limitaciones de  los </a:t>
            </a:r>
            <a:r>
              <a:rPr lang="es-ES" dirty="0" err="1"/>
              <a:t>autoanalizadores</a:t>
            </a:r>
            <a:r>
              <a:rPr lang="es-ES" dirty="0"/>
              <a:t> de </a:t>
            </a:r>
            <a:r>
              <a:rPr lang="es-ES" dirty="0" err="1"/>
              <a:t>Qca</a:t>
            </a:r>
            <a:r>
              <a:rPr lang="es-ES" dirty="0"/>
              <a:t>  </a:t>
            </a:r>
            <a:r>
              <a:rPr lang="es-ES" dirty="0" err="1"/>
              <a:t>Clinica</a:t>
            </a:r>
            <a:r>
              <a:rPr lang="es-ES" dirty="0"/>
              <a:t>.</a:t>
            </a:r>
          </a:p>
          <a:p>
            <a:r>
              <a:rPr lang="es-ES" dirty="0" smtClean="0"/>
              <a:t>Encontrar </a:t>
            </a:r>
            <a:r>
              <a:rPr lang="es-ES" dirty="0"/>
              <a:t>las diferencias entre AA de fase líquida  y AA de </a:t>
            </a:r>
            <a:r>
              <a:rPr lang="es-ES" dirty="0" err="1"/>
              <a:t>Qca</a:t>
            </a:r>
            <a:r>
              <a:rPr lang="es-ES" dirty="0"/>
              <a:t> seca</a:t>
            </a:r>
          </a:p>
          <a:p>
            <a:pPr lvl="0"/>
            <a:r>
              <a:rPr lang="es-ES" dirty="0" smtClean="0"/>
              <a:t>Resolver  </a:t>
            </a:r>
            <a:r>
              <a:rPr lang="es-ES" dirty="0"/>
              <a:t>ejercicios de aplicación similares a los  presentados</a:t>
            </a:r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46402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es-ES" sz="2800" dirty="0" smtClean="0"/>
              <a:t>Beneficios de AA de </a:t>
            </a:r>
            <a:r>
              <a:rPr lang="es-ES" sz="2800" dirty="0" err="1" smtClean="0"/>
              <a:t>Qca</a:t>
            </a:r>
            <a:r>
              <a:rPr lang="es-ES" sz="2800" dirty="0" smtClean="0"/>
              <a:t> Clínica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115328" cy="5544616"/>
          </a:xfrm>
        </p:spPr>
        <p:txBody>
          <a:bodyPr/>
          <a:lstStyle/>
          <a:p>
            <a:r>
              <a:rPr lang="es-ES" sz="3200" dirty="0"/>
              <a:t>6- </a:t>
            </a:r>
            <a:r>
              <a:rPr lang="es-ES" sz="3200" dirty="0" smtClean="0"/>
              <a:t>Algunos </a:t>
            </a:r>
            <a:r>
              <a:rPr lang="es-ES" sz="3200" dirty="0" smtClean="0"/>
              <a:t> </a:t>
            </a:r>
            <a:r>
              <a:rPr lang="es-ES" sz="3200" dirty="0"/>
              <a:t>AA  de </a:t>
            </a:r>
            <a:r>
              <a:rPr lang="es-ES" sz="3200" dirty="0" err="1"/>
              <a:t>Qca</a:t>
            </a:r>
            <a:r>
              <a:rPr lang="es-ES" sz="3200" dirty="0"/>
              <a:t> clínica  </a:t>
            </a:r>
            <a:r>
              <a:rPr lang="es-ES" sz="3200" dirty="0" smtClean="0"/>
              <a:t> </a:t>
            </a:r>
            <a:r>
              <a:rPr lang="es-ES" sz="3200" dirty="0"/>
              <a:t>permiten utilizar reactivos de diferentes marcas, </a:t>
            </a:r>
            <a:r>
              <a:rPr lang="es-ES" sz="3200" dirty="0" smtClean="0"/>
              <a:t> </a:t>
            </a:r>
            <a:r>
              <a:rPr lang="es-ES" sz="3200" dirty="0"/>
              <a:t>ventaja </a:t>
            </a:r>
            <a:r>
              <a:rPr lang="es-ES" sz="3200" dirty="0" smtClean="0"/>
              <a:t>para  bajar costos.</a:t>
            </a:r>
            <a:endParaRPr lang="es-ES" sz="3200" dirty="0" smtClean="0"/>
          </a:p>
          <a:p>
            <a:endParaRPr lang="es-ES" sz="3200" dirty="0" smtClean="0"/>
          </a:p>
          <a:p>
            <a:r>
              <a:rPr lang="es-ES" sz="3200" dirty="0" smtClean="0"/>
              <a:t> </a:t>
            </a:r>
            <a:r>
              <a:rPr lang="es-ES" sz="3200" dirty="0"/>
              <a:t>Los equipos  reactivo dependiente  generalmente tienen muy pocos proveedores y elevado </a:t>
            </a:r>
            <a:r>
              <a:rPr lang="es-ES" sz="3200" dirty="0" smtClean="0"/>
              <a:t>costo </a:t>
            </a:r>
            <a:endParaRPr lang="es-ES" sz="3200" dirty="0"/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95325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74638"/>
            <a:ext cx="7603208" cy="5818658"/>
          </a:xfrm>
        </p:spPr>
        <p:txBody>
          <a:bodyPr anchor="t">
            <a:normAutofit/>
          </a:bodyPr>
          <a:lstStyle/>
          <a:p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800" dirty="0" smtClean="0"/>
              <a:t>7- </a:t>
            </a:r>
            <a:r>
              <a:rPr lang="es-ES" sz="2800" dirty="0"/>
              <a:t>Algunos proveedores de AA ofrecen software de programas de mantenimiento preventivo, y de  control de calidad  interno y externo, </a:t>
            </a: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 smtClean="0"/>
              <a:t>Otros además aportan  </a:t>
            </a:r>
            <a:r>
              <a:rPr lang="es-ES" sz="2800" dirty="0"/>
              <a:t>comunicación  directa vía Internet con un centro de atención para diagnóstico y solución de </a:t>
            </a:r>
            <a:r>
              <a:rPr lang="es-ES" sz="2800" dirty="0" smtClean="0"/>
              <a:t>problemas al instante. </a:t>
            </a:r>
            <a:r>
              <a:rPr lang="es-ES" sz="2800" dirty="0"/>
              <a:t/>
            </a:r>
            <a:br>
              <a:rPr lang="es-ES" sz="2800" dirty="0"/>
            </a:b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453336"/>
            <a:ext cx="8291264" cy="216024"/>
          </a:xfrm>
        </p:spPr>
        <p:txBody>
          <a:bodyPr>
            <a:normAutofit fontScale="32500" lnSpcReduction="20000"/>
          </a:bodyPr>
          <a:lstStyle/>
          <a:p>
            <a:pPr marL="36576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23100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800" b="1" dirty="0"/>
              <a:t>LIMITACIONES  </a:t>
            </a:r>
            <a:r>
              <a:rPr lang="es-ES" sz="2800" b="1" dirty="0" smtClean="0"/>
              <a:t>  de  los   AA  de  </a:t>
            </a:r>
            <a:r>
              <a:rPr lang="es-ES" sz="2800" b="1" dirty="0"/>
              <a:t>QCA  CLINICA</a:t>
            </a:r>
            <a:r>
              <a:rPr lang="es-ES" sz="2800" dirty="0"/>
              <a:t/>
            </a:r>
            <a:br>
              <a:rPr lang="es-ES" sz="2800" dirty="0"/>
            </a:b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7467600" cy="5001419"/>
          </a:xfrm>
        </p:spPr>
        <p:txBody>
          <a:bodyPr/>
          <a:lstStyle/>
          <a:p>
            <a:r>
              <a:rPr lang="es-ES" sz="3200" dirty="0"/>
              <a:t>1- Los AA no  garantizan  que la muestra sea del paciente al que se adjudica, ni que sea adecuada para  todos los métodos a utilizar. </a:t>
            </a:r>
            <a:endParaRPr lang="es-ES" sz="3200" dirty="0" smtClean="0"/>
          </a:p>
          <a:p>
            <a:pPr>
              <a:buNone/>
            </a:pPr>
            <a:endParaRPr lang="es-ES" sz="3200" dirty="0" smtClean="0"/>
          </a:p>
          <a:p>
            <a:r>
              <a:rPr lang="es-ES" sz="3200" dirty="0" smtClean="0"/>
              <a:t>P</a:t>
            </a:r>
            <a:r>
              <a:rPr lang="es-ES" sz="3200" dirty="0" smtClean="0"/>
              <a:t>ocos </a:t>
            </a:r>
            <a:r>
              <a:rPr lang="es-ES" sz="3200" dirty="0"/>
              <a:t>AA presentan un sistema que  detecta  coágulos antes de procesar las muestras.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371063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 anchor="t">
            <a:normAutofit fontScale="90000"/>
          </a:bodyPr>
          <a:lstStyle/>
          <a:p>
            <a:r>
              <a:rPr lang="es-ES" sz="2800" b="1" dirty="0"/>
              <a:t>LIMITACIONES   DE </a:t>
            </a:r>
            <a:r>
              <a:rPr lang="es-ES" sz="2800" b="1" dirty="0" smtClean="0"/>
              <a:t>  LOS   AA   DE   </a:t>
            </a:r>
            <a:r>
              <a:rPr lang="es-ES" sz="2800" b="1" dirty="0"/>
              <a:t>QCA </a:t>
            </a:r>
            <a:r>
              <a:rPr lang="es-ES" sz="2800" b="1" dirty="0" smtClean="0"/>
              <a:t>   </a:t>
            </a:r>
            <a:r>
              <a:rPr lang="es-ES" sz="2800" b="1" dirty="0"/>
              <a:t>CLINICA</a:t>
            </a:r>
            <a:r>
              <a:rPr lang="es-ES" sz="2800" dirty="0"/>
              <a:t/>
            </a:r>
            <a:br>
              <a:rPr lang="es-ES" sz="2800" dirty="0"/>
            </a:b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003232" cy="5328592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s-ES" sz="2800" dirty="0"/>
              <a:t>2- Los  AA  de fase líquida  no ofrecen  un sistema de </a:t>
            </a:r>
            <a:r>
              <a:rPr lang="es-ES" sz="2800" dirty="0" smtClean="0"/>
              <a:t> total eliminación </a:t>
            </a:r>
            <a:r>
              <a:rPr lang="es-ES" sz="2800" dirty="0"/>
              <a:t>de interferencias endógenas ni </a:t>
            </a:r>
            <a:r>
              <a:rPr lang="es-ES" sz="2800" dirty="0" smtClean="0"/>
              <a:t>exógenas, solo las reducen</a:t>
            </a:r>
          </a:p>
          <a:p>
            <a:pPr marL="36576" indent="0">
              <a:buNone/>
            </a:pPr>
            <a:endParaRPr lang="es-ES" sz="2800" dirty="0"/>
          </a:p>
          <a:p>
            <a:pPr marL="36576" indent="0">
              <a:buNone/>
            </a:pPr>
            <a:r>
              <a:rPr lang="es-ES" sz="2800" dirty="0" smtClean="0"/>
              <a:t>3- </a:t>
            </a:r>
            <a:r>
              <a:rPr lang="es-ES" sz="2800" dirty="0"/>
              <a:t>Los AA  no modifican los errores analíticos </a:t>
            </a:r>
            <a:r>
              <a:rPr lang="es-ES" sz="2800" dirty="0">
                <a:solidFill>
                  <a:srgbClr val="FFFF00"/>
                </a:solidFill>
              </a:rPr>
              <a:t>dependientes del método</a:t>
            </a:r>
            <a:r>
              <a:rPr lang="es-ES" sz="2800" dirty="0"/>
              <a:t>. </a:t>
            </a:r>
            <a:endParaRPr lang="es-ES" sz="2800" dirty="0" smtClean="0"/>
          </a:p>
          <a:p>
            <a:pPr marL="36576" indent="0">
              <a:buNone/>
            </a:pPr>
            <a:endParaRPr lang="es-ES" sz="2800" dirty="0"/>
          </a:p>
          <a:p>
            <a:pPr marL="36576" indent="0">
              <a:buNone/>
            </a:pPr>
            <a:r>
              <a:rPr lang="es-ES" sz="2800" dirty="0" smtClean="0"/>
              <a:t>  No </a:t>
            </a:r>
            <a:r>
              <a:rPr lang="es-ES" sz="2800" dirty="0"/>
              <a:t>confundir  con la mejora que  los AA producen  al disminuir los errores analíticos </a:t>
            </a:r>
            <a:r>
              <a:rPr lang="es-ES" sz="2800" dirty="0">
                <a:solidFill>
                  <a:srgbClr val="FFFF00"/>
                </a:solidFill>
              </a:rPr>
              <a:t>dependientes del </a:t>
            </a:r>
            <a:r>
              <a:rPr lang="es-ES" sz="2800" dirty="0" smtClean="0">
                <a:solidFill>
                  <a:srgbClr val="FFFF00"/>
                </a:solidFill>
              </a:rPr>
              <a:t>procedimiento</a:t>
            </a:r>
            <a:endParaRPr lang="es-E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5877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es-ES" sz="2800" dirty="0" smtClean="0"/>
              <a:t>Limitaciones de los AA de </a:t>
            </a:r>
            <a:r>
              <a:rPr lang="es-ES" sz="2800" dirty="0" err="1" smtClean="0"/>
              <a:t>Qca</a:t>
            </a:r>
            <a:r>
              <a:rPr lang="es-ES" sz="2800" dirty="0" smtClean="0"/>
              <a:t> Clínica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075240" cy="4929411"/>
          </a:xfrm>
        </p:spPr>
        <p:txBody>
          <a:bodyPr/>
          <a:lstStyle/>
          <a:p>
            <a:r>
              <a:rPr lang="es-ES" sz="2800" dirty="0"/>
              <a:t>4- Tienen un elevado costo de  adquisición (costo de capital).  </a:t>
            </a:r>
            <a:endParaRPr lang="es-ES" sz="2800" dirty="0" smtClean="0"/>
          </a:p>
          <a:p>
            <a:endParaRPr lang="es-ES" sz="2800" dirty="0" smtClean="0"/>
          </a:p>
          <a:p>
            <a:r>
              <a:rPr lang="es-ES" sz="2800" dirty="0" smtClean="0"/>
              <a:t>Si </a:t>
            </a:r>
            <a:r>
              <a:rPr lang="es-ES" sz="2800" dirty="0"/>
              <a:t>se opta por un modo de arrendamiento, los costos de reactivos y </a:t>
            </a:r>
            <a:r>
              <a:rPr lang="es-ES" sz="2800" dirty="0" smtClean="0"/>
              <a:t> </a:t>
            </a:r>
            <a:r>
              <a:rPr lang="es-ES" sz="2800" dirty="0"/>
              <a:t>los costos / prueba, </a:t>
            </a:r>
            <a:r>
              <a:rPr lang="es-ES" sz="2800" dirty="0" smtClean="0"/>
              <a:t>son </a:t>
            </a:r>
            <a:r>
              <a:rPr lang="es-ES" sz="2800" dirty="0" smtClean="0"/>
              <a:t>elevados y se genera una alta dependencia con el proveedor.</a:t>
            </a:r>
            <a:endParaRPr lang="es-ES" sz="2800" dirty="0"/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32117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4090466"/>
          </a:xfrm>
        </p:spPr>
        <p:txBody>
          <a:bodyPr anchor="t">
            <a:noAutofit/>
          </a:bodyPr>
          <a:lstStyle/>
          <a:p>
            <a:r>
              <a:rPr lang="es-ES" sz="2400" dirty="0" smtClean="0">
                <a:latin typeface="+mn-lt"/>
              </a:rPr>
              <a:t/>
            </a:r>
            <a:br>
              <a:rPr lang="es-ES" sz="2400" dirty="0" smtClean="0">
                <a:latin typeface="+mn-lt"/>
              </a:rPr>
            </a:br>
            <a:r>
              <a:rPr lang="es-ES" sz="2400" dirty="0" smtClean="0">
                <a:latin typeface="+mn-lt"/>
              </a:rPr>
              <a:t>5- </a:t>
            </a:r>
            <a:r>
              <a:rPr lang="es-ES" sz="2800" dirty="0">
                <a:latin typeface="+mn-lt"/>
              </a:rPr>
              <a:t>Requieren espacio, temperatura y humedad  ambiente reguladas,  y una muy elevada calidad de agua destilada. </a:t>
            </a:r>
            <a:r>
              <a:rPr lang="es-ES" sz="2800" dirty="0" smtClean="0">
                <a:latin typeface="+mn-lt"/>
              </a:rPr>
              <a:t/>
            </a:r>
            <a:br>
              <a:rPr lang="es-ES" sz="2800" dirty="0" smtClean="0">
                <a:latin typeface="+mn-lt"/>
              </a:rPr>
            </a:br>
            <a:r>
              <a:rPr lang="es-ES" sz="2800" dirty="0" smtClean="0">
                <a:latin typeface="+mn-lt"/>
              </a:rPr>
              <a:t/>
            </a:r>
            <a:br>
              <a:rPr lang="es-ES" sz="2800" dirty="0" smtClean="0">
                <a:latin typeface="+mn-lt"/>
              </a:rPr>
            </a:br>
            <a:r>
              <a:rPr lang="es-ES" sz="2800" dirty="0" smtClean="0">
                <a:latin typeface="+mn-lt"/>
              </a:rPr>
              <a:t>Estabilidad </a:t>
            </a:r>
            <a:r>
              <a:rPr lang="es-ES" sz="2800" dirty="0">
                <a:latin typeface="+mn-lt"/>
              </a:rPr>
              <a:t>del voltaje de alimentación y una  unidad que  mantenga  el voltaje   por al menos 30 minutos  ante un corte de energía eléctrica.</a:t>
            </a:r>
            <a:br>
              <a:rPr lang="es-ES" sz="2800" dirty="0">
                <a:latin typeface="+mn-lt"/>
              </a:rPr>
            </a:br>
            <a:endParaRPr lang="es-ES" sz="2800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21088"/>
            <a:ext cx="8075240" cy="201622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endParaRPr lang="es-ES" sz="2600" dirty="0" smtClean="0"/>
          </a:p>
          <a:p>
            <a:pPr marL="36576" indent="0">
              <a:buNone/>
            </a:pPr>
            <a:r>
              <a:rPr lang="es-ES" sz="2600" dirty="0" smtClean="0"/>
              <a:t>6- </a:t>
            </a:r>
            <a:r>
              <a:rPr lang="es-ES" sz="2600" dirty="0"/>
              <a:t>Los AA  que aceptan solamente una marca de reactivos  </a:t>
            </a:r>
            <a:r>
              <a:rPr lang="es-ES" sz="2600" dirty="0" smtClean="0"/>
              <a:t>usan reactivos </a:t>
            </a:r>
            <a:r>
              <a:rPr lang="es-ES" sz="2600" dirty="0"/>
              <a:t>más caros por la menor competencia</a:t>
            </a:r>
            <a:r>
              <a:rPr lang="es-ES" sz="2600" dirty="0" smtClean="0"/>
              <a:t>.</a:t>
            </a:r>
          </a:p>
          <a:p>
            <a:pPr marL="36576" indent="0">
              <a:buNone/>
            </a:pPr>
            <a:endParaRPr lang="es-ES" sz="2600" dirty="0"/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89046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es-ES" sz="2800" dirty="0"/>
              <a:t>Limitaciones de los AA de </a:t>
            </a:r>
            <a:r>
              <a:rPr lang="es-ES" sz="2800" dirty="0" err="1"/>
              <a:t>Qca</a:t>
            </a:r>
            <a:r>
              <a:rPr lang="es-ES" sz="2800" dirty="0"/>
              <a:t> Clínica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7467600" cy="4929411"/>
          </a:xfrm>
        </p:spPr>
        <p:txBody>
          <a:bodyPr/>
          <a:lstStyle/>
          <a:p>
            <a:r>
              <a:rPr lang="es-ES" sz="2800" dirty="0"/>
              <a:t>7- En la medición de actividades enzimáticas  por métodos cinéticos, algunos  AA   </a:t>
            </a:r>
            <a:r>
              <a:rPr lang="es-ES" sz="2800" dirty="0">
                <a:solidFill>
                  <a:srgbClr val="FFFF00"/>
                </a:solidFill>
              </a:rPr>
              <a:t>no advierten   si la reacción dejó de ser lineal durante el intervalo de medición</a:t>
            </a:r>
            <a:r>
              <a:rPr lang="es-ES" sz="2800" dirty="0"/>
              <a:t>, </a:t>
            </a:r>
            <a:endParaRPr lang="es-ES" sz="2800" dirty="0" smtClean="0"/>
          </a:p>
          <a:p>
            <a:endParaRPr lang="es-ES" sz="2800" dirty="0" smtClean="0"/>
          </a:p>
          <a:p>
            <a:r>
              <a:rPr lang="es-ES" sz="2800" dirty="0" smtClean="0"/>
              <a:t>S</a:t>
            </a:r>
            <a:r>
              <a:rPr lang="es-ES" sz="2800" dirty="0" smtClean="0"/>
              <a:t>olamente </a:t>
            </a:r>
            <a:r>
              <a:rPr lang="es-ES" sz="2800" dirty="0"/>
              <a:t>advierten  si un resultado está </a:t>
            </a:r>
            <a:r>
              <a:rPr lang="es-ES" sz="2800" dirty="0" smtClean="0"/>
              <a:t>fuera </a:t>
            </a:r>
            <a:r>
              <a:rPr lang="es-ES" sz="2800" dirty="0"/>
              <a:t>del </a:t>
            </a:r>
            <a:r>
              <a:rPr lang="es-ES" sz="2800" dirty="0" smtClean="0"/>
              <a:t>rango programado como aceptable. </a:t>
            </a:r>
            <a:endParaRPr lang="es-ES" sz="2800" dirty="0"/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325999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922114"/>
          </a:xfrm>
        </p:spPr>
        <p:txBody>
          <a:bodyPr>
            <a:normAutofit fontScale="90000"/>
          </a:bodyPr>
          <a:lstStyle/>
          <a:p>
            <a:r>
              <a:rPr lang="es-ES" sz="2400" b="1" dirty="0"/>
              <a:t>TIPOS </a:t>
            </a:r>
            <a:r>
              <a:rPr lang="es-ES" sz="2400" b="1" dirty="0" smtClean="0"/>
              <a:t>   DE   AUTOANALIZADORES   </a:t>
            </a:r>
            <a:r>
              <a:rPr lang="es-ES" sz="2400" b="1" dirty="0"/>
              <a:t>DE </a:t>
            </a:r>
            <a:r>
              <a:rPr lang="es-ES" sz="2400" b="1" dirty="0" smtClean="0"/>
              <a:t> FASE  LÍQUIDA  </a:t>
            </a:r>
            <a:br>
              <a:rPr lang="es-ES" sz="2400" b="1" dirty="0" smtClean="0"/>
            </a:br>
            <a:r>
              <a:rPr lang="es-ES" sz="2400" b="1" dirty="0" smtClean="0"/>
              <a:t>EN </a:t>
            </a:r>
            <a:r>
              <a:rPr lang="es-ES" sz="2400" b="1" dirty="0"/>
              <a:t>QCA  CLINICA</a:t>
            </a:r>
            <a:r>
              <a:rPr lang="es-ES" sz="2400" dirty="0"/>
              <a:t/>
            </a:r>
            <a:br>
              <a:rPr lang="es-ES" sz="2400" dirty="0"/>
            </a:b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7931224" cy="5256584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r>
              <a:rPr lang="es-ES" sz="3200" b="1" dirty="0"/>
              <a:t>AA  de flujo continuo (FC</a:t>
            </a:r>
            <a:r>
              <a:rPr lang="es-ES" sz="3200" b="1" dirty="0" smtClean="0"/>
              <a:t>)</a:t>
            </a:r>
          </a:p>
          <a:p>
            <a:pPr marL="36576" indent="0">
              <a:buNone/>
            </a:pPr>
            <a:endParaRPr lang="es-ES" sz="2400" b="1" dirty="0" smtClean="0"/>
          </a:p>
          <a:p>
            <a:pPr marL="36576" indent="0">
              <a:buNone/>
            </a:pPr>
            <a:r>
              <a:rPr lang="es-ES" sz="2400" b="1" dirty="0" smtClean="0"/>
              <a:t> </a:t>
            </a:r>
            <a:r>
              <a:rPr lang="es-ES" sz="2800" dirty="0"/>
              <a:t>Los líquidos (reactivos, diluyentes y muestras) se bombean por un sistema de tubería continua</a:t>
            </a:r>
            <a:r>
              <a:rPr lang="es-ES" sz="2800" dirty="0" smtClean="0"/>
              <a:t>.</a:t>
            </a:r>
          </a:p>
          <a:p>
            <a:pPr marL="36576" indent="0">
              <a:buNone/>
            </a:pPr>
            <a:endParaRPr lang="es-ES" sz="2800" dirty="0"/>
          </a:p>
          <a:p>
            <a:pPr marL="36576" indent="0">
              <a:buNone/>
            </a:pPr>
            <a:r>
              <a:rPr lang="es-ES" sz="2800" dirty="0" smtClean="0"/>
              <a:t> </a:t>
            </a:r>
            <a:r>
              <a:rPr lang="es-ES" sz="2800" dirty="0"/>
              <a:t>Las muestras se introducen de manera secuencial separadas por burbujas de aire. </a:t>
            </a:r>
            <a:endParaRPr lang="es-ES" sz="2800" dirty="0" smtClean="0"/>
          </a:p>
          <a:p>
            <a:pPr marL="36576" indent="0">
              <a:buNone/>
            </a:pPr>
            <a:endParaRPr lang="es-ES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207922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800" b="1" dirty="0"/>
              <a:t>AA  de flujo continuo (FC):</a:t>
            </a:r>
            <a:br>
              <a:rPr lang="es-ES" sz="2800" b="1" dirty="0"/>
            </a:b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7715200" cy="4929411"/>
          </a:xfrm>
        </p:spPr>
        <p:txBody>
          <a:bodyPr/>
          <a:lstStyle/>
          <a:p>
            <a:pPr marL="36576" indent="0">
              <a:buNone/>
            </a:pPr>
            <a:r>
              <a:rPr lang="es-ES" sz="2800" dirty="0"/>
              <a:t>Permiten procesar  muchas muestras por el mismo procedimiento en poco tiempo (análisis por lotes). </a:t>
            </a:r>
          </a:p>
          <a:p>
            <a:pPr marL="36576" indent="0">
              <a:buNone/>
            </a:pPr>
            <a:endParaRPr lang="es-ES" sz="2800" dirty="0"/>
          </a:p>
          <a:p>
            <a:pPr marL="36576" indent="0">
              <a:buNone/>
            </a:pPr>
            <a:r>
              <a:rPr lang="es-ES" sz="2800" dirty="0"/>
              <a:t>El </a:t>
            </a:r>
            <a:r>
              <a:rPr lang="es-ES" sz="2800" dirty="0" smtClean="0"/>
              <a:t> AA </a:t>
            </a:r>
            <a:r>
              <a:rPr lang="es-ES" sz="2800" dirty="0" err="1"/>
              <a:t>Technicon</a:t>
            </a:r>
            <a:r>
              <a:rPr lang="es-ES" sz="2800" dirty="0"/>
              <a:t> RA 1000 es uno de los mejores en este tipo de AA pues  no presenta el problema de acarreo de muestras de otros  AA de FC.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43112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es-ES" sz="2800" b="1" dirty="0"/>
              <a:t>AA  de análisis centrífugo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7931224" cy="5400600"/>
          </a:xfrm>
        </p:spPr>
        <p:txBody>
          <a:bodyPr>
            <a:normAutofit/>
          </a:bodyPr>
          <a:lstStyle/>
          <a:p>
            <a:r>
              <a:rPr lang="es-ES" sz="2800" dirty="0"/>
              <a:t>Usa la fuerza de la centrifugación para transferir y luego contener líquidos en cubetas separadas para mediciones en el perímetro de un rotor giratorio. </a:t>
            </a:r>
            <a:endParaRPr lang="es-ES" sz="2800" dirty="0" smtClean="0"/>
          </a:p>
          <a:p>
            <a:endParaRPr lang="es-ES" sz="2800" dirty="0" smtClean="0"/>
          </a:p>
          <a:p>
            <a:r>
              <a:rPr lang="es-ES" sz="2800" dirty="0" smtClean="0"/>
              <a:t> </a:t>
            </a:r>
            <a:r>
              <a:rPr lang="es-ES" sz="2800" dirty="0"/>
              <a:t>Tienen mayor capacidad de  análisis por lotes  que los AA de FC. </a:t>
            </a:r>
            <a:endParaRPr lang="es-ES" sz="2800" dirty="0" smtClean="0"/>
          </a:p>
          <a:p>
            <a:endParaRPr lang="es-ES" sz="2800" dirty="0" smtClean="0"/>
          </a:p>
          <a:p>
            <a:r>
              <a:rPr lang="es-ES" sz="2800" dirty="0" smtClean="0"/>
              <a:t>Las </a:t>
            </a:r>
            <a:r>
              <a:rPr lang="es-ES" sz="2800" dirty="0"/>
              <a:t>reacciones en las cubetas se leen casi al mismo tiempo</a:t>
            </a:r>
            <a:r>
              <a:rPr lang="es-ES" sz="2800" dirty="0" smtClean="0"/>
              <a:t>.</a:t>
            </a:r>
          </a:p>
          <a:p>
            <a:endParaRPr lang="es-ES" sz="2400" dirty="0" smtClean="0"/>
          </a:p>
          <a:p>
            <a:pPr marL="36576" indent="0">
              <a:buNone/>
            </a:pPr>
            <a:endParaRPr lang="es-ES" sz="2400" dirty="0" smtClean="0"/>
          </a:p>
          <a:p>
            <a:endParaRPr lang="es-ES" sz="2400" dirty="0"/>
          </a:p>
        </p:txBody>
      </p:sp>
    </p:spTree>
    <p:extLst>
      <p:ext uri="{BB962C8B-B14F-4D97-AF65-F5344CB8AC3E}">
        <p14:creationId xmlns="" xmlns:p14="http://schemas.microsoft.com/office/powerpoint/2010/main" val="275054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s-ES" sz="2400" dirty="0"/>
              <a:t>AA  VITROS, de Química seca de la firma Johnson y Johnson </a:t>
            </a:r>
            <a:r>
              <a:rPr lang="es-ES" sz="2400" dirty="0" err="1"/>
              <a:t>Company</a:t>
            </a:r>
            <a:r>
              <a:rPr lang="es-ES" sz="2400" dirty="0"/>
              <a:t/>
            </a:r>
            <a:br>
              <a:rPr lang="es-ES" sz="2400" dirty="0"/>
            </a:br>
            <a:endParaRPr lang="es-ES" sz="2400" dirty="0"/>
          </a:p>
        </p:txBody>
      </p:sp>
      <p:pic>
        <p:nvPicPr>
          <p:cNvPr id="4" name="3 Marcador de contenido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7344816" cy="5256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68527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/>
              <a:t>AA </a:t>
            </a:r>
            <a:r>
              <a:rPr lang="es-ES" sz="3200" b="1" dirty="0" smtClean="0"/>
              <a:t> de  análisis  </a:t>
            </a:r>
            <a:r>
              <a:rPr lang="es-ES" sz="3200" b="1" dirty="0"/>
              <a:t>discreto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196752"/>
            <a:ext cx="7313240" cy="4929411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s-ES" sz="2400" dirty="0" smtClean="0"/>
              <a:t>  </a:t>
            </a:r>
            <a:r>
              <a:rPr lang="es-ES" sz="2800" dirty="0"/>
              <a:t>Trabajan con muestras y reactivos en recipientes separados de manera que pueden  realizar análisis por lotes o ejecutar varias pruebas  en simultáneo sobre  una misma muestra</a:t>
            </a:r>
            <a:r>
              <a:rPr lang="es-ES" sz="2800" dirty="0" smtClean="0"/>
              <a:t>.</a:t>
            </a:r>
          </a:p>
          <a:p>
            <a:pPr marL="36576" indent="0">
              <a:buNone/>
            </a:pPr>
            <a:endParaRPr lang="es-ES" sz="2800" dirty="0" smtClean="0"/>
          </a:p>
          <a:p>
            <a:pPr marL="36576" indent="0">
              <a:buNone/>
            </a:pPr>
            <a:r>
              <a:rPr lang="es-ES" sz="2800" dirty="0"/>
              <a:t>El </a:t>
            </a:r>
            <a:r>
              <a:rPr lang="es-ES" sz="2800" dirty="0" smtClean="0"/>
              <a:t> AA  Cobas </a:t>
            </a:r>
            <a:r>
              <a:rPr lang="es-ES" sz="2800" dirty="0" err="1"/>
              <a:t>Bio</a:t>
            </a:r>
            <a:r>
              <a:rPr lang="es-ES" sz="2800" dirty="0"/>
              <a:t> (Roche </a:t>
            </a:r>
            <a:r>
              <a:rPr lang="es-ES" sz="2800" dirty="0" err="1"/>
              <a:t>Diagnostics</a:t>
            </a:r>
            <a:r>
              <a:rPr lang="es-ES" sz="2800" dirty="0"/>
              <a:t>) es </a:t>
            </a:r>
            <a:r>
              <a:rPr lang="es-ES" sz="2800" dirty="0" smtClean="0"/>
              <a:t>un ejemplo.</a:t>
            </a:r>
            <a:endParaRPr lang="es-ES" sz="2800" dirty="0"/>
          </a:p>
          <a:p>
            <a:pPr marL="36576" indent="0">
              <a:buNone/>
            </a:pPr>
            <a:endParaRPr lang="es-ES" sz="2800" dirty="0" smtClean="0"/>
          </a:p>
          <a:p>
            <a:pPr marL="36576" indent="0"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="" xmlns:p14="http://schemas.microsoft.com/office/powerpoint/2010/main" val="241277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es-ES" sz="2800" b="1" dirty="0"/>
              <a:t>AA de análisis discreto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7931224" cy="4857403"/>
          </a:xfrm>
        </p:spPr>
        <p:txBody>
          <a:bodyPr>
            <a:normAutofit/>
          </a:bodyPr>
          <a:lstStyle/>
          <a:p>
            <a:r>
              <a:rPr lang="es-ES" sz="2800" dirty="0"/>
              <a:t>Por su capacidad de acceso aleatorio a la muestra, </a:t>
            </a:r>
            <a:r>
              <a:rPr lang="es-ES" sz="2800" dirty="0">
                <a:solidFill>
                  <a:srgbClr val="FFFF00"/>
                </a:solidFill>
              </a:rPr>
              <a:t>son los únicos AA que permiten introducir  un pedido de urgencia y  procesarlo</a:t>
            </a:r>
            <a:r>
              <a:rPr lang="es-ES" sz="2800" dirty="0"/>
              <a:t>, </a:t>
            </a:r>
            <a:r>
              <a:rPr lang="es-ES" sz="2800" dirty="0">
                <a:solidFill>
                  <a:srgbClr val="FFFF00"/>
                </a:solidFill>
              </a:rPr>
              <a:t>en pleno funcionamiento (modo STAT)</a:t>
            </a:r>
            <a:r>
              <a:rPr lang="es-ES" sz="2800" dirty="0"/>
              <a:t> </a:t>
            </a:r>
            <a:endParaRPr lang="es-ES" sz="2800" dirty="0" smtClean="0"/>
          </a:p>
          <a:p>
            <a:r>
              <a:rPr lang="es-ES" sz="2800" dirty="0" smtClean="0"/>
              <a:t>P</a:t>
            </a:r>
            <a:r>
              <a:rPr lang="es-ES" sz="2800" dirty="0" smtClean="0"/>
              <a:t>or </a:t>
            </a:r>
            <a:r>
              <a:rPr lang="es-ES" sz="2800" dirty="0" smtClean="0"/>
              <a:t>esta virtud se </a:t>
            </a:r>
            <a:r>
              <a:rPr lang="es-ES" sz="2800" dirty="0"/>
              <a:t>han impuesto  en todos los laboratorios  que atienden urgencias. </a:t>
            </a:r>
          </a:p>
          <a:p>
            <a:endParaRPr lang="es-ES" sz="2800" dirty="0"/>
          </a:p>
        </p:txBody>
      </p:sp>
    </p:spTree>
    <p:extLst>
      <p:ext uri="{BB962C8B-B14F-4D97-AF65-F5344CB8AC3E}">
        <p14:creationId xmlns="" xmlns:p14="http://schemas.microsoft.com/office/powerpoint/2010/main" val="141679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60648"/>
            <a:ext cx="7704856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100" b="1" dirty="0" smtClean="0"/>
              <a:t/>
            </a:r>
            <a:br>
              <a:rPr lang="es-ES" sz="3100" b="1" dirty="0" smtClean="0"/>
            </a:br>
            <a:r>
              <a:rPr lang="es-ES" sz="3100" b="1" dirty="0" smtClean="0"/>
              <a:t>EJERCICIOS   DE   </a:t>
            </a:r>
            <a:r>
              <a:rPr lang="es-ES" sz="3100" b="1" dirty="0"/>
              <a:t>APLICACIÓN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908720"/>
            <a:ext cx="7704856" cy="5688632"/>
          </a:xfrm>
        </p:spPr>
        <p:txBody>
          <a:bodyPr>
            <a:normAutofit/>
          </a:bodyPr>
          <a:lstStyle/>
          <a:p>
            <a:pPr marL="36576" indent="0">
              <a:buNone/>
            </a:pPr>
            <a:endParaRPr lang="es-ES" sz="2800" b="1" dirty="0"/>
          </a:p>
          <a:p>
            <a:pPr marL="36576" indent="0">
              <a:buNone/>
            </a:pPr>
            <a:r>
              <a:rPr lang="es-AR" sz="2800" b="1" dirty="0" smtClean="0"/>
              <a:t>1- </a:t>
            </a:r>
            <a:r>
              <a:rPr lang="es-AR" sz="2800" b="1" dirty="0"/>
              <a:t>Qué errores  </a:t>
            </a:r>
            <a:r>
              <a:rPr lang="es-AR" sz="2800" b="1" dirty="0">
                <a:solidFill>
                  <a:srgbClr val="FFFF00"/>
                </a:solidFill>
              </a:rPr>
              <a:t>dependientes del operador  </a:t>
            </a:r>
            <a:r>
              <a:rPr lang="es-AR" sz="2800" b="1" dirty="0"/>
              <a:t>en un método manual se minimizan al mecanizarlo  por un  AA </a:t>
            </a:r>
            <a:r>
              <a:rPr lang="es-AR" sz="2800" b="1" dirty="0" smtClean="0"/>
              <a:t>?</a:t>
            </a:r>
          </a:p>
          <a:p>
            <a:pPr marL="36576" indent="0">
              <a:buNone/>
            </a:pPr>
            <a:endParaRPr lang="es-AR" sz="2800" b="1" dirty="0" smtClean="0"/>
          </a:p>
          <a:p>
            <a:pPr marL="36576" indent="0">
              <a:buNone/>
            </a:pPr>
            <a:r>
              <a:rPr lang="es-AR" sz="2800" b="1" dirty="0" smtClean="0"/>
              <a:t>2- </a:t>
            </a:r>
            <a:r>
              <a:rPr lang="es-AR" sz="2800" b="1" dirty="0"/>
              <a:t>Analice  las limitaciones de los AA </a:t>
            </a:r>
            <a:r>
              <a:rPr lang="es-AR" sz="2800" b="1" dirty="0" smtClean="0"/>
              <a:t> de fase líquida en </a:t>
            </a:r>
            <a:r>
              <a:rPr lang="es-AR" sz="2800" b="1" dirty="0" err="1"/>
              <a:t>Qca</a:t>
            </a:r>
            <a:r>
              <a:rPr lang="es-AR" sz="2800" b="1" dirty="0"/>
              <a:t> Clínica y  elabore una estrategia para superar  </a:t>
            </a:r>
            <a:r>
              <a:rPr lang="es-AR" sz="2800" b="1" dirty="0">
                <a:solidFill>
                  <a:srgbClr val="FFFF00"/>
                </a:solidFill>
              </a:rPr>
              <a:t>dos </a:t>
            </a:r>
            <a:r>
              <a:rPr lang="es-AR" sz="2800" b="1" dirty="0"/>
              <a:t>de ellas.</a:t>
            </a:r>
            <a:endParaRPr lang="es-ES" sz="2800" dirty="0"/>
          </a:p>
          <a:p>
            <a:pPr marL="36576" indent="0">
              <a:buNone/>
            </a:pPr>
            <a:endParaRPr lang="es-ES" sz="2800" dirty="0"/>
          </a:p>
          <a:p>
            <a:endParaRPr lang="es-ES" sz="2800" dirty="0"/>
          </a:p>
          <a:p>
            <a:endParaRPr lang="es-ES" sz="2800" dirty="0"/>
          </a:p>
        </p:txBody>
      </p:sp>
    </p:spTree>
    <p:extLst>
      <p:ext uri="{BB962C8B-B14F-4D97-AF65-F5344CB8AC3E}">
        <p14:creationId xmlns="" xmlns:p14="http://schemas.microsoft.com/office/powerpoint/2010/main" val="3653516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778098"/>
          </a:xfrm>
        </p:spPr>
        <p:txBody>
          <a:bodyPr>
            <a:normAutofit fontScale="90000"/>
          </a:bodyPr>
          <a:lstStyle/>
          <a:p>
            <a:r>
              <a:rPr lang="es-ES" sz="2400" dirty="0"/>
              <a:t>AA  c- 311, de fase líquida, de la firma Roche </a:t>
            </a:r>
            <a:r>
              <a:rPr lang="es-ES" sz="2400" dirty="0" err="1"/>
              <a:t>Diagnostics</a:t>
            </a:r>
            <a:r>
              <a:rPr lang="es-ES" sz="2400" dirty="0"/>
              <a:t/>
            </a:r>
            <a:br>
              <a:rPr lang="es-ES" sz="2400" dirty="0"/>
            </a:br>
            <a:endParaRPr lang="es-ES" sz="2400" dirty="0"/>
          </a:p>
        </p:txBody>
      </p:sp>
      <p:pic>
        <p:nvPicPr>
          <p:cNvPr id="4" name="3 Marcador de contenido" descr="http://www.roche.com.ar/fmfiles/re7216009/diagnostics/cobas_c_311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908721"/>
            <a:ext cx="7632203" cy="56886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405765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792088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400" b="1" dirty="0"/>
              <a:t>BENEFICIOS </a:t>
            </a:r>
            <a:r>
              <a:rPr lang="es-ES" sz="2400" b="1" dirty="0" smtClean="0"/>
              <a:t>  DE  </a:t>
            </a:r>
            <a:r>
              <a:rPr lang="es-ES" sz="2400" b="1" dirty="0"/>
              <a:t>UN   AA   DE   QUIMICA  CLINICA</a:t>
            </a:r>
            <a:r>
              <a:rPr lang="es-ES" sz="2400" dirty="0"/>
              <a:t/>
            </a:r>
            <a:br>
              <a:rPr lang="es-ES" sz="2400" dirty="0"/>
            </a:b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980728"/>
            <a:ext cx="7467600" cy="5688632"/>
          </a:xfrm>
        </p:spPr>
        <p:txBody>
          <a:bodyPr>
            <a:normAutofit/>
          </a:bodyPr>
          <a:lstStyle/>
          <a:p>
            <a:r>
              <a:rPr lang="es-ES" sz="2800" dirty="0"/>
              <a:t>1- Permite procesar   un elevado Nº de muestras para  todos los  análisis de </a:t>
            </a:r>
            <a:r>
              <a:rPr lang="es-ES" sz="2800" dirty="0" err="1"/>
              <a:t>Qca</a:t>
            </a:r>
            <a:r>
              <a:rPr lang="es-ES" sz="2800" dirty="0"/>
              <a:t> Clínica en un corto período de tiempo.  </a:t>
            </a:r>
            <a:endParaRPr lang="es-ES" sz="2800" dirty="0" smtClean="0"/>
          </a:p>
          <a:p>
            <a:endParaRPr lang="es-ES" sz="2800" dirty="0"/>
          </a:p>
          <a:p>
            <a:r>
              <a:rPr lang="es-ES" sz="2800" dirty="0" smtClean="0"/>
              <a:t>Produce </a:t>
            </a:r>
            <a:r>
              <a:rPr lang="es-ES" sz="2800" dirty="0"/>
              <a:t>por tanto, </a:t>
            </a:r>
            <a:r>
              <a:rPr lang="es-ES" sz="2800" dirty="0">
                <a:solidFill>
                  <a:srgbClr val="FFFF00"/>
                </a:solidFill>
              </a:rPr>
              <a:t>un marcado ahorro de  tiempo</a:t>
            </a:r>
            <a:r>
              <a:rPr lang="es-ES" sz="2800" dirty="0"/>
              <a:t>  que el operador (bioquímico o técnico del </a:t>
            </a:r>
            <a:r>
              <a:rPr lang="es-ES" sz="2800" dirty="0" err="1"/>
              <a:t>lab</a:t>
            </a:r>
            <a:r>
              <a:rPr lang="es-ES" sz="2800" dirty="0"/>
              <a:t>) </a:t>
            </a:r>
            <a:r>
              <a:rPr lang="es-ES" sz="2800" dirty="0">
                <a:solidFill>
                  <a:srgbClr val="FFFF00"/>
                </a:solidFill>
              </a:rPr>
              <a:t>debería</a:t>
            </a:r>
            <a:r>
              <a:rPr lang="es-ES" sz="2800" dirty="0"/>
              <a:t> dedicar a tareas analíticas en forma manual. </a:t>
            </a:r>
            <a:endParaRPr lang="es-ES" sz="2800" dirty="0" smtClean="0"/>
          </a:p>
          <a:p>
            <a:endParaRPr lang="es-ES" sz="2800" dirty="0" smtClean="0"/>
          </a:p>
          <a:p>
            <a:r>
              <a:rPr lang="es-ES" sz="2800" dirty="0" smtClean="0">
                <a:solidFill>
                  <a:srgbClr val="FFFF00"/>
                </a:solidFill>
              </a:rPr>
              <a:t>…y qué más  ?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986222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r>
              <a:rPr lang="es-ES" sz="2800" dirty="0" smtClean="0"/>
              <a:t>Beneficios de los AA  de </a:t>
            </a:r>
            <a:r>
              <a:rPr lang="es-ES" sz="2800" dirty="0" err="1" smtClean="0"/>
              <a:t>Qca</a:t>
            </a:r>
            <a:r>
              <a:rPr lang="es-ES" sz="2800" dirty="0" smtClean="0"/>
              <a:t> Clínica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7467600" cy="4713387"/>
          </a:xfrm>
        </p:spPr>
        <p:txBody>
          <a:bodyPr/>
          <a:lstStyle/>
          <a:p>
            <a:r>
              <a:rPr lang="es-ES" sz="3200" dirty="0"/>
              <a:t>Para que este ahorro   cause un  menor costo de funcionamiento del laboratorio se requiere </a:t>
            </a:r>
            <a:r>
              <a:rPr lang="es-ES" sz="3200" dirty="0" smtClean="0"/>
              <a:t> reasignar tareas </a:t>
            </a:r>
            <a:r>
              <a:rPr lang="es-ES" sz="3200" dirty="0"/>
              <a:t>a estos operadores. </a:t>
            </a:r>
            <a:endParaRPr lang="es-ES" sz="3200" dirty="0" smtClean="0"/>
          </a:p>
          <a:p>
            <a:r>
              <a:rPr lang="es-ES" sz="3200" dirty="0" smtClean="0">
                <a:solidFill>
                  <a:srgbClr val="FFFF00"/>
                </a:solidFill>
              </a:rPr>
              <a:t>…</a:t>
            </a:r>
            <a:r>
              <a:rPr lang="es-ES" sz="3200" dirty="0">
                <a:solidFill>
                  <a:srgbClr val="FFFF00"/>
                </a:solidFill>
              </a:rPr>
              <a:t>y qué </a:t>
            </a:r>
            <a:r>
              <a:rPr lang="es-ES" sz="3200" dirty="0" smtClean="0">
                <a:solidFill>
                  <a:srgbClr val="FFFF00"/>
                </a:solidFill>
              </a:rPr>
              <a:t> mas  </a:t>
            </a:r>
            <a:r>
              <a:rPr lang="es-ES" sz="3200" dirty="0">
                <a:solidFill>
                  <a:srgbClr val="FFFF00"/>
                </a:solidFill>
              </a:rPr>
              <a:t>?</a:t>
            </a:r>
          </a:p>
          <a:p>
            <a:endParaRPr lang="es-ES" sz="3200" dirty="0"/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53722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43664" cy="864096"/>
          </a:xfrm>
        </p:spPr>
        <p:txBody>
          <a:bodyPr>
            <a:normAutofit fontScale="90000"/>
          </a:bodyPr>
          <a:lstStyle/>
          <a:p>
            <a:r>
              <a:rPr lang="es-ES" sz="3100" b="1" dirty="0"/>
              <a:t>BENEFICIOS </a:t>
            </a:r>
            <a:r>
              <a:rPr lang="es-ES" sz="3100" b="1" dirty="0" smtClean="0"/>
              <a:t> DE  </a:t>
            </a:r>
            <a:r>
              <a:rPr lang="es-ES" sz="3100" b="1" dirty="0"/>
              <a:t>UN   AA   DE   QUIMICA  CLINICA</a:t>
            </a:r>
            <a:r>
              <a:rPr lang="es-ES" sz="4800" dirty="0"/>
              <a:t/>
            </a:r>
            <a:br>
              <a:rPr lang="es-ES" sz="4800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980728"/>
            <a:ext cx="7704856" cy="5616624"/>
          </a:xfrm>
        </p:spPr>
        <p:txBody>
          <a:bodyPr>
            <a:normAutofit/>
          </a:bodyPr>
          <a:lstStyle/>
          <a:p>
            <a:r>
              <a:rPr lang="es-ES" dirty="0"/>
              <a:t>2- Minimiza </a:t>
            </a:r>
            <a:r>
              <a:rPr lang="es-ES" dirty="0" smtClean="0"/>
              <a:t>los errores </a:t>
            </a:r>
            <a:r>
              <a:rPr lang="es-ES" dirty="0"/>
              <a:t>analíticos </a:t>
            </a:r>
            <a:r>
              <a:rPr lang="es-ES" dirty="0" smtClean="0"/>
              <a:t>  </a:t>
            </a:r>
            <a:r>
              <a:rPr lang="es-ES" dirty="0"/>
              <a:t>del operador: pipeteo, medición de tiempos, incubaciones a temperatura  exacta, lecturas fotométricas, cálculos, transcripción de resultados.     </a:t>
            </a:r>
            <a:endParaRPr lang="es-ES" dirty="0" smtClean="0"/>
          </a:p>
          <a:p>
            <a:r>
              <a:rPr lang="es-ES" dirty="0" smtClean="0"/>
              <a:t> </a:t>
            </a:r>
          </a:p>
          <a:p>
            <a:r>
              <a:rPr lang="es-ES" dirty="0" smtClean="0"/>
              <a:t>Hay </a:t>
            </a:r>
            <a:r>
              <a:rPr lang="es-ES" dirty="0"/>
              <a:t>por </a:t>
            </a:r>
            <a:r>
              <a:rPr lang="es-ES" dirty="0">
                <a:solidFill>
                  <a:srgbClr val="FFFF00"/>
                </a:solidFill>
              </a:rPr>
              <a:t>tanto mayor exactitud y precisión  analítica.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79186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5530626"/>
          </a:xfrm>
        </p:spPr>
        <p:txBody>
          <a:bodyPr anchor="t">
            <a:noAutofit/>
          </a:bodyPr>
          <a:lstStyle/>
          <a:p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smtClean="0"/>
              <a:t>Los </a:t>
            </a:r>
            <a:r>
              <a:rPr lang="es-ES" sz="2800" dirty="0"/>
              <a:t>errores por interferencias endógenas </a:t>
            </a: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smtClean="0"/>
              <a:t>(</a:t>
            </a:r>
            <a:r>
              <a:rPr lang="es-ES" sz="2800" dirty="0"/>
              <a:t>ictericia, lipemia, hemólisis) y algunas   exógenas  </a:t>
            </a:r>
            <a:r>
              <a:rPr lang="es-ES" sz="2800" dirty="0">
                <a:solidFill>
                  <a:srgbClr val="FFFF00"/>
                </a:solidFill>
              </a:rPr>
              <a:t>generalmente disminuyen con un buen  diseño del método en el  </a:t>
            </a:r>
            <a:r>
              <a:rPr lang="es-ES" sz="2800" dirty="0" err="1">
                <a:solidFill>
                  <a:srgbClr val="FFFF00"/>
                </a:solidFill>
              </a:rPr>
              <a:t>autoanalizador</a:t>
            </a:r>
            <a:r>
              <a:rPr lang="es-ES" sz="2800" dirty="0">
                <a:solidFill>
                  <a:srgbClr val="FFFF00"/>
                </a:solidFill>
              </a:rPr>
              <a:t> (AA)</a:t>
            </a:r>
            <a:r>
              <a:rPr lang="es-ES" sz="2800" dirty="0"/>
              <a:t>, </a:t>
            </a: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smtClean="0"/>
              <a:t>por acortar </a:t>
            </a:r>
            <a:r>
              <a:rPr lang="es-ES" sz="2800" dirty="0"/>
              <a:t>los tiempos de reacción y por una elevada dilución de la muestra con el reactivo. </a:t>
            </a:r>
            <a:br>
              <a:rPr lang="es-ES" sz="2800" dirty="0"/>
            </a:b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877272"/>
            <a:ext cx="7931224" cy="504056"/>
          </a:xfrm>
        </p:spPr>
        <p:txBody>
          <a:bodyPr>
            <a:normAutofit lnSpcReduction="10000"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51896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es-ES" sz="2800" dirty="0" smtClean="0"/>
              <a:t>Beneficios de los AA  en </a:t>
            </a:r>
            <a:r>
              <a:rPr lang="es-ES" sz="2800" dirty="0" err="1" smtClean="0"/>
              <a:t>Qca</a:t>
            </a:r>
            <a:r>
              <a:rPr lang="es-ES" sz="2800" dirty="0" smtClean="0"/>
              <a:t> clínica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003232" cy="5001419"/>
          </a:xfrm>
        </p:spPr>
        <p:txBody>
          <a:bodyPr/>
          <a:lstStyle/>
          <a:p>
            <a:r>
              <a:rPr lang="es-ES" sz="3200" dirty="0"/>
              <a:t>3- </a:t>
            </a:r>
            <a:r>
              <a:rPr lang="es-ES" sz="3200" dirty="0">
                <a:solidFill>
                  <a:srgbClr val="FFFF00"/>
                </a:solidFill>
              </a:rPr>
              <a:t>Minimiza  los volúmenes de muestra </a:t>
            </a:r>
            <a:r>
              <a:rPr lang="es-ES" sz="3200" dirty="0"/>
              <a:t>por determinación y con ello  se requiere menor volumen de muestra  </a:t>
            </a:r>
            <a:r>
              <a:rPr lang="es-ES" sz="3200" dirty="0" smtClean="0"/>
              <a:t>total.</a:t>
            </a:r>
          </a:p>
          <a:p>
            <a:endParaRPr lang="es-ES" sz="3200" dirty="0" smtClean="0"/>
          </a:p>
          <a:p>
            <a:r>
              <a:rPr lang="es-ES" sz="3200" dirty="0" smtClean="0"/>
              <a:t>esencial </a:t>
            </a:r>
            <a:r>
              <a:rPr lang="es-ES" sz="3200" dirty="0"/>
              <a:t>en pediatría y en pacientes </a:t>
            </a:r>
            <a:r>
              <a:rPr lang="es-ES" sz="3200" dirty="0" smtClean="0"/>
              <a:t> </a:t>
            </a:r>
            <a:r>
              <a:rPr lang="es-ES" sz="3200" dirty="0"/>
              <a:t>que requieren </a:t>
            </a:r>
            <a:r>
              <a:rPr lang="es-ES" sz="3200" dirty="0" smtClean="0"/>
              <a:t> frecuentes extracciones </a:t>
            </a:r>
            <a:r>
              <a:rPr lang="es-ES" sz="3200" dirty="0"/>
              <a:t>de sangre </a:t>
            </a:r>
            <a:r>
              <a:rPr lang="es-ES" sz="3200" dirty="0" smtClean="0"/>
              <a:t> ( cuales….?. </a:t>
            </a:r>
            <a:endParaRPr lang="es-ES" sz="3200" dirty="0"/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11364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714202"/>
          </a:xfrm>
        </p:spPr>
        <p:txBody>
          <a:bodyPr anchor="t">
            <a:normAutofit fontScale="90000"/>
          </a:bodyPr>
          <a:lstStyle/>
          <a:p>
            <a:r>
              <a:rPr lang="es-ES" sz="2700" dirty="0" smtClean="0">
                <a:latin typeface="+mn-lt"/>
              </a:rPr>
              <a:t/>
            </a:r>
            <a:br>
              <a:rPr lang="es-ES" sz="2700" dirty="0" smtClean="0">
                <a:latin typeface="+mn-lt"/>
              </a:rPr>
            </a:br>
            <a:r>
              <a:rPr lang="es-ES" sz="2700" dirty="0" smtClean="0">
                <a:latin typeface="+mn-lt"/>
              </a:rPr>
              <a:t>4- </a:t>
            </a:r>
            <a:r>
              <a:rPr lang="es-ES" sz="2700" dirty="0">
                <a:solidFill>
                  <a:srgbClr val="FFFF00"/>
                </a:solidFill>
                <a:latin typeface="+mn-lt"/>
              </a:rPr>
              <a:t>Minimiza los volúmenes de reactivo </a:t>
            </a:r>
            <a:r>
              <a:rPr lang="es-ES" sz="2700" dirty="0">
                <a:latin typeface="+mn-lt"/>
              </a:rPr>
              <a:t>por determinación y con ello baja  el costo  de reactivos / determinación. 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 smtClean="0"/>
              <a:t/>
            </a:r>
            <a:br>
              <a:rPr lang="es-ES" sz="2400" dirty="0" smtClean="0"/>
            </a:b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147248" cy="417646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s-ES" sz="2600" dirty="0" smtClean="0"/>
              <a:t>5- </a:t>
            </a:r>
            <a:r>
              <a:rPr lang="es-ES" sz="2600" dirty="0" smtClean="0">
                <a:solidFill>
                  <a:srgbClr val="FFFF00"/>
                </a:solidFill>
              </a:rPr>
              <a:t>Minimiza </a:t>
            </a:r>
            <a:r>
              <a:rPr lang="es-ES" sz="2600" dirty="0">
                <a:solidFill>
                  <a:srgbClr val="FFFF00"/>
                </a:solidFill>
              </a:rPr>
              <a:t>los errores de transcripción </a:t>
            </a:r>
            <a:r>
              <a:rPr lang="es-ES" sz="2600" dirty="0"/>
              <a:t>del pedido  médico. </a:t>
            </a:r>
            <a:endParaRPr lang="es-ES" sz="2600" dirty="0" smtClean="0"/>
          </a:p>
          <a:p>
            <a:pPr marL="36576" indent="0">
              <a:buNone/>
            </a:pPr>
            <a:r>
              <a:rPr lang="es-ES" sz="2600" dirty="0" smtClean="0"/>
              <a:t>Muchos </a:t>
            </a:r>
            <a:r>
              <a:rPr lang="es-ES" sz="2600" dirty="0"/>
              <a:t>AA  reconocen  un código de barras  del tubo primario que  tiene la muestra  y pueden estar en línea con  la computadora  donde se ingresó el pedido de manera que  pueden realizar  los análisis  ingresados</a:t>
            </a:r>
            <a:r>
              <a:rPr lang="es-ES" sz="2600" dirty="0" smtClean="0"/>
              <a:t>. </a:t>
            </a:r>
          </a:p>
          <a:p>
            <a:pPr marL="36576" indent="0">
              <a:buNone/>
            </a:pPr>
            <a:r>
              <a:rPr lang="es-ES" sz="2600" dirty="0" smtClean="0"/>
              <a:t>De gran utilidad  cuando  se recibe  un elevado Nº de muestras</a:t>
            </a:r>
          </a:p>
          <a:p>
            <a:endParaRPr lang="es-ES" sz="2600" dirty="0"/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09396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écnico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112</TotalTime>
  <Words>874</Words>
  <Application>Microsoft Office PowerPoint</Application>
  <PresentationFormat>Presentación en pantalla (4:3)</PresentationFormat>
  <Paragraphs>86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Técnico</vt:lpstr>
      <vt:lpstr>AUTOANALIZADORES   DE   QUIMICA  CLINICA </vt:lpstr>
      <vt:lpstr>AA  VITROS, de Química seca de la firma Johnson y Johnson Company </vt:lpstr>
      <vt:lpstr>AA  c- 311, de fase líquida, de la firma Roche Diagnostics </vt:lpstr>
      <vt:lpstr>BENEFICIOS   DE  UN   AA   DE   QUIMICA  CLINICA </vt:lpstr>
      <vt:lpstr>Beneficios de los AA  de Qca Clínica</vt:lpstr>
      <vt:lpstr>BENEFICIOS  DE  UN   AA   DE   QUIMICA  CLINICA </vt:lpstr>
      <vt:lpstr> Los errores por interferencias endógenas  (ictericia, lipemia, hemólisis) y algunas   exógenas  generalmente disminuyen con un buen  diseño del método en el  autoanalizador (AA),   por acortar los tiempos de reacción y por una elevada dilución de la muestra con el reactivo.  </vt:lpstr>
      <vt:lpstr>Beneficios de los AA  en Qca clínica</vt:lpstr>
      <vt:lpstr> 4- Minimiza los volúmenes de reactivo por determinación y con ello baja  el costo  de reactivos / determinación.    </vt:lpstr>
      <vt:lpstr>Beneficios de AA de Qca Clínica</vt:lpstr>
      <vt:lpstr> 7- Algunos proveedores de AA ofrecen software de programas de mantenimiento preventivo, y de  control de calidad  interno y externo,    Otros además aportan  comunicación  directa vía Internet con un centro de atención para diagnóstico y solución de problemas al instante.  </vt:lpstr>
      <vt:lpstr>LIMITACIONES    de  los   AA  de  QCA  CLINICA </vt:lpstr>
      <vt:lpstr>LIMITACIONES   DE   LOS   AA   DE   QCA    CLINICA </vt:lpstr>
      <vt:lpstr>Limitaciones de los AA de Qca Clínica</vt:lpstr>
      <vt:lpstr> 5- Requieren espacio, temperatura y humedad  ambiente reguladas,  y una muy elevada calidad de agua destilada.   Estabilidad del voltaje de alimentación y una  unidad que  mantenga  el voltaje   por al menos 30 minutos  ante un corte de energía eléctrica. </vt:lpstr>
      <vt:lpstr>Limitaciones de los AA de Qca Clínica</vt:lpstr>
      <vt:lpstr>TIPOS    DE   AUTOANALIZADORES   DE  FASE  LÍQUIDA   EN QCA  CLINICA </vt:lpstr>
      <vt:lpstr>AA  de flujo continuo (FC): </vt:lpstr>
      <vt:lpstr>AA  de análisis centrífugo</vt:lpstr>
      <vt:lpstr>AA  de  análisis  discreto</vt:lpstr>
      <vt:lpstr>AA de análisis discreto</vt:lpstr>
      <vt:lpstr> EJERCICIOS   DE   APLICACIÓN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AUTOANALIZADORES   DE   QUIMICA  CLINICA </dc:title>
  <dc:creator>alberto</dc:creator>
  <cp:lastModifiedBy>usuario</cp:lastModifiedBy>
  <cp:revision>23</cp:revision>
  <dcterms:created xsi:type="dcterms:W3CDTF">2014-03-13T22:03:45Z</dcterms:created>
  <dcterms:modified xsi:type="dcterms:W3CDTF">2017-03-09T02:34:41Z</dcterms:modified>
</cp:coreProperties>
</file>