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9"/>
  </p:notesMasterIdLst>
  <p:sldIdLst>
    <p:sldId id="313" r:id="rId2"/>
    <p:sldId id="377" r:id="rId3"/>
    <p:sldId id="314" r:id="rId4"/>
    <p:sldId id="315" r:id="rId5"/>
    <p:sldId id="292" r:id="rId6"/>
    <p:sldId id="258" r:id="rId7"/>
    <p:sldId id="262" r:id="rId8"/>
    <p:sldId id="260" r:id="rId9"/>
    <p:sldId id="263" r:id="rId10"/>
    <p:sldId id="270" r:id="rId11"/>
    <p:sldId id="264" r:id="rId12"/>
    <p:sldId id="265" r:id="rId13"/>
    <p:sldId id="266" r:id="rId14"/>
    <p:sldId id="287" r:id="rId15"/>
    <p:sldId id="267" r:id="rId16"/>
    <p:sldId id="269" r:id="rId17"/>
    <p:sldId id="306" r:id="rId18"/>
    <p:sldId id="316" r:id="rId19"/>
    <p:sldId id="329" r:id="rId20"/>
    <p:sldId id="357" r:id="rId21"/>
    <p:sldId id="358" r:id="rId22"/>
    <p:sldId id="359" r:id="rId23"/>
    <p:sldId id="360" r:id="rId24"/>
    <p:sldId id="361" r:id="rId25"/>
    <p:sldId id="376" r:id="rId26"/>
    <p:sldId id="375" r:id="rId27"/>
    <p:sldId id="310" r:id="rId28"/>
    <p:sldId id="324" r:id="rId29"/>
    <p:sldId id="319" r:id="rId30"/>
    <p:sldId id="325" r:id="rId31"/>
    <p:sldId id="330" r:id="rId32"/>
    <p:sldId id="332" r:id="rId33"/>
    <p:sldId id="334" r:id="rId34"/>
    <p:sldId id="323" r:id="rId35"/>
    <p:sldId id="318" r:id="rId36"/>
    <p:sldId id="364" r:id="rId37"/>
    <p:sldId id="333" r:id="rId38"/>
    <p:sldId id="336" r:id="rId39"/>
    <p:sldId id="338" r:id="rId40"/>
    <p:sldId id="340" r:id="rId41"/>
    <p:sldId id="341" r:id="rId42"/>
    <p:sldId id="372" r:id="rId43"/>
    <p:sldId id="302" r:id="rId44"/>
    <p:sldId id="303" r:id="rId45"/>
    <p:sldId id="299" r:id="rId46"/>
    <p:sldId id="304" r:id="rId47"/>
    <p:sldId id="300" r:id="rId48"/>
    <p:sldId id="366" r:id="rId49"/>
    <p:sldId id="347" r:id="rId50"/>
    <p:sldId id="352" r:id="rId51"/>
    <p:sldId id="348" r:id="rId52"/>
    <p:sldId id="321" r:id="rId53"/>
    <p:sldId id="349" r:id="rId54"/>
    <p:sldId id="350" r:id="rId55"/>
    <p:sldId id="351" r:id="rId56"/>
    <p:sldId id="355" r:id="rId57"/>
    <p:sldId id="374" r:id="rId5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B155"/>
    <a:srgbClr val="91F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494" autoAdjust="0"/>
  </p:normalViewPr>
  <p:slideViewPr>
    <p:cSldViewPr>
      <p:cViewPr varScale="1">
        <p:scale>
          <a:sx n="63" d="100"/>
          <a:sy n="63" d="100"/>
        </p:scale>
        <p:origin x="157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551B3-9AAC-4328-8B61-CB7D5BB2E0C5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19B2B-D2E2-4EBF-8933-5D4314AAFF3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6172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19B2B-D2E2-4EBF-8933-5D4314AAFF34}" type="slidenum">
              <a:rPr lang="es-ES" smtClean="0"/>
              <a:pPr/>
              <a:t>40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17/03/2022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404664"/>
            <a:ext cx="7315200" cy="4752528"/>
          </a:xfrm>
        </p:spPr>
        <p:txBody>
          <a:bodyPr anchor="ctr">
            <a:normAutofit/>
          </a:bodyPr>
          <a:lstStyle/>
          <a:p>
            <a:pPr algn="ctr"/>
            <a:r>
              <a:rPr lang="es-ES" sz="3600" dirty="0">
                <a:solidFill>
                  <a:srgbClr val="FFFF00"/>
                </a:solidFill>
              </a:rPr>
              <a:t>VALORES   DE   REFERENCIA </a:t>
            </a:r>
            <a:br>
              <a:rPr lang="es-ES" sz="3600" dirty="0">
                <a:solidFill>
                  <a:srgbClr val="FFFF00"/>
                </a:solidFill>
              </a:rPr>
            </a:br>
            <a:r>
              <a:rPr lang="es-ES" sz="3600" dirty="0">
                <a:solidFill>
                  <a:srgbClr val="FFFF00"/>
                </a:solidFill>
              </a:rPr>
              <a:t>  EN QUIMICA  CLINICA</a:t>
            </a:r>
            <a:br>
              <a:rPr lang="es-ES" dirty="0"/>
            </a:br>
            <a:br>
              <a:rPr lang="es-ES" dirty="0"/>
            </a:br>
            <a:r>
              <a:rPr lang="es-ES" dirty="0"/>
              <a:t>                   </a:t>
            </a:r>
            <a:r>
              <a:rPr lang="es-ES" sz="2400" dirty="0"/>
              <a:t>Referencia: IFCC y SEQC</a:t>
            </a:r>
            <a:br>
              <a:rPr lang="es-ES" sz="2400" dirty="0"/>
            </a:br>
            <a:br>
              <a:rPr lang="es-ES" sz="2400" dirty="0"/>
            </a:br>
            <a:br>
              <a:rPr lang="es-ES" sz="2400" dirty="0"/>
            </a:b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347864" y="4941168"/>
            <a:ext cx="4881736" cy="1584176"/>
          </a:xfrm>
        </p:spPr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s-ES" dirty="0" err="1"/>
              <a:t>Bioq</a:t>
            </a:r>
            <a:r>
              <a:rPr lang="es-ES" dirty="0"/>
              <a:t>. Alberto Daniel. Reyes</a:t>
            </a:r>
          </a:p>
          <a:p>
            <a:pPr marL="45720" indent="0" algn="ctr">
              <a:buNone/>
            </a:pPr>
            <a:r>
              <a:rPr lang="es-ES" dirty="0"/>
              <a:t>Esp. en </a:t>
            </a:r>
            <a:r>
              <a:rPr lang="es-ES" dirty="0" err="1"/>
              <a:t>Bioq</a:t>
            </a:r>
            <a:r>
              <a:rPr lang="es-ES" dirty="0"/>
              <a:t>. Clínica- </a:t>
            </a:r>
          </a:p>
          <a:p>
            <a:pPr marL="45720" indent="0" algn="ctr">
              <a:buNone/>
            </a:pPr>
            <a:r>
              <a:rPr lang="es-ES" dirty="0" err="1"/>
              <a:t>Area</a:t>
            </a:r>
            <a:r>
              <a:rPr lang="es-ES" dirty="0"/>
              <a:t> </a:t>
            </a:r>
            <a:r>
              <a:rPr lang="es-ES" dirty="0" err="1"/>
              <a:t>Qca</a:t>
            </a:r>
            <a:r>
              <a:rPr lang="es-ES" dirty="0"/>
              <a:t> Clínica. U.B.A.2005</a:t>
            </a:r>
          </a:p>
        </p:txBody>
      </p:sp>
    </p:spTree>
    <p:extLst>
      <p:ext uri="{BB962C8B-B14F-4D97-AF65-F5344CB8AC3E}">
        <p14:creationId xmlns:p14="http://schemas.microsoft.com/office/powerpoint/2010/main" val="3175232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720079"/>
          </a:xfrm>
        </p:spPr>
        <p:txBody>
          <a:bodyPr>
            <a:normAutofit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80728"/>
            <a:ext cx="8352928" cy="576064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611560" y="1124744"/>
            <a:ext cx="4104456" cy="23042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2"/>
                </a:solidFill>
              </a:rPr>
              <a:t>diagnosticar  síndrome nefrótico</a:t>
            </a:r>
          </a:p>
        </p:txBody>
      </p:sp>
      <p:sp>
        <p:nvSpPr>
          <p:cNvPr id="5" name="4 Elipse"/>
          <p:cNvSpPr/>
          <p:nvPr/>
        </p:nvSpPr>
        <p:spPr>
          <a:xfrm>
            <a:off x="2807804" y="3140968"/>
            <a:ext cx="5868652" cy="352839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2"/>
                </a:solidFill>
              </a:rPr>
              <a:t> V.C. </a:t>
            </a:r>
            <a:r>
              <a:rPr lang="es-ES" sz="2800" b="1" dirty="0">
                <a:solidFill>
                  <a:schemeClr val="bg1"/>
                </a:solidFill>
              </a:rPr>
              <a:t>proteinuria  24 hs    </a:t>
            </a:r>
          </a:p>
          <a:p>
            <a:pPr algn="ctr"/>
            <a:r>
              <a:rPr lang="es-ES" sz="3200" b="1" dirty="0">
                <a:solidFill>
                  <a:schemeClr val="bg2"/>
                </a:solidFill>
              </a:rPr>
              <a:t>&gt; 50 mg/Kg/día + edema + hipoalbuminemia</a:t>
            </a:r>
          </a:p>
        </p:txBody>
      </p:sp>
    </p:spTree>
    <p:extLst>
      <p:ext uri="{BB962C8B-B14F-4D97-AF65-F5344CB8AC3E}">
        <p14:creationId xmlns:p14="http://schemas.microsoft.com/office/powerpoint/2010/main" val="362170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720079"/>
          </a:xfrm>
        </p:spPr>
        <p:txBody>
          <a:bodyPr>
            <a:normAutofit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544615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395536" y="980728"/>
            <a:ext cx="4104456" cy="23042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2"/>
                </a:solidFill>
              </a:rPr>
              <a:t>Valorar riesgo de ECV</a:t>
            </a:r>
          </a:p>
        </p:txBody>
      </p:sp>
      <p:sp>
        <p:nvSpPr>
          <p:cNvPr id="5" name="4 Elipse"/>
          <p:cNvSpPr/>
          <p:nvPr/>
        </p:nvSpPr>
        <p:spPr>
          <a:xfrm>
            <a:off x="3203848" y="2996952"/>
            <a:ext cx="5472608" cy="338437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Colesterol Total </a:t>
            </a:r>
          </a:p>
          <a:p>
            <a:pPr algn="ctr"/>
            <a:r>
              <a:rPr lang="es-ES" sz="3200" b="1" dirty="0">
                <a:solidFill>
                  <a:schemeClr val="bg2"/>
                </a:solidFill>
              </a:rPr>
              <a:t>≥ 200 mg% </a:t>
            </a:r>
          </a:p>
          <a:p>
            <a:pPr algn="ctr"/>
            <a:r>
              <a:rPr lang="es-ES" sz="3200" b="1" dirty="0">
                <a:solidFill>
                  <a:schemeClr val="bg2"/>
                </a:solidFill>
              </a:rPr>
              <a:t>170-199 mg%</a:t>
            </a:r>
          </a:p>
          <a:p>
            <a:pPr algn="ctr"/>
            <a:r>
              <a:rPr lang="es-ES" sz="3200" b="1" dirty="0">
                <a:solidFill>
                  <a:schemeClr val="bg2"/>
                </a:solidFill>
              </a:rPr>
              <a:t>&lt; 170 mg%</a:t>
            </a:r>
          </a:p>
        </p:txBody>
      </p:sp>
    </p:spTree>
    <p:extLst>
      <p:ext uri="{BB962C8B-B14F-4D97-AF65-F5344CB8AC3E}">
        <p14:creationId xmlns:p14="http://schemas.microsoft.com/office/powerpoint/2010/main" val="3084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576063"/>
          </a:xfrm>
        </p:spPr>
        <p:txBody>
          <a:bodyPr>
            <a:normAutofit fontScale="90000"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836712"/>
            <a:ext cx="8064896" cy="58326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55576" y="980728"/>
            <a:ext cx="4104456" cy="23042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chemeClr val="bg2"/>
                </a:solidFill>
              </a:rPr>
              <a:t>detectar daño pancreático</a:t>
            </a:r>
          </a:p>
        </p:txBody>
      </p:sp>
      <p:sp>
        <p:nvSpPr>
          <p:cNvPr id="9" name="8 Elipse"/>
          <p:cNvSpPr/>
          <p:nvPr/>
        </p:nvSpPr>
        <p:spPr>
          <a:xfrm>
            <a:off x="3923928" y="3645024"/>
            <a:ext cx="4029429" cy="25922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800" b="1" dirty="0" err="1">
                <a:solidFill>
                  <a:schemeClr val="bg1"/>
                </a:solidFill>
              </a:rPr>
              <a:t>Amilasemia</a:t>
            </a:r>
            <a:r>
              <a:rPr lang="es-ES" sz="2800" b="1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es-ES" sz="2800" b="1" dirty="0">
                <a:solidFill>
                  <a:srgbClr val="002060"/>
                </a:solidFill>
              </a:rPr>
              <a:t>&gt; L.S </a:t>
            </a:r>
          </a:p>
        </p:txBody>
      </p:sp>
    </p:spTree>
    <p:extLst>
      <p:ext uri="{BB962C8B-B14F-4D97-AF65-F5344CB8AC3E}">
        <p14:creationId xmlns:p14="http://schemas.microsoft.com/office/powerpoint/2010/main" val="337544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720079"/>
          </a:xfrm>
        </p:spPr>
        <p:txBody>
          <a:bodyPr>
            <a:normAutofit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08720"/>
            <a:ext cx="8352928" cy="561662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323529" y="1010451"/>
            <a:ext cx="4104456" cy="241854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rgbClr val="002060"/>
                </a:solidFill>
              </a:rPr>
              <a:t>Diagnosticar pancreatitis aguda</a:t>
            </a:r>
          </a:p>
          <a:p>
            <a:pPr algn="ctr"/>
            <a:endParaRPr lang="es-ES" sz="3200" b="1" dirty="0">
              <a:solidFill>
                <a:schemeClr val="bg2"/>
              </a:solidFill>
            </a:endParaRPr>
          </a:p>
        </p:txBody>
      </p:sp>
      <p:sp>
        <p:nvSpPr>
          <p:cNvPr id="5" name="4 Elipse"/>
          <p:cNvSpPr/>
          <p:nvPr/>
        </p:nvSpPr>
        <p:spPr>
          <a:xfrm>
            <a:off x="2971368" y="3062210"/>
            <a:ext cx="5921112" cy="345638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 err="1">
                <a:solidFill>
                  <a:schemeClr val="bg1"/>
                </a:solidFill>
              </a:rPr>
              <a:t>Amilasemia</a:t>
            </a:r>
            <a:endParaRPr lang="es-ES" sz="3200" b="1" dirty="0">
              <a:solidFill>
                <a:schemeClr val="bg1"/>
              </a:solidFill>
            </a:endParaRPr>
          </a:p>
          <a:p>
            <a:pPr marL="457200" indent="-457200" algn="ctr">
              <a:buFont typeface="Wingdings"/>
              <a:buChar char="Ø"/>
            </a:pPr>
            <a:r>
              <a:rPr lang="es-ES" sz="3200" b="1" dirty="0">
                <a:solidFill>
                  <a:schemeClr val="bg2"/>
                </a:solidFill>
              </a:rPr>
              <a:t>2 x L.S. ( </a:t>
            </a:r>
            <a:r>
              <a:rPr lang="es-ES" sz="2800" b="1" dirty="0">
                <a:solidFill>
                  <a:schemeClr val="bg2"/>
                </a:solidFill>
              </a:rPr>
              <a:t>&gt;</a:t>
            </a:r>
            <a:r>
              <a:rPr lang="es-ES" sz="2800" b="1" dirty="0" err="1">
                <a:solidFill>
                  <a:schemeClr val="bg2"/>
                </a:solidFill>
              </a:rPr>
              <a:t>Sd</a:t>
            </a:r>
            <a:r>
              <a:rPr lang="es-ES" sz="2800" b="1" dirty="0">
                <a:solidFill>
                  <a:schemeClr val="bg2"/>
                </a:solidFill>
              </a:rPr>
              <a:t>, &lt; Ed)</a:t>
            </a:r>
          </a:p>
          <a:p>
            <a:pPr marL="457200" indent="-457200" algn="ctr">
              <a:buFont typeface="Wingdings"/>
              <a:buChar char="Ø"/>
            </a:pPr>
            <a:endParaRPr lang="es-ES" sz="2800" b="1" dirty="0">
              <a:solidFill>
                <a:schemeClr val="bg2"/>
              </a:solidFill>
            </a:endParaRPr>
          </a:p>
          <a:p>
            <a:pPr marL="457200" indent="-457200" algn="ctr">
              <a:buFont typeface="Wingdings"/>
              <a:buChar char="Ø"/>
            </a:pPr>
            <a:r>
              <a:rPr lang="es-ES" sz="3200" b="1" dirty="0">
                <a:solidFill>
                  <a:schemeClr val="bg2"/>
                </a:solidFill>
              </a:rPr>
              <a:t>&gt; 3x L.S</a:t>
            </a:r>
            <a:r>
              <a:rPr lang="es-ES" sz="2800" b="1" dirty="0">
                <a:solidFill>
                  <a:schemeClr val="bg2"/>
                </a:solidFill>
              </a:rPr>
              <a:t>.(&lt;</a:t>
            </a:r>
            <a:r>
              <a:rPr lang="es-ES" sz="2800" b="1" dirty="0" err="1">
                <a:solidFill>
                  <a:schemeClr val="bg2"/>
                </a:solidFill>
              </a:rPr>
              <a:t>Sd</a:t>
            </a:r>
            <a:r>
              <a:rPr lang="es-ES" sz="2800" b="1" dirty="0">
                <a:solidFill>
                  <a:schemeClr val="bg2"/>
                </a:solidFill>
              </a:rPr>
              <a:t>, &gt;Ed)</a:t>
            </a:r>
          </a:p>
        </p:txBody>
      </p:sp>
    </p:spTree>
    <p:extLst>
      <p:ext uri="{BB962C8B-B14F-4D97-AF65-F5344CB8AC3E}">
        <p14:creationId xmlns:p14="http://schemas.microsoft.com/office/powerpoint/2010/main" val="103567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720079"/>
          </a:xfrm>
        </p:spPr>
        <p:txBody>
          <a:bodyPr>
            <a:normAutofit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08720"/>
            <a:ext cx="8064896" cy="561662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428596" y="1000108"/>
            <a:ext cx="4536505" cy="281671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2"/>
                </a:solidFill>
              </a:rPr>
              <a:t>monitorear  evolución de   hepatopatía crónica </a:t>
            </a:r>
          </a:p>
        </p:txBody>
      </p:sp>
      <p:sp>
        <p:nvSpPr>
          <p:cNvPr id="5" name="4 Elipse"/>
          <p:cNvSpPr/>
          <p:nvPr/>
        </p:nvSpPr>
        <p:spPr>
          <a:xfrm>
            <a:off x="3779912" y="3861048"/>
            <a:ext cx="4896544" cy="25202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 valores previos  </a:t>
            </a:r>
            <a:r>
              <a:rPr lang="es-ES" sz="3200" b="1" dirty="0">
                <a:solidFill>
                  <a:schemeClr val="bg2"/>
                </a:solidFill>
              </a:rPr>
              <a:t>de </a:t>
            </a:r>
            <a:r>
              <a:rPr lang="es-ES" sz="3200" b="1" dirty="0" err="1">
                <a:solidFill>
                  <a:schemeClr val="bg2"/>
                </a:solidFill>
              </a:rPr>
              <a:t>alb</a:t>
            </a:r>
            <a:r>
              <a:rPr lang="es-ES" sz="3200" b="1" dirty="0">
                <a:solidFill>
                  <a:schemeClr val="bg2"/>
                </a:solidFill>
              </a:rPr>
              <a:t>, GPT, GOT y GGT</a:t>
            </a:r>
          </a:p>
        </p:txBody>
      </p:sp>
    </p:spTree>
    <p:extLst>
      <p:ext uri="{BB962C8B-B14F-4D97-AF65-F5344CB8AC3E}">
        <p14:creationId xmlns:p14="http://schemas.microsoft.com/office/powerpoint/2010/main" val="17029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720079"/>
          </a:xfrm>
        </p:spPr>
        <p:txBody>
          <a:bodyPr>
            <a:normAutofit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80728"/>
            <a:ext cx="8064896" cy="5544615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539552" y="1124744"/>
            <a:ext cx="4320480" cy="25922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2"/>
                </a:solidFill>
              </a:rPr>
              <a:t>valorar  efectividad del </a:t>
            </a:r>
            <a:r>
              <a:rPr lang="es-ES" sz="3200" b="1" dirty="0" err="1">
                <a:solidFill>
                  <a:schemeClr val="bg2"/>
                </a:solidFill>
              </a:rPr>
              <a:t>Tto</a:t>
            </a:r>
            <a:r>
              <a:rPr lang="es-ES" sz="3200" b="1" dirty="0">
                <a:solidFill>
                  <a:schemeClr val="bg2"/>
                </a:solidFill>
              </a:rPr>
              <a:t> de una CAD</a:t>
            </a:r>
          </a:p>
        </p:txBody>
      </p:sp>
      <p:sp>
        <p:nvSpPr>
          <p:cNvPr id="5" name="4 Elipse"/>
          <p:cNvSpPr/>
          <p:nvPr/>
        </p:nvSpPr>
        <p:spPr>
          <a:xfrm>
            <a:off x="3707904" y="3861048"/>
            <a:ext cx="4968552" cy="25202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valores previos </a:t>
            </a:r>
            <a:r>
              <a:rPr lang="es-ES" sz="3200" b="1" dirty="0">
                <a:solidFill>
                  <a:schemeClr val="bg2"/>
                </a:solidFill>
              </a:rPr>
              <a:t>de EAB, glucemia, </a:t>
            </a:r>
            <a:r>
              <a:rPr lang="es-ES" sz="3200" b="1" dirty="0" err="1">
                <a:solidFill>
                  <a:schemeClr val="bg2"/>
                </a:solidFill>
              </a:rPr>
              <a:t>cetonuria</a:t>
            </a:r>
            <a:endParaRPr lang="es-ES" sz="32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70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576063"/>
          </a:xfrm>
        </p:spPr>
        <p:txBody>
          <a:bodyPr>
            <a:normAutofit fontScale="90000"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764704"/>
            <a:ext cx="8064896" cy="5760639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251520" y="861186"/>
            <a:ext cx="4680520" cy="25922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2"/>
                </a:solidFill>
              </a:rPr>
              <a:t>valorar si el paciente está en riesgo</a:t>
            </a:r>
          </a:p>
        </p:txBody>
      </p:sp>
      <p:sp>
        <p:nvSpPr>
          <p:cNvPr id="5" name="4 Elipse"/>
          <p:cNvSpPr/>
          <p:nvPr/>
        </p:nvSpPr>
        <p:spPr>
          <a:xfrm>
            <a:off x="2879812" y="3429000"/>
            <a:ext cx="5796644" cy="29523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V.C.= Valor Crítico </a:t>
            </a:r>
            <a:r>
              <a:rPr lang="es-ES" sz="2800" b="1" dirty="0">
                <a:solidFill>
                  <a:schemeClr val="bg2"/>
                </a:solidFill>
              </a:rPr>
              <a:t> ej. </a:t>
            </a:r>
            <a:r>
              <a:rPr lang="es-ES" sz="2800" b="1" dirty="0">
                <a:solidFill>
                  <a:schemeClr val="bg1"/>
                </a:solidFill>
              </a:rPr>
              <a:t>K</a:t>
            </a:r>
            <a:r>
              <a:rPr lang="es-ES" sz="2800" b="1" dirty="0">
                <a:solidFill>
                  <a:schemeClr val="bg2"/>
                </a:solidFill>
              </a:rPr>
              <a:t> &lt; 2,6 </a:t>
            </a:r>
            <a:r>
              <a:rPr lang="es-ES" sz="2800" b="1" dirty="0" err="1">
                <a:solidFill>
                  <a:schemeClr val="bg2"/>
                </a:solidFill>
              </a:rPr>
              <a:t>ó</a:t>
            </a:r>
            <a:r>
              <a:rPr lang="es-ES" sz="2800" b="1" dirty="0">
                <a:solidFill>
                  <a:schemeClr val="bg2"/>
                </a:solidFill>
              </a:rPr>
              <a:t> &gt; 7 </a:t>
            </a:r>
            <a:r>
              <a:rPr lang="es-ES" sz="2800" b="1" dirty="0" err="1">
                <a:solidFill>
                  <a:schemeClr val="bg2"/>
                </a:solidFill>
              </a:rPr>
              <a:t>meq</a:t>
            </a:r>
            <a:r>
              <a:rPr lang="es-ES" sz="2800" b="1" dirty="0">
                <a:solidFill>
                  <a:schemeClr val="bg2"/>
                </a:solidFill>
              </a:rPr>
              <a:t>/l</a:t>
            </a:r>
          </a:p>
          <a:p>
            <a:pPr algn="ctr"/>
            <a:r>
              <a:rPr lang="es-ES" sz="2800" b="1" dirty="0">
                <a:solidFill>
                  <a:schemeClr val="bg1"/>
                </a:solidFill>
              </a:rPr>
              <a:t>Glucemia </a:t>
            </a:r>
            <a:r>
              <a:rPr lang="es-ES" sz="2800" b="1" dirty="0">
                <a:solidFill>
                  <a:schemeClr val="bg2"/>
                </a:solidFill>
              </a:rPr>
              <a:t>&lt; 45 mg% </a:t>
            </a:r>
            <a:r>
              <a:rPr lang="es-ES" sz="2800" b="1" dirty="0" err="1">
                <a:solidFill>
                  <a:schemeClr val="bg2"/>
                </a:solidFill>
              </a:rPr>
              <a:t>ó</a:t>
            </a:r>
            <a:r>
              <a:rPr lang="es-ES" sz="2800" b="1" dirty="0">
                <a:solidFill>
                  <a:schemeClr val="bg2"/>
                </a:solidFill>
              </a:rPr>
              <a:t> &gt; 300 mg%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043376" y="3244334"/>
            <a:ext cx="305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b="1" dirty="0">
                <a:solidFill>
                  <a:schemeClr val="bg2"/>
                </a:solidFill>
              </a:rPr>
              <a:t>detectar daño pancreático</a:t>
            </a:r>
          </a:p>
        </p:txBody>
      </p:sp>
    </p:spTree>
    <p:extLst>
      <p:ext uri="{BB962C8B-B14F-4D97-AF65-F5344CB8AC3E}">
        <p14:creationId xmlns:p14="http://schemas.microsoft.com/office/powerpoint/2010/main" val="139114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332656"/>
            <a:ext cx="7315200" cy="301815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s-ES" sz="2800" dirty="0"/>
              <a:t>Que hicimos en todos éstos casos ?</a:t>
            </a:r>
            <a:br>
              <a:rPr lang="es-ES" sz="2800" dirty="0"/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836711"/>
            <a:ext cx="8208912" cy="5472649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Rectángulo redondeado"/>
          <p:cNvSpPr/>
          <p:nvPr/>
        </p:nvSpPr>
        <p:spPr>
          <a:xfrm>
            <a:off x="1532856" y="850536"/>
            <a:ext cx="6048672" cy="77822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Comparamos el valor observado  con</a:t>
            </a:r>
            <a:r>
              <a:rPr lang="es-ES" dirty="0"/>
              <a:t>…</a:t>
            </a:r>
          </a:p>
        </p:txBody>
      </p:sp>
      <p:sp>
        <p:nvSpPr>
          <p:cNvPr id="5" name="4 Elipse"/>
          <p:cNvSpPr/>
          <p:nvPr/>
        </p:nvSpPr>
        <p:spPr>
          <a:xfrm>
            <a:off x="899592" y="1844824"/>
            <a:ext cx="3240360" cy="194421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 err="1">
                <a:solidFill>
                  <a:schemeClr val="bg1"/>
                </a:solidFill>
              </a:rPr>
              <a:t>Interv</a:t>
            </a:r>
            <a:r>
              <a:rPr lang="es-ES" sz="2400" b="1" dirty="0">
                <a:solidFill>
                  <a:schemeClr val="bg1"/>
                </a:solidFill>
              </a:rPr>
              <a:t> de  </a:t>
            </a:r>
            <a:r>
              <a:rPr lang="es-ES" sz="2400" b="1" dirty="0" err="1">
                <a:solidFill>
                  <a:schemeClr val="bg1"/>
                </a:solidFill>
              </a:rPr>
              <a:t>Ref</a:t>
            </a:r>
            <a:r>
              <a:rPr lang="es-ES" sz="2400" b="1" dirty="0">
                <a:solidFill>
                  <a:schemeClr val="bg1"/>
                </a:solidFill>
              </a:rPr>
              <a:t> poblacional</a:t>
            </a:r>
          </a:p>
        </p:txBody>
      </p:sp>
      <p:sp>
        <p:nvSpPr>
          <p:cNvPr id="6" name="5 Elipse"/>
          <p:cNvSpPr/>
          <p:nvPr/>
        </p:nvSpPr>
        <p:spPr>
          <a:xfrm>
            <a:off x="3134180" y="3861048"/>
            <a:ext cx="3814084" cy="223224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Wingdings" pitchFamily="2" charset="2"/>
              <a:buChar char="ü"/>
            </a:pPr>
            <a:r>
              <a:rPr lang="es-ES" sz="2400" b="1" dirty="0"/>
              <a:t>Valor de Corte</a:t>
            </a:r>
          </a:p>
          <a:p>
            <a:pPr algn="ctr"/>
            <a:endParaRPr lang="es-ES" sz="2400" b="1" dirty="0"/>
          </a:p>
          <a:p>
            <a:pPr marL="342900" indent="-342900" algn="ctr">
              <a:buFont typeface="Wingdings" pitchFamily="2" charset="2"/>
              <a:buChar char="ü"/>
            </a:pPr>
            <a:r>
              <a:rPr lang="es-ES" sz="2400" b="1" dirty="0" err="1"/>
              <a:t>Percentilos</a:t>
            </a:r>
            <a:endParaRPr lang="es-ES" sz="2400" b="1" dirty="0"/>
          </a:p>
        </p:txBody>
      </p:sp>
      <p:sp>
        <p:nvSpPr>
          <p:cNvPr id="7" name="6 Elipse"/>
          <p:cNvSpPr/>
          <p:nvPr/>
        </p:nvSpPr>
        <p:spPr>
          <a:xfrm>
            <a:off x="4860032" y="1844824"/>
            <a:ext cx="3600400" cy="194421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Valores previos del mismo sujeto</a:t>
            </a:r>
          </a:p>
        </p:txBody>
      </p:sp>
    </p:spTree>
    <p:extLst>
      <p:ext uri="{BB962C8B-B14F-4D97-AF65-F5344CB8AC3E}">
        <p14:creationId xmlns:p14="http://schemas.microsoft.com/office/powerpoint/2010/main" val="212323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1"/>
            <a:ext cx="7603232" cy="648072"/>
          </a:xfrm>
        </p:spPr>
        <p:txBody>
          <a:bodyPr anchor="ctr">
            <a:normAutofit/>
          </a:bodyPr>
          <a:lstStyle/>
          <a:p>
            <a:pPr algn="ctr"/>
            <a:r>
              <a:rPr lang="es-ES" sz="2800" dirty="0"/>
              <a:t>Conceptos básicos en Val de Ref.</a:t>
            </a:r>
            <a:endParaRPr lang="es-ES" sz="2800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92796" y="980728"/>
            <a:ext cx="6984776" cy="54726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s-ES" sz="16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16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16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16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1600" b="1" dirty="0">
              <a:solidFill>
                <a:srgbClr val="FFFF00"/>
              </a:solidFill>
            </a:endParaRPr>
          </a:p>
          <a:p>
            <a:endParaRPr lang="es-ES" sz="1600" b="1" dirty="0"/>
          </a:p>
          <a:p>
            <a:pPr marL="45720" indent="0">
              <a:buNone/>
            </a:pPr>
            <a:endParaRPr lang="es-ES" sz="16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16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16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sz="16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b="1" dirty="0"/>
          </a:p>
          <a:p>
            <a:pPr marL="45720" indent="0">
              <a:buNone/>
            </a:pPr>
            <a:endParaRPr lang="es-ES" b="1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0130519-2AA4-4664-B633-FC46246FE0DF}"/>
              </a:ext>
            </a:extLst>
          </p:cNvPr>
          <p:cNvSpPr/>
          <p:nvPr/>
        </p:nvSpPr>
        <p:spPr>
          <a:xfrm>
            <a:off x="1244824" y="1016732"/>
            <a:ext cx="648072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" indent="0">
              <a:buNone/>
            </a:pPr>
            <a:r>
              <a:rPr lang="es-ES" sz="1800" b="1" dirty="0">
                <a:solidFill>
                  <a:srgbClr val="002060"/>
                </a:solidFill>
              </a:rPr>
              <a:t>POBLACIÓN  DE REFERENCIA (P.R.)</a:t>
            </a:r>
          </a:p>
          <a:p>
            <a:pPr marL="45720" indent="0">
              <a:buNone/>
            </a:pPr>
            <a:r>
              <a:rPr lang="es-ES" sz="1800" b="1" dirty="0">
                <a:solidFill>
                  <a:srgbClr val="002060"/>
                </a:solidFill>
              </a:rPr>
              <a:t>Todos los individuos que   cumplan  los criterios de selección, </a:t>
            </a:r>
          </a:p>
          <a:p>
            <a:pPr marL="45720" indent="0">
              <a:buNone/>
            </a:pPr>
            <a:endParaRPr lang="es-ES" sz="1800" b="1" dirty="0">
              <a:solidFill>
                <a:srgbClr val="FFFF00"/>
              </a:solidFill>
            </a:endParaRPr>
          </a:p>
          <a:p>
            <a:pPr algn="ctr"/>
            <a:endParaRPr lang="es-AR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D11DF5C-0A17-43C0-9FE8-704B2091F904}"/>
              </a:ext>
            </a:extLst>
          </p:cNvPr>
          <p:cNvSpPr/>
          <p:nvPr/>
        </p:nvSpPr>
        <p:spPr>
          <a:xfrm>
            <a:off x="1146604" y="2529272"/>
            <a:ext cx="6762404" cy="1799456"/>
          </a:xfrm>
          <a:prstGeom prst="rect">
            <a:avLst/>
          </a:prstGeom>
          <a:solidFill>
            <a:srgbClr val="91F86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>
              <a:buNone/>
            </a:pPr>
            <a:r>
              <a:rPr lang="es-ES" sz="1800" b="1" dirty="0">
                <a:solidFill>
                  <a:srgbClr val="002060"/>
                </a:solidFill>
              </a:rPr>
              <a:t>MUESTRA DE REFERENCIA. </a:t>
            </a:r>
          </a:p>
          <a:p>
            <a:pPr marL="45720" indent="0">
              <a:buNone/>
            </a:pPr>
            <a:r>
              <a:rPr lang="es-ES" sz="1800" b="1" dirty="0">
                <a:solidFill>
                  <a:srgbClr val="002060"/>
                </a:solidFill>
              </a:rPr>
              <a:t>Los individuos  de referencia  que cumplen estos Criterios </a:t>
            </a:r>
            <a:r>
              <a:rPr lang="es-ES" sz="1800" b="1" i="1" dirty="0">
                <a:solidFill>
                  <a:srgbClr val="002060"/>
                </a:solidFill>
              </a:rPr>
              <a:t>y  de los cuales se obtuvieron los especímenes.</a:t>
            </a:r>
            <a:endParaRPr lang="es-ES" sz="1800" b="1" dirty="0">
              <a:solidFill>
                <a:srgbClr val="002060"/>
              </a:solidFill>
            </a:endParaRPr>
          </a:p>
          <a:p>
            <a:r>
              <a:rPr lang="es-ES" sz="1800" b="1" dirty="0">
                <a:solidFill>
                  <a:srgbClr val="002060"/>
                </a:solidFill>
              </a:rPr>
              <a:t>Calcular el mínimo </a:t>
            </a:r>
            <a:r>
              <a:rPr lang="es-ES" sz="1800" b="1" dirty="0" err="1">
                <a:solidFill>
                  <a:srgbClr val="002060"/>
                </a:solidFill>
              </a:rPr>
              <a:t>N°</a:t>
            </a:r>
            <a:r>
              <a:rPr lang="es-ES" sz="1800" b="1" dirty="0">
                <a:solidFill>
                  <a:srgbClr val="002060"/>
                </a:solidFill>
              </a:rPr>
              <a:t> de individuos  para  que sea representativa de la P.R.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6E6FA428-4914-45DB-A961-F82D1DE65A39}"/>
              </a:ext>
            </a:extLst>
          </p:cNvPr>
          <p:cNvSpPr/>
          <p:nvPr/>
        </p:nvSpPr>
        <p:spPr>
          <a:xfrm>
            <a:off x="1000828" y="4900198"/>
            <a:ext cx="6976744" cy="1116124"/>
          </a:xfrm>
          <a:prstGeom prst="rect">
            <a:avLst/>
          </a:prstGeom>
          <a:solidFill>
            <a:srgbClr val="DFB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" indent="0">
              <a:buNone/>
            </a:pPr>
            <a:r>
              <a:rPr lang="es-ES" sz="1800" b="1" dirty="0">
                <a:solidFill>
                  <a:srgbClr val="002060"/>
                </a:solidFill>
              </a:rPr>
              <a:t>VALOR DE REFERENCIA  </a:t>
            </a:r>
          </a:p>
          <a:p>
            <a:pPr marL="45720" indent="0">
              <a:buNone/>
            </a:pPr>
            <a:r>
              <a:rPr lang="es-ES" b="1" dirty="0">
                <a:solidFill>
                  <a:srgbClr val="002060"/>
                </a:solidFill>
              </a:rPr>
              <a:t>E</a:t>
            </a:r>
            <a:r>
              <a:rPr lang="es-ES" sz="1800" b="1" dirty="0">
                <a:solidFill>
                  <a:srgbClr val="002060"/>
                </a:solidFill>
              </a:rPr>
              <a:t>s  el resultado de la </a:t>
            </a:r>
            <a:r>
              <a:rPr lang="es-ES" sz="1800" b="1" i="1" dirty="0">
                <a:solidFill>
                  <a:srgbClr val="002060"/>
                </a:solidFill>
              </a:rPr>
              <a:t>medición de un analito </a:t>
            </a:r>
            <a:r>
              <a:rPr lang="es-ES" sz="1800" b="1" dirty="0">
                <a:solidFill>
                  <a:srgbClr val="002060"/>
                </a:solidFill>
              </a:rPr>
              <a:t>en un espécimen obtenido  de </a:t>
            </a:r>
            <a:r>
              <a:rPr lang="es-ES" sz="1800" b="1" i="1" dirty="0">
                <a:solidFill>
                  <a:srgbClr val="002060"/>
                </a:solidFill>
              </a:rPr>
              <a:t>un individuo de referencia.</a:t>
            </a:r>
          </a:p>
          <a:p>
            <a:pPr marL="45720" indent="0">
              <a:buNone/>
            </a:pPr>
            <a:r>
              <a:rPr lang="es-ES" sz="1800" b="1" dirty="0">
                <a:solidFill>
                  <a:srgbClr val="002060"/>
                </a:solidFill>
              </a:rPr>
              <a:t>   </a:t>
            </a:r>
          </a:p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2606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14595"/>
            <a:ext cx="7315200" cy="606093"/>
          </a:xfrm>
        </p:spPr>
        <p:txBody>
          <a:bodyPr anchor="ctr">
            <a:normAutofit/>
          </a:bodyPr>
          <a:lstStyle/>
          <a:p>
            <a:pPr algn="ctr"/>
            <a:r>
              <a:rPr lang="es-ES" sz="2400" dirty="0"/>
              <a:t>            Obtención de Val de Referencia (IFCC)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6786542" y="2944236"/>
            <a:ext cx="2071228" cy="962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b="1" dirty="0"/>
              <a:t>procesar  analítica/te   los especímenes </a:t>
            </a: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179512" y="486480"/>
            <a:ext cx="8964488" cy="6470911"/>
          </a:xfrm>
        </p:spPr>
        <p:txBody>
          <a:bodyPr/>
          <a:lstStyle/>
          <a:p>
            <a:r>
              <a:rPr lang="es-ES" dirty="0"/>
              <a:t>       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6572264" y="1071546"/>
            <a:ext cx="2258718" cy="114300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 preparar  </a:t>
            </a:r>
            <a:r>
              <a:rPr lang="es-ES" sz="1600" b="1" dirty="0" err="1">
                <a:solidFill>
                  <a:schemeClr val="bg1"/>
                </a:solidFill>
              </a:rPr>
              <a:t>indiv</a:t>
            </a:r>
            <a:r>
              <a:rPr lang="es-ES" sz="1600" b="1" dirty="0">
                <a:solidFill>
                  <a:schemeClr val="bg1"/>
                </a:solidFill>
              </a:rPr>
              <a:t> de ref. </a:t>
            </a:r>
          </a:p>
          <a:p>
            <a:pPr algn="ctr"/>
            <a:r>
              <a:rPr lang="es-ES" sz="1600" b="1" dirty="0">
                <a:solidFill>
                  <a:schemeClr val="bg1"/>
                </a:solidFill>
              </a:rPr>
              <a:t>y obtener el </a:t>
            </a:r>
            <a:r>
              <a:rPr lang="es-ES" sz="1600" b="1" dirty="0" err="1">
                <a:solidFill>
                  <a:schemeClr val="bg1"/>
                </a:solidFill>
              </a:rPr>
              <a:t>especímen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714348" y="3286124"/>
            <a:ext cx="2586344" cy="7920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Analizar tipo de distribución de los V.O.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578007" y="4477202"/>
            <a:ext cx="2976473" cy="88703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rgbClr val="002060"/>
                </a:solidFill>
              </a:rPr>
              <a:t>Tratamiento  estadístico</a:t>
            </a:r>
            <a:r>
              <a:rPr lang="es-ES" sz="1600" b="1" dirty="0"/>
              <a:t>: </a:t>
            </a:r>
            <a:r>
              <a:rPr lang="es-ES" sz="1600" b="1" dirty="0" err="1"/>
              <a:t>paramétrico</a:t>
            </a:r>
            <a:r>
              <a:rPr lang="es-ES" sz="1600" b="1" dirty="0"/>
              <a:t>  ó </a:t>
            </a:r>
          </a:p>
          <a:p>
            <a:pPr algn="ctr"/>
            <a:r>
              <a:rPr lang="es-ES" sz="1600" b="1" dirty="0"/>
              <a:t>no </a:t>
            </a:r>
            <a:r>
              <a:rPr lang="es-ES" sz="1600" b="1" dirty="0" err="1"/>
              <a:t>paramétrico</a:t>
            </a:r>
            <a:endParaRPr lang="es-ES" sz="1600" b="1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1785918" y="5715016"/>
            <a:ext cx="2421364" cy="7143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Aplicar Criterios de Partición </a:t>
            </a:r>
          </a:p>
        </p:txBody>
      </p:sp>
      <p:sp>
        <p:nvSpPr>
          <p:cNvPr id="14" name="13 Elipse"/>
          <p:cNvSpPr/>
          <p:nvPr/>
        </p:nvSpPr>
        <p:spPr>
          <a:xfrm>
            <a:off x="313018" y="1259336"/>
            <a:ext cx="1653755" cy="151121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600" b="1" dirty="0"/>
              <a:t>Población general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1662193" y="627677"/>
            <a:ext cx="1695361" cy="7588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Criterios de Inclusión y Exclusión</a:t>
            </a:r>
          </a:p>
        </p:txBody>
      </p:sp>
      <p:sp>
        <p:nvSpPr>
          <p:cNvPr id="15" name="14 Elipse"/>
          <p:cNvSpPr/>
          <p:nvPr/>
        </p:nvSpPr>
        <p:spPr>
          <a:xfrm>
            <a:off x="3879851" y="637958"/>
            <a:ext cx="1988992" cy="10449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Población de </a:t>
            </a:r>
            <a:r>
              <a:rPr lang="es-ES" sz="1600" b="1" dirty="0" err="1">
                <a:solidFill>
                  <a:schemeClr val="bg1"/>
                </a:solidFill>
              </a:rPr>
              <a:t>Ref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16" name="15 Elipse"/>
          <p:cNvSpPr/>
          <p:nvPr/>
        </p:nvSpPr>
        <p:spPr>
          <a:xfrm>
            <a:off x="4138581" y="1843685"/>
            <a:ext cx="2078027" cy="118197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Muestra  de ref. y </a:t>
            </a:r>
            <a:r>
              <a:rPr lang="es-ES" sz="1600" b="1" dirty="0" err="1">
                <a:solidFill>
                  <a:schemeClr val="bg1"/>
                </a:solidFill>
              </a:rPr>
              <a:t>especimenes</a:t>
            </a:r>
            <a:r>
              <a:rPr lang="es-ES" sz="1600" b="1" dirty="0">
                <a:solidFill>
                  <a:schemeClr val="bg1"/>
                </a:solidFill>
              </a:rPr>
              <a:t> de ref.</a:t>
            </a:r>
          </a:p>
        </p:txBody>
      </p:sp>
      <p:sp>
        <p:nvSpPr>
          <p:cNvPr id="18" name="17 Elipse"/>
          <p:cNvSpPr/>
          <p:nvPr/>
        </p:nvSpPr>
        <p:spPr>
          <a:xfrm>
            <a:off x="4507971" y="5159977"/>
            <a:ext cx="2278607" cy="105008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Límites de Referencia</a:t>
            </a:r>
            <a:endParaRPr lang="es-ES" sz="1600" dirty="0"/>
          </a:p>
        </p:txBody>
      </p:sp>
      <p:sp>
        <p:nvSpPr>
          <p:cNvPr id="19" name="18 Elipse"/>
          <p:cNvSpPr/>
          <p:nvPr/>
        </p:nvSpPr>
        <p:spPr>
          <a:xfrm>
            <a:off x="6786578" y="5643578"/>
            <a:ext cx="2088232" cy="85148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I.C. 90% para cada L.R.</a:t>
            </a:r>
          </a:p>
        </p:txBody>
      </p:sp>
      <p:sp>
        <p:nvSpPr>
          <p:cNvPr id="3" name="2 Elipse"/>
          <p:cNvSpPr/>
          <p:nvPr/>
        </p:nvSpPr>
        <p:spPr>
          <a:xfrm>
            <a:off x="3972646" y="3269659"/>
            <a:ext cx="2141942" cy="133115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resultados de ref. (V.O.)</a:t>
            </a:r>
          </a:p>
          <a:p>
            <a:pPr algn="ctr"/>
            <a:endParaRPr lang="es-ES" dirty="0"/>
          </a:p>
        </p:txBody>
      </p:sp>
      <p:cxnSp>
        <p:nvCxnSpPr>
          <p:cNvPr id="17" name="16 Conector recto de flecha"/>
          <p:cNvCxnSpPr/>
          <p:nvPr/>
        </p:nvCxnSpPr>
        <p:spPr>
          <a:xfrm>
            <a:off x="5929322" y="1071546"/>
            <a:ext cx="571504" cy="285752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>
            <a:stCxn id="14" idx="0"/>
          </p:cNvCxnSpPr>
          <p:nvPr/>
        </p:nvCxnSpPr>
        <p:spPr>
          <a:xfrm flipV="1">
            <a:off x="1139896" y="809662"/>
            <a:ext cx="522297" cy="449674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3357554" y="928670"/>
            <a:ext cx="642942" cy="1588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rot="10800000" flipV="1">
            <a:off x="5929322" y="1571612"/>
            <a:ext cx="571504" cy="428628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6715140" y="5500702"/>
            <a:ext cx="500066" cy="214314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>
            <a:off x="6179337" y="2755009"/>
            <a:ext cx="500066" cy="285752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 rot="10800000" flipV="1">
            <a:off x="6150208" y="3444253"/>
            <a:ext cx="529195" cy="440654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 rot="10800000">
            <a:off x="3357554" y="3786190"/>
            <a:ext cx="714380" cy="1588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/>
          <p:nvPr/>
        </p:nvCxnSpPr>
        <p:spPr>
          <a:xfrm rot="5400000">
            <a:off x="1679555" y="4321181"/>
            <a:ext cx="500066" cy="1588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 flipV="1">
            <a:off x="3714744" y="5429264"/>
            <a:ext cx="857256" cy="214314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>
            <a:off x="2000232" y="5357826"/>
            <a:ext cx="571504" cy="285752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98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5F4EC-61DC-4CEF-B15E-B4781EE78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496" y="260649"/>
            <a:ext cx="7315200" cy="576063"/>
          </a:xfrm>
        </p:spPr>
        <p:txBody>
          <a:bodyPr anchor="t">
            <a:noAutofit/>
          </a:bodyPr>
          <a:lstStyle/>
          <a:p>
            <a:pPr algn="ctr"/>
            <a:r>
              <a:rPr lang="es-ES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OBJETIVOS   DE APRENDIZAJE</a:t>
            </a:r>
            <a:br>
              <a:rPr lang="es-A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8279A5-D958-450F-855B-4D4E2617E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184" y="836713"/>
            <a:ext cx="7315200" cy="5544616"/>
          </a:xfrm>
        </p:spPr>
        <p:txBody>
          <a:bodyPr/>
          <a:lstStyle/>
          <a:p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 pretende que </a:t>
            </a:r>
            <a:r>
              <a:rPr lang="es-E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Ud</a:t>
            </a: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luego de estudiar el tema, realizar los ejercicios de aplicación y las consultas necesarias, sea capaz de:</a:t>
            </a:r>
          </a:p>
          <a:p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Reconocer los diferentes tipos de valores de referencia y sus aplicaciones.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Explicar el procedimiento para la obtención y presentación de Valores de Referencia basados en poblaciones, según la IFCC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Explicar los procedimientos: elaboración de  Criterios de Inclusión y Exclusión, preparación de individuos de referencia, </a:t>
            </a: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obtención de los límites de referencia con sus </a:t>
            </a:r>
            <a:r>
              <a:rPr lang="es-ES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de Confianza (I.C.) y aplicación de criterios de partición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Describir las  Inferencias al utilizar Valores de Referencia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Ser capaz de resolver  los ejercicios de aplicación   presentados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84568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260648"/>
            <a:ext cx="8572560" cy="1154097"/>
          </a:xfrm>
        </p:spPr>
        <p:txBody>
          <a:bodyPr anchor="ctr">
            <a:norm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</a:rPr>
              <a:t>Determination of reference intervals for serum </a:t>
            </a:r>
            <a:r>
              <a:rPr lang="en-US" sz="2400" dirty="0" err="1">
                <a:solidFill>
                  <a:srgbClr val="FFFF00"/>
                </a:solidFill>
              </a:rPr>
              <a:t>creatinine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err="1">
                <a:solidFill>
                  <a:schemeClr val="tx1"/>
                </a:solidFill>
              </a:rPr>
              <a:t>Junge</a:t>
            </a:r>
            <a:r>
              <a:rPr lang="en-US" sz="2000" dirty="0">
                <a:solidFill>
                  <a:schemeClr val="tx1"/>
                </a:solidFill>
              </a:rPr>
              <a:t> W, </a:t>
            </a:r>
            <a:r>
              <a:rPr lang="en-US" sz="2000" dirty="0" err="1">
                <a:solidFill>
                  <a:schemeClr val="tx1"/>
                </a:solidFill>
              </a:rPr>
              <a:t>Wilke</a:t>
            </a:r>
            <a:r>
              <a:rPr lang="en-US" sz="2000" dirty="0">
                <a:solidFill>
                  <a:schemeClr val="tx1"/>
                </a:solidFill>
              </a:rPr>
              <a:t> B, </a:t>
            </a:r>
            <a:r>
              <a:rPr lang="en-US" sz="2000" dirty="0" err="1">
                <a:solidFill>
                  <a:schemeClr val="tx1"/>
                </a:solidFill>
              </a:rPr>
              <a:t>Halabi</a:t>
            </a:r>
            <a:r>
              <a:rPr lang="en-US" sz="2000" dirty="0">
                <a:solidFill>
                  <a:schemeClr val="tx1"/>
                </a:solidFill>
              </a:rPr>
              <a:t> A, Klein G </a:t>
            </a:r>
            <a:r>
              <a:rPr lang="es-ES" sz="2000" dirty="0" err="1">
                <a:solidFill>
                  <a:schemeClr val="tx1"/>
                </a:solidFill>
              </a:rPr>
              <a:t>Clin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err="1">
                <a:solidFill>
                  <a:schemeClr val="tx1"/>
                </a:solidFill>
              </a:rPr>
              <a:t>Chim</a:t>
            </a:r>
            <a:r>
              <a:rPr lang="es-ES" sz="2000" dirty="0">
                <a:solidFill>
                  <a:schemeClr val="tx1"/>
                </a:solidFill>
              </a:rPr>
              <a:t> Acta. 2004. 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(Alemania)        Aprobado por el Comité de I.R. de IFCC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628799"/>
            <a:ext cx="8750206" cy="5014911"/>
          </a:xfrm>
        </p:spPr>
        <p:txBody>
          <a:bodyPr>
            <a:normAutofit fontScale="92500" lnSpcReduction="10000"/>
          </a:bodyPr>
          <a:lstStyle/>
          <a:p>
            <a:pPr marL="45720" lvl="0" indent="0">
              <a:buNone/>
            </a:pPr>
            <a:r>
              <a:rPr lang="es-ES" sz="2400" b="1" dirty="0">
                <a:solidFill>
                  <a:srgbClr val="DFB155"/>
                </a:solidFill>
              </a:rPr>
              <a:t>Criterios de INCLUSIÓN</a:t>
            </a:r>
            <a:endParaRPr lang="es-ES" sz="2400" dirty="0">
              <a:solidFill>
                <a:srgbClr val="DFB155"/>
              </a:solidFill>
            </a:endParaRPr>
          </a:p>
          <a:p>
            <a:pPr>
              <a:spcBef>
                <a:spcPts val="1800"/>
              </a:spcBef>
            </a:pPr>
            <a:r>
              <a:rPr lang="es-ES" sz="2400" b="1" dirty="0"/>
              <a:t>Edad: </a:t>
            </a:r>
            <a:r>
              <a:rPr lang="es-ES" sz="2400" dirty="0"/>
              <a:t>18 a 74 años        </a:t>
            </a:r>
          </a:p>
          <a:p>
            <a:pPr>
              <a:spcBef>
                <a:spcPts val="1800"/>
              </a:spcBef>
            </a:pPr>
            <a:r>
              <a:rPr lang="es-ES" sz="2400" b="1" dirty="0"/>
              <a:t>Estado de salud: </a:t>
            </a:r>
            <a:r>
              <a:rPr lang="es-ES" sz="2400" dirty="0"/>
              <a:t>Colinesterasa, Hb, leucocitos y plaquetas dentro del </a:t>
            </a:r>
            <a:r>
              <a:rPr lang="es-ES" sz="2400" dirty="0" err="1"/>
              <a:t>Int</a:t>
            </a:r>
            <a:r>
              <a:rPr lang="es-ES" sz="2400" dirty="0"/>
              <a:t> de Ref.</a:t>
            </a:r>
          </a:p>
          <a:p>
            <a:pPr>
              <a:spcBef>
                <a:spcPts val="1800"/>
              </a:spcBef>
            </a:pPr>
            <a:r>
              <a:rPr lang="es-ES" sz="2400" dirty="0"/>
              <a:t>                               </a:t>
            </a:r>
            <a:r>
              <a:rPr lang="es-ES" sz="2400" b="1" dirty="0">
                <a:solidFill>
                  <a:srgbClr val="FFFF00"/>
                </a:solidFill>
              </a:rPr>
              <a:t>¿para qué c/u ?</a:t>
            </a:r>
          </a:p>
          <a:p>
            <a:pPr>
              <a:spcBef>
                <a:spcPts val="1800"/>
              </a:spcBef>
              <a:buNone/>
            </a:pPr>
            <a:endParaRPr lang="es-ES" sz="2400" dirty="0"/>
          </a:p>
          <a:p>
            <a:pPr>
              <a:spcBef>
                <a:spcPts val="1800"/>
              </a:spcBef>
            </a:pPr>
            <a:r>
              <a:rPr lang="es-ES" sz="2400" b="1" dirty="0"/>
              <a:t>Examen clínico “</a:t>
            </a:r>
            <a:r>
              <a:rPr lang="es-ES" sz="2400" dirty="0"/>
              <a:t>sin hallazgos anormales”</a:t>
            </a:r>
          </a:p>
          <a:p>
            <a:pPr marL="45720" indent="0">
              <a:buNone/>
            </a:pPr>
            <a:endParaRPr lang="es-ES" sz="2400" b="1" dirty="0">
              <a:solidFill>
                <a:srgbClr val="FFC000"/>
              </a:solidFill>
            </a:endParaRPr>
          </a:p>
          <a:p>
            <a:pPr marL="45720" indent="0">
              <a:buNone/>
            </a:pPr>
            <a:endParaRPr lang="es-ES" sz="2400" b="1" dirty="0">
              <a:solidFill>
                <a:srgbClr val="FFC000"/>
              </a:solidFill>
            </a:endParaRPr>
          </a:p>
          <a:p>
            <a:pPr marL="45720" indent="0">
              <a:buNone/>
            </a:pPr>
            <a:r>
              <a:rPr lang="es-ES" sz="2400" b="1" dirty="0">
                <a:solidFill>
                  <a:srgbClr val="FFC000"/>
                </a:solidFill>
              </a:rPr>
              <a:t>¿porqué no incluyen sedimento urinario normal ni proteinuria ?</a:t>
            </a:r>
          </a:p>
          <a:p>
            <a:pPr marL="45720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                        </a:t>
            </a:r>
          </a:p>
          <a:p>
            <a:endParaRPr lang="es-ES" sz="2400" dirty="0"/>
          </a:p>
        </p:txBody>
      </p:sp>
      <p:pic>
        <p:nvPicPr>
          <p:cNvPr id="1027" name="Picture 3" descr="C:\Users\usuario\Documents\QUIMICA CLINICA\CLASES CONCURSO 2017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39438" y="3355204"/>
            <a:ext cx="2714612" cy="1562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3137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1"/>
            <a:ext cx="7603232" cy="864096"/>
          </a:xfrm>
        </p:spPr>
        <p:txBody>
          <a:bodyPr anchor="t">
            <a:normAutofit fontScale="90000"/>
          </a:bodyPr>
          <a:lstStyle/>
          <a:p>
            <a:pPr lvl="0"/>
            <a:r>
              <a:rPr lang="es-ES" sz="2400" b="1" dirty="0">
                <a:solidFill>
                  <a:srgbClr val="FFFF00"/>
                </a:solidFill>
              </a:rPr>
              <a:t>                      </a:t>
            </a:r>
            <a:r>
              <a:rPr lang="es-ES" sz="2400" b="1" dirty="0">
                <a:solidFill>
                  <a:srgbClr val="DFB155"/>
                </a:solidFill>
              </a:rPr>
              <a:t>Criterios de </a:t>
            </a:r>
            <a:r>
              <a:rPr lang="es-ES" sz="2700" b="1" dirty="0">
                <a:solidFill>
                  <a:srgbClr val="DFB155"/>
                </a:solidFill>
              </a:rPr>
              <a:t>EXCLUSIÓN</a:t>
            </a:r>
            <a:br>
              <a:rPr lang="es-ES" sz="3100" b="1" dirty="0">
                <a:solidFill>
                  <a:srgbClr val="FFFF00"/>
                </a:solidFill>
              </a:rPr>
            </a:br>
            <a:r>
              <a:rPr lang="es-ES" sz="3100" b="1" dirty="0">
                <a:solidFill>
                  <a:srgbClr val="FFFF00"/>
                </a:solidFill>
              </a:rPr>
              <a:t>          </a:t>
            </a:r>
            <a:r>
              <a:rPr lang="es-ES" sz="2200" b="1" dirty="0">
                <a:solidFill>
                  <a:schemeClr val="tx1"/>
                </a:solidFill>
              </a:rPr>
              <a:t>tener uno es suficiente para excluir el individuo</a:t>
            </a:r>
            <a:br>
              <a:rPr lang="es-ES" sz="2400" dirty="0">
                <a:solidFill>
                  <a:srgbClr val="FFFF00"/>
                </a:solidFill>
              </a:rPr>
            </a:br>
            <a:endParaRPr lang="es-ES" sz="24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340768"/>
            <a:ext cx="6321896" cy="5184576"/>
          </a:xfrm>
        </p:spPr>
        <p:txBody>
          <a:bodyPr/>
          <a:lstStyle/>
          <a:p>
            <a:pPr marL="144000">
              <a:spcBef>
                <a:spcPts val="1800"/>
              </a:spcBef>
            </a:pPr>
            <a:r>
              <a:rPr lang="es-ES" dirty="0">
                <a:solidFill>
                  <a:srgbClr val="FFFF00"/>
                </a:solidFill>
              </a:rPr>
              <a:t>-</a:t>
            </a:r>
            <a:r>
              <a:rPr lang="es-ES" sz="2200" b="1" dirty="0">
                <a:solidFill>
                  <a:srgbClr val="FFFF00"/>
                </a:solidFill>
              </a:rPr>
              <a:t>PCR </a:t>
            </a:r>
            <a:r>
              <a:rPr lang="es-ES" sz="2200" b="1" dirty="0"/>
              <a:t>&gt; 10 mg / L  </a:t>
            </a:r>
          </a:p>
          <a:p>
            <a:pPr marL="144000">
              <a:spcBef>
                <a:spcPts val="1800"/>
              </a:spcBef>
            </a:pPr>
            <a:r>
              <a:rPr lang="es-ES" sz="2200" b="1" dirty="0">
                <a:solidFill>
                  <a:srgbClr val="FFFF00"/>
                </a:solidFill>
              </a:rPr>
              <a:t>GGT </a:t>
            </a:r>
            <a:r>
              <a:rPr lang="es-ES" sz="2200" b="1" dirty="0"/>
              <a:t>&gt; 132 U / L  (H) y &gt; 78 (M) </a:t>
            </a:r>
          </a:p>
          <a:p>
            <a:pPr marL="144000">
              <a:spcBef>
                <a:spcPts val="1800"/>
              </a:spcBef>
            </a:pPr>
            <a:r>
              <a:rPr lang="es-ES" sz="2200" b="1" dirty="0"/>
              <a:t> </a:t>
            </a:r>
            <a:r>
              <a:rPr lang="es-ES" sz="2200" b="1" dirty="0">
                <a:solidFill>
                  <a:srgbClr val="FFFF00"/>
                </a:solidFill>
              </a:rPr>
              <a:t>ALT </a:t>
            </a:r>
            <a:r>
              <a:rPr lang="es-ES" sz="2200" b="1" dirty="0"/>
              <a:t>&gt; 100 U / L  (H) y &gt; 70 U / L  (M)</a:t>
            </a:r>
          </a:p>
          <a:p>
            <a:pPr marL="144000">
              <a:spcBef>
                <a:spcPts val="1800"/>
              </a:spcBef>
            </a:pPr>
            <a:r>
              <a:rPr lang="es-ES" sz="2200" b="1" dirty="0">
                <a:solidFill>
                  <a:srgbClr val="FFFF00"/>
                </a:solidFill>
              </a:rPr>
              <a:t>Estar recibiendo medicamentos</a:t>
            </a:r>
          </a:p>
          <a:p>
            <a:pPr marL="144000">
              <a:spcBef>
                <a:spcPts val="1800"/>
              </a:spcBef>
            </a:pPr>
            <a:r>
              <a:rPr lang="es-ES" sz="2200" b="1" dirty="0">
                <a:solidFill>
                  <a:srgbClr val="FFFF00"/>
                </a:solidFill>
              </a:rPr>
              <a:t>No ser de raza blanca !!</a:t>
            </a:r>
          </a:p>
          <a:p>
            <a:pPr marL="144000">
              <a:spcBef>
                <a:spcPts val="1800"/>
              </a:spcBef>
            </a:pPr>
            <a:r>
              <a:rPr lang="es-ES" sz="2200" b="1" dirty="0"/>
              <a:t>Padecer  IRA, IRC, GNF, NTI, riñón </a:t>
            </a:r>
            <a:r>
              <a:rPr lang="es-ES" sz="2200" b="1" dirty="0" err="1"/>
              <a:t>poliquístico</a:t>
            </a:r>
            <a:r>
              <a:rPr lang="es-ES" sz="2200" b="1" dirty="0"/>
              <a:t>, trastornos </a:t>
            </a:r>
            <a:r>
              <a:rPr lang="es-ES" sz="2200" b="1" dirty="0" err="1"/>
              <a:t>renovasculares</a:t>
            </a:r>
            <a:r>
              <a:rPr lang="es-ES" sz="2200" b="1" dirty="0"/>
              <a:t>, diabetes, miopatías, anemia por deficiencia de Fe, sobrecarga de Fe, infecciones agudas/ crónicas, y trastornos pancreáticos.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5785041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3"/>
            <a:ext cx="7891264" cy="720080"/>
          </a:xfrm>
        </p:spPr>
        <p:txBody>
          <a:bodyPr anchor="ctr">
            <a:normAutofit fontScale="90000"/>
          </a:bodyPr>
          <a:lstStyle/>
          <a:p>
            <a:r>
              <a:rPr lang="es-ES" sz="2400" b="1" dirty="0">
                <a:solidFill>
                  <a:srgbClr val="DFB155"/>
                </a:solidFill>
              </a:rPr>
              <a:t>Preparación de los I.R. obtención de M y método analítico</a:t>
            </a:r>
            <a:endParaRPr lang="es-ES" sz="2400" dirty="0">
              <a:solidFill>
                <a:srgbClr val="DFB155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928670"/>
            <a:ext cx="7632848" cy="5524666"/>
          </a:xfrm>
        </p:spPr>
        <p:txBody>
          <a:bodyPr>
            <a:normAutofit/>
          </a:bodyPr>
          <a:lstStyle/>
          <a:p>
            <a:r>
              <a:rPr lang="es-ES" sz="2200" b="1" dirty="0"/>
              <a:t>No se requirió  ayuno previo.</a:t>
            </a:r>
            <a:r>
              <a:rPr lang="es-ES" sz="2200" b="1" dirty="0">
                <a:solidFill>
                  <a:srgbClr val="FFFF00"/>
                </a:solidFill>
              </a:rPr>
              <a:t> (?)</a:t>
            </a:r>
          </a:p>
          <a:p>
            <a:r>
              <a:rPr lang="es-ES" sz="2200" b="1" dirty="0" err="1"/>
              <a:t>Venopunción</a:t>
            </a:r>
            <a:r>
              <a:rPr lang="es-ES" sz="2200" b="1" dirty="0"/>
              <a:t> del brazo,  tubos al vacío con  gel separador , el suero   procesado en el día</a:t>
            </a:r>
          </a:p>
          <a:p>
            <a:endParaRPr lang="es-ES" sz="2200" dirty="0"/>
          </a:p>
          <a:p>
            <a:r>
              <a:rPr lang="es-ES" sz="2200" b="1" dirty="0"/>
              <a:t>Método enzimático : </a:t>
            </a:r>
            <a:r>
              <a:rPr lang="es-ES" sz="2200" dirty="0"/>
              <a:t>Creatinina Plus, Roche.   </a:t>
            </a:r>
          </a:p>
          <a:p>
            <a:endParaRPr lang="es-ES" sz="2200" dirty="0"/>
          </a:p>
          <a:p>
            <a:r>
              <a:rPr lang="es-ES" sz="2200" b="1" dirty="0"/>
              <a:t>Analizador automático : </a:t>
            </a:r>
            <a:r>
              <a:rPr lang="es-ES" sz="2200" dirty="0"/>
              <a:t>Roche Hitachi 717.</a:t>
            </a:r>
          </a:p>
          <a:p>
            <a:endParaRPr lang="es-ES" sz="2200" dirty="0"/>
          </a:p>
          <a:p>
            <a:pPr marL="45720" indent="0">
              <a:buNone/>
            </a:pPr>
            <a:r>
              <a:rPr lang="es-ES" sz="2200" b="1" dirty="0">
                <a:solidFill>
                  <a:srgbClr val="FFFF00"/>
                </a:solidFill>
              </a:rPr>
              <a:t>El método fue estandarizado </a:t>
            </a:r>
            <a:r>
              <a:rPr lang="es-ES" sz="2200" b="1" dirty="0"/>
              <a:t>usando una mezcla de seis sueros humanos con valores asignados por el Instituto de </a:t>
            </a:r>
            <a:r>
              <a:rPr lang="es-ES" sz="2200" b="1" dirty="0" err="1"/>
              <a:t>Bioq</a:t>
            </a:r>
            <a:r>
              <a:rPr lang="es-ES" sz="2200" b="1" dirty="0"/>
              <a:t>. Clínica, Univ. de Bonn, Alemania, </a:t>
            </a:r>
            <a:r>
              <a:rPr lang="es-ES" sz="2200" b="1" dirty="0">
                <a:solidFill>
                  <a:srgbClr val="FFFF00"/>
                </a:solidFill>
              </a:rPr>
              <a:t>usando el  Método de Referencia ID-MS</a:t>
            </a:r>
          </a:p>
          <a:p>
            <a:pPr marL="45720" indent="0">
              <a:buNone/>
            </a:pPr>
            <a:r>
              <a:rPr lang="es-ES" sz="2200" b="1" dirty="0">
                <a:solidFill>
                  <a:srgbClr val="FFFF00"/>
                </a:solidFill>
              </a:rPr>
              <a:t>(Trazabilidad )</a:t>
            </a:r>
          </a:p>
        </p:txBody>
      </p:sp>
    </p:spTree>
    <p:extLst>
      <p:ext uri="{BB962C8B-B14F-4D97-AF65-F5344CB8AC3E}">
        <p14:creationId xmlns:p14="http://schemas.microsoft.com/office/powerpoint/2010/main" val="22616497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116632"/>
            <a:ext cx="7459216" cy="1296144"/>
          </a:xfrm>
        </p:spPr>
        <p:txBody>
          <a:bodyPr anchor="ctr">
            <a:normAutofit/>
          </a:bodyPr>
          <a:lstStyle/>
          <a:p>
            <a:pPr algn="ctr"/>
            <a:r>
              <a:rPr lang="es-ES" sz="2400" b="1" dirty="0">
                <a:solidFill>
                  <a:srgbClr val="DFB155"/>
                </a:solidFill>
              </a:rPr>
              <a:t>Garantía de calidad analítica</a:t>
            </a:r>
            <a:br>
              <a:rPr lang="es-ES" sz="2400" b="1" dirty="0">
                <a:solidFill>
                  <a:srgbClr val="DFB155"/>
                </a:solidFill>
              </a:rPr>
            </a:br>
            <a:r>
              <a:rPr lang="es-ES" sz="2000" b="1" dirty="0">
                <a:solidFill>
                  <a:srgbClr val="DFB155"/>
                </a:solidFill>
              </a:rPr>
              <a:t>Resultados de la comparación con el Método de Referencia Espectrometría de Masa y Dilución Isotópica (ID-M)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556792"/>
            <a:ext cx="8429684" cy="475256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" b="1" dirty="0"/>
              <a:t>Se obtuvo una Imprecisión  (Error Aleatorio)</a:t>
            </a:r>
          </a:p>
          <a:p>
            <a:pPr marL="45720" indent="0">
              <a:buNone/>
            </a:pPr>
            <a:r>
              <a:rPr lang="es-ES" b="1" dirty="0"/>
              <a:t>             </a:t>
            </a:r>
            <a:r>
              <a:rPr lang="es-ES" b="1" dirty="0" err="1"/>
              <a:t>C.V.intraensayo</a:t>
            </a:r>
            <a:r>
              <a:rPr lang="es-ES" b="1" dirty="0">
                <a:solidFill>
                  <a:srgbClr val="FFFF00"/>
                </a:solidFill>
              </a:rPr>
              <a:t>: 1,4%</a:t>
            </a:r>
          </a:p>
          <a:p>
            <a:pPr marL="45720" indent="0">
              <a:buNone/>
            </a:pPr>
            <a:r>
              <a:rPr lang="es-ES" b="1" dirty="0"/>
              <a:t>  </a:t>
            </a:r>
          </a:p>
          <a:p>
            <a:pPr marL="45720" indent="0">
              <a:buNone/>
            </a:pPr>
            <a:r>
              <a:rPr lang="es-ES" b="1" dirty="0"/>
              <a:t>            </a:t>
            </a:r>
            <a:r>
              <a:rPr lang="es-ES" b="1" dirty="0" err="1"/>
              <a:t>C.V.interensayo</a:t>
            </a:r>
            <a:r>
              <a:rPr lang="es-ES" b="1" dirty="0"/>
              <a:t>: </a:t>
            </a:r>
            <a:r>
              <a:rPr lang="es-ES" b="1" dirty="0">
                <a:solidFill>
                  <a:srgbClr val="FFFF00"/>
                </a:solidFill>
              </a:rPr>
              <a:t>1,9%</a:t>
            </a:r>
          </a:p>
          <a:p>
            <a:pPr marL="45720" indent="0" algn="ctr">
              <a:buNone/>
            </a:pPr>
            <a:r>
              <a:rPr lang="es-ES" b="1" dirty="0"/>
              <a:t>para nivel de Cr =88 </a:t>
            </a:r>
            <a:r>
              <a:rPr lang="es-ES" b="1" dirty="0" err="1"/>
              <a:t>umol</a:t>
            </a:r>
            <a:r>
              <a:rPr lang="es-ES" b="1" dirty="0"/>
              <a:t>/l (1 mg/dl)</a:t>
            </a:r>
          </a:p>
          <a:p>
            <a:pPr marL="45720" indent="0">
              <a:buNone/>
            </a:pPr>
            <a:endParaRPr lang="es-ES" b="1" dirty="0"/>
          </a:p>
          <a:p>
            <a:pPr marL="45720" indent="0">
              <a:buNone/>
            </a:pPr>
            <a:r>
              <a:rPr lang="es-ES" b="1" dirty="0"/>
              <a:t>Se obtuvo  un Error Sistemático (ES):</a:t>
            </a:r>
          </a:p>
          <a:p>
            <a:pPr marL="45720" indent="0">
              <a:buNone/>
            </a:pPr>
            <a:r>
              <a:rPr lang="es-ES" b="1" dirty="0">
                <a:solidFill>
                  <a:srgbClr val="FFFF00"/>
                </a:solidFill>
              </a:rPr>
              <a:t>sesgo (desvío, </a:t>
            </a:r>
            <a:r>
              <a:rPr lang="es-ES" b="1" dirty="0" err="1">
                <a:solidFill>
                  <a:srgbClr val="FFFF00"/>
                </a:solidFill>
              </a:rPr>
              <a:t>inveracidad</a:t>
            </a:r>
            <a:r>
              <a:rPr lang="es-ES" b="1" dirty="0">
                <a:solidFill>
                  <a:srgbClr val="FFFF00"/>
                </a:solidFill>
              </a:rPr>
              <a:t>)  = 0,09 </a:t>
            </a:r>
            <a:r>
              <a:rPr lang="es-ES" b="1" dirty="0" err="1">
                <a:solidFill>
                  <a:srgbClr val="FFFF00"/>
                </a:solidFill>
              </a:rPr>
              <a:t>umol</a:t>
            </a:r>
            <a:r>
              <a:rPr lang="es-ES" b="1" dirty="0">
                <a:solidFill>
                  <a:srgbClr val="FFFF00"/>
                </a:solidFill>
              </a:rPr>
              <a:t> / L</a:t>
            </a:r>
            <a:r>
              <a:rPr lang="es-ES" b="1" dirty="0"/>
              <a:t>, </a:t>
            </a:r>
          </a:p>
          <a:p>
            <a:pPr marL="45720" indent="0">
              <a:buNone/>
            </a:pPr>
            <a:r>
              <a:rPr lang="es-ES" b="1" dirty="0"/>
              <a:t>para a un nivel de Cr= 80 </a:t>
            </a:r>
            <a:r>
              <a:rPr lang="es-ES" b="1" dirty="0" err="1"/>
              <a:t>umol</a:t>
            </a:r>
            <a:r>
              <a:rPr lang="es-ES" b="1" dirty="0"/>
              <a:t> / L ( 0,9 mg/dl)</a:t>
            </a:r>
          </a:p>
          <a:p>
            <a:pPr marL="45720" indent="0">
              <a:buNone/>
            </a:pPr>
            <a:endParaRPr lang="es-ES" b="1" dirty="0"/>
          </a:p>
          <a:p>
            <a:pPr marL="45720" indent="0">
              <a:buNone/>
            </a:pPr>
            <a:r>
              <a:rPr lang="es-ES" b="1" dirty="0">
                <a:solidFill>
                  <a:srgbClr val="FFFF00"/>
                </a:solidFill>
              </a:rPr>
              <a:t>ES</a:t>
            </a:r>
            <a:r>
              <a:rPr lang="es-ES" b="1" dirty="0"/>
              <a:t>= (0,09/ 80) x 100% = </a:t>
            </a:r>
            <a:r>
              <a:rPr lang="es-ES" b="1" dirty="0">
                <a:solidFill>
                  <a:srgbClr val="FFFF00"/>
                </a:solidFill>
              </a:rPr>
              <a:t>0,0012 %</a:t>
            </a:r>
          </a:p>
          <a:p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7822045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1"/>
            <a:ext cx="7819256" cy="792087"/>
          </a:xfrm>
        </p:spPr>
        <p:txBody>
          <a:bodyPr anchor="ctr">
            <a:normAutofit/>
          </a:bodyPr>
          <a:lstStyle/>
          <a:p>
            <a:r>
              <a:rPr lang="es-ES" sz="2400" dirty="0">
                <a:solidFill>
                  <a:srgbClr val="DFB155"/>
                </a:solidFill>
              </a:rPr>
              <a:t>Tratamiento estadístico  aplicado y  límites  calculados</a:t>
            </a:r>
            <a:endParaRPr lang="es-ES" sz="2400" b="1" dirty="0">
              <a:solidFill>
                <a:srgbClr val="DFB155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08720"/>
            <a:ext cx="8208912" cy="5832648"/>
          </a:xfrm>
        </p:spPr>
        <p:txBody>
          <a:bodyPr/>
          <a:lstStyle/>
          <a:p>
            <a:r>
              <a:rPr lang="es-ES" sz="2200" dirty="0"/>
              <a:t>Se aplicó  método  no paramétrico y se calcularon los </a:t>
            </a:r>
          </a:p>
          <a:p>
            <a:pPr marL="45720" indent="0">
              <a:buNone/>
            </a:pPr>
            <a:r>
              <a:rPr lang="es-ES" sz="2200" dirty="0"/>
              <a:t>Pc 2,5 y 97,5  y el  </a:t>
            </a:r>
            <a:r>
              <a:rPr lang="es-ES" sz="2200" dirty="0" err="1"/>
              <a:t>Interv</a:t>
            </a:r>
            <a:r>
              <a:rPr lang="es-ES" sz="2200" dirty="0"/>
              <a:t>. de Conf. del 90 % para c/límite </a:t>
            </a:r>
          </a:p>
          <a:p>
            <a:pPr marL="45720" indent="0">
              <a:buNone/>
            </a:pPr>
            <a:r>
              <a:rPr lang="es-ES" sz="2200" dirty="0"/>
              <a:t> ( </a:t>
            </a:r>
            <a:r>
              <a:rPr lang="es-ES" sz="2200" dirty="0">
                <a:solidFill>
                  <a:srgbClr val="FFFF00"/>
                </a:solidFill>
              </a:rPr>
              <a:t>previo criterio de partición por sexo)</a:t>
            </a:r>
          </a:p>
          <a:p>
            <a:r>
              <a:rPr lang="es-ES" sz="2400" dirty="0"/>
              <a:t> </a:t>
            </a:r>
          </a:p>
          <a:p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702521"/>
              </p:ext>
            </p:extLst>
          </p:nvPr>
        </p:nvGraphicFramePr>
        <p:xfrm>
          <a:off x="714918" y="2204864"/>
          <a:ext cx="7819256" cy="4320480"/>
        </p:xfrm>
        <a:graphic>
          <a:graphicData uri="http://schemas.openxmlformats.org/drawingml/2006/table">
            <a:tbl>
              <a:tblPr firstRow="1" firstCol="1" bandRow="1">
                <a:tableStyleId>{C4B1156A-380E-4F78-BDF5-A606A8083BF9}</a:tableStyleId>
              </a:tblPr>
              <a:tblGrid>
                <a:gridCol w="1469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5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92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000" b="1" dirty="0" err="1">
                          <a:effectLst/>
                        </a:rPr>
                        <a:t>Creatininemia</a:t>
                      </a:r>
                      <a:r>
                        <a:rPr lang="es-ES" sz="2000" b="1" dirty="0">
                          <a:effectLst/>
                        </a:rPr>
                        <a:t>  </a:t>
                      </a:r>
                      <a:endParaRPr lang="es-E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9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800" b="1" dirty="0">
                          <a:effectLst/>
                        </a:rPr>
                        <a:t>n</a:t>
                      </a:r>
                      <a:endParaRPr lang="es-E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000" b="1" dirty="0">
                          <a:effectLst/>
                        </a:rPr>
                        <a:t>L. Inferior</a:t>
                      </a:r>
                      <a:r>
                        <a:rPr lang="es-ES" sz="2000" b="1" baseline="0" dirty="0">
                          <a:effectLst/>
                        </a:rPr>
                        <a:t>  </a:t>
                      </a:r>
                      <a:r>
                        <a:rPr lang="es-ES" sz="2000" b="1" dirty="0" err="1">
                          <a:effectLst/>
                        </a:rPr>
                        <a:t>Pc.</a:t>
                      </a:r>
                      <a:r>
                        <a:rPr lang="es-ES" sz="2000" b="1" dirty="0">
                          <a:effectLst/>
                        </a:rPr>
                        <a:t> 2,5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000" b="1" dirty="0">
                          <a:effectLst/>
                        </a:rPr>
                        <a:t>(I.C.)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000" b="1" dirty="0">
                          <a:effectLst/>
                        </a:rPr>
                        <a:t>L. Superior</a:t>
                      </a:r>
                      <a:r>
                        <a:rPr lang="es-ES" sz="2000" b="1" baseline="0" dirty="0">
                          <a:effectLst/>
                        </a:rPr>
                        <a:t>  </a:t>
                      </a:r>
                      <a:r>
                        <a:rPr lang="es-ES" sz="2000" b="1" dirty="0" err="1">
                          <a:effectLst/>
                        </a:rPr>
                        <a:t>Pc.</a:t>
                      </a:r>
                      <a:r>
                        <a:rPr lang="es-ES" sz="2000" b="1" dirty="0">
                          <a:effectLst/>
                        </a:rPr>
                        <a:t> 97,5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(I.C.)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97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 dirty="0">
                          <a:effectLst/>
                        </a:rPr>
                        <a:t>HOMBRES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800" b="1" dirty="0">
                          <a:solidFill>
                            <a:srgbClr val="7030A0"/>
                          </a:solidFill>
                          <a:effectLst/>
                        </a:rPr>
                        <a:t>120</a:t>
                      </a:r>
                      <a:endParaRPr lang="es-ES" sz="18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400" b="1" dirty="0">
                          <a:solidFill>
                            <a:srgbClr val="002060"/>
                          </a:solidFill>
                          <a:effectLst/>
                        </a:rPr>
                        <a:t>0.72 mg/dl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000" b="1" dirty="0">
                          <a:effectLst/>
                        </a:rPr>
                        <a:t>  (0.71–0.75)</a:t>
                      </a:r>
                      <a:endParaRPr lang="es-E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400" b="1" dirty="0">
                          <a:solidFill>
                            <a:srgbClr val="002060"/>
                          </a:solidFill>
                          <a:effectLst/>
                        </a:rPr>
                        <a:t>1.18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000" b="1" dirty="0">
                          <a:effectLst/>
                        </a:rPr>
                        <a:t>(1.12–1.21)</a:t>
                      </a:r>
                      <a:endParaRPr lang="es-E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97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600" dirty="0">
                          <a:effectLst/>
                        </a:rPr>
                        <a:t>MUJERES</a:t>
                      </a:r>
                      <a:endParaRPr lang="es-E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1800" b="1" dirty="0">
                          <a:solidFill>
                            <a:srgbClr val="7030A0"/>
                          </a:solidFill>
                          <a:effectLst/>
                        </a:rPr>
                        <a:t>120</a:t>
                      </a:r>
                      <a:endParaRPr lang="es-ES" sz="18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400" b="1" dirty="0">
                          <a:solidFill>
                            <a:srgbClr val="002060"/>
                          </a:solidFill>
                          <a:effectLst/>
                        </a:rPr>
                        <a:t>0.55 mg/dl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000" b="1" dirty="0">
                          <a:effectLst/>
                        </a:rPr>
                        <a:t> (0.52–0.62)</a:t>
                      </a:r>
                      <a:endParaRPr lang="es-E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400" b="1" dirty="0">
                          <a:solidFill>
                            <a:srgbClr val="002060"/>
                          </a:solidFill>
                          <a:effectLst/>
                        </a:rPr>
                        <a:t>1.02 mg/dl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ES" sz="2000" b="1" dirty="0">
                          <a:effectLst/>
                        </a:rPr>
                        <a:t> (0.94–1.17)</a:t>
                      </a:r>
                      <a:endParaRPr lang="es-ES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6703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03F158-E98F-497E-85C4-C5121372F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13" y="260648"/>
            <a:ext cx="2524125" cy="1366638"/>
          </a:xfrm>
        </p:spPr>
        <p:txBody>
          <a:bodyPr anchor="t">
            <a:noAutofit/>
          </a:bodyPr>
          <a:lstStyle/>
          <a:p>
            <a:pPr algn="ctr"/>
            <a:r>
              <a:rPr lang="es-MX" sz="2800" dirty="0"/>
              <a:t>Recordemos los </a:t>
            </a:r>
            <a:r>
              <a:rPr lang="es-MX" sz="2800" dirty="0" err="1"/>
              <a:t>Percentilos</a:t>
            </a:r>
            <a:endParaRPr lang="es-AR" sz="2800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D2AAB30D-E723-4336-940C-096093C21D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198" y="2348880"/>
            <a:ext cx="8803297" cy="4032448"/>
          </a:xfr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A2149A0-312F-47A2-B44C-BBC6544C697F}"/>
              </a:ext>
            </a:extLst>
          </p:cNvPr>
          <p:cNvSpPr/>
          <p:nvPr/>
        </p:nvSpPr>
        <p:spPr>
          <a:xfrm>
            <a:off x="3222501" y="3840676"/>
            <a:ext cx="432048" cy="237626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9A31B3B-8AB1-4884-A718-742B9A5AC4F0}"/>
              </a:ext>
            </a:extLst>
          </p:cNvPr>
          <p:cNvSpPr/>
          <p:nvPr/>
        </p:nvSpPr>
        <p:spPr>
          <a:xfrm>
            <a:off x="6804248" y="3840676"/>
            <a:ext cx="432048" cy="237626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30708C36-2B9A-4135-937F-02D5037866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1101" y="178456"/>
            <a:ext cx="2787489" cy="1944215"/>
          </a:xfrm>
          <a:prstGeom prst="rect">
            <a:avLst/>
          </a:prstGeom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5FAD548B-558B-486F-9E6D-22455AC44651}"/>
              </a:ext>
            </a:extLst>
          </p:cNvPr>
          <p:cNvSpPr/>
          <p:nvPr/>
        </p:nvSpPr>
        <p:spPr>
          <a:xfrm>
            <a:off x="6300192" y="1484784"/>
            <a:ext cx="2736303" cy="1800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MX" b="1" dirty="0">
                <a:solidFill>
                  <a:srgbClr val="002060"/>
                </a:solidFill>
              </a:rPr>
              <a:t>X- 1,96 x DS= Pc 2,5</a:t>
            </a:r>
          </a:p>
          <a:p>
            <a:pPr algn="ctr"/>
            <a:endParaRPr lang="es-MX" b="1" dirty="0">
              <a:solidFill>
                <a:srgbClr val="002060"/>
              </a:solidFill>
            </a:endParaRPr>
          </a:p>
          <a:p>
            <a:pPr algn="ctr"/>
            <a:r>
              <a:rPr lang="es-MX" b="1" dirty="0">
                <a:solidFill>
                  <a:srgbClr val="002060"/>
                </a:solidFill>
              </a:rPr>
              <a:t>X+ 1,96 x DS= Pc 97,5</a:t>
            </a:r>
          </a:p>
          <a:p>
            <a:pPr algn="ctr"/>
            <a:endParaRPr lang="es-MX" b="1" dirty="0">
              <a:solidFill>
                <a:srgbClr val="002060"/>
              </a:solidFill>
            </a:endParaRPr>
          </a:p>
          <a:p>
            <a:pPr algn="ctr"/>
            <a:r>
              <a:rPr lang="es-MX" b="1" dirty="0">
                <a:solidFill>
                  <a:srgbClr val="002060"/>
                </a:solidFill>
              </a:rPr>
              <a:t>X + 2,57x DS = Pc 99</a:t>
            </a:r>
          </a:p>
          <a:p>
            <a:pPr algn="ctr"/>
            <a:endParaRPr lang="es-MX" dirty="0">
              <a:solidFill>
                <a:srgbClr val="002060"/>
              </a:solidFill>
            </a:endParaRPr>
          </a:p>
          <a:p>
            <a:pPr algn="ctr"/>
            <a:endParaRPr lang="es-A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659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2" y="308012"/>
            <a:ext cx="7315200" cy="481256"/>
          </a:xfrm>
        </p:spPr>
        <p:txBody>
          <a:bodyPr>
            <a:normAutofit fontScale="90000"/>
          </a:bodyPr>
          <a:lstStyle/>
          <a:p>
            <a:pPr algn="ctr"/>
            <a:br>
              <a:rPr lang="es-AR" dirty="0"/>
            </a:br>
            <a:br>
              <a:rPr lang="es-AR" dirty="0">
                <a:solidFill>
                  <a:srgbClr val="DFB155"/>
                </a:solidFill>
              </a:rPr>
            </a:br>
            <a:r>
              <a:rPr lang="es-AR" sz="2400" dirty="0">
                <a:solidFill>
                  <a:srgbClr val="DFB155"/>
                </a:solidFill>
              </a:rPr>
              <a:t>Bilirrubina en Neonatos. Val de </a:t>
            </a:r>
            <a:r>
              <a:rPr lang="es-AR" sz="2400" dirty="0" err="1">
                <a:solidFill>
                  <a:srgbClr val="DFB155"/>
                </a:solidFill>
              </a:rPr>
              <a:t>Ref</a:t>
            </a:r>
            <a:r>
              <a:rPr lang="es-AR" sz="2400" dirty="0">
                <a:solidFill>
                  <a:srgbClr val="DFB155"/>
                </a:solidFill>
              </a:rPr>
              <a:t> en </a:t>
            </a:r>
            <a:r>
              <a:rPr lang="es-AR" sz="2400" dirty="0" err="1">
                <a:solidFill>
                  <a:srgbClr val="DFB155"/>
                </a:solidFill>
              </a:rPr>
              <a:t>percentilos</a:t>
            </a:r>
            <a:endParaRPr lang="es-AR" dirty="0">
              <a:solidFill>
                <a:srgbClr val="DFB155"/>
              </a:solidFill>
            </a:endParaRP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B2272FA5-69D2-4F02-AFE3-7D57751DA3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800" y="1052736"/>
            <a:ext cx="7608675" cy="5328592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04856" cy="1080119"/>
          </a:xfrm>
        </p:spPr>
        <p:txBody>
          <a:bodyPr anchor="t">
            <a:noAutofit/>
          </a:bodyPr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 </a:t>
            </a:r>
            <a:r>
              <a:rPr lang="es-ES" sz="2400" b="1" dirty="0">
                <a:solidFill>
                  <a:srgbClr val="DFB155"/>
                </a:solidFill>
              </a:rPr>
              <a:t>Criterios de Inclusión </a:t>
            </a:r>
            <a:br>
              <a:rPr lang="es-ES" sz="2400" b="1" dirty="0">
                <a:solidFill>
                  <a:srgbClr val="FFFF00"/>
                </a:solidFill>
              </a:rPr>
            </a:br>
            <a:r>
              <a:rPr lang="es-ES" sz="2400" b="1" dirty="0">
                <a:solidFill>
                  <a:schemeClr val="tx1"/>
                </a:solidFill>
              </a:rPr>
              <a:t>definen  la población de referencia</a:t>
            </a:r>
            <a:r>
              <a:rPr lang="es-ES" sz="2400" dirty="0">
                <a:solidFill>
                  <a:srgbClr val="FFFF00"/>
                </a:solidFill>
              </a:rPr>
              <a:t>.        </a:t>
            </a:r>
            <a:br>
              <a:rPr lang="es-ES" sz="2800" dirty="0">
                <a:solidFill>
                  <a:srgbClr val="FFFF00"/>
                </a:solidFill>
              </a:rPr>
            </a:b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352928" cy="5472608"/>
          </a:xfrm>
        </p:spPr>
        <p:txBody>
          <a:bodyPr anchor="ctr"/>
          <a:lstStyle/>
          <a:p>
            <a:pPr marL="45720" indent="0">
              <a:buNone/>
            </a:pPr>
            <a:r>
              <a:rPr lang="es-ES" b="1" dirty="0"/>
              <a:t> </a:t>
            </a:r>
            <a:r>
              <a:rPr lang="es-ES" b="1" dirty="0" err="1"/>
              <a:t>Ej</a:t>
            </a:r>
            <a:r>
              <a:rPr lang="es-ES" b="1" dirty="0"/>
              <a:t>: </a:t>
            </a:r>
            <a:r>
              <a:rPr lang="es-ES" sz="2400" b="1" dirty="0">
                <a:solidFill>
                  <a:srgbClr val="FFFF00"/>
                </a:solidFill>
              </a:rPr>
              <a:t>podemos  calcular  el </a:t>
            </a:r>
            <a:r>
              <a:rPr lang="es-ES" sz="2400" b="1" dirty="0" err="1">
                <a:solidFill>
                  <a:srgbClr val="FFFF00"/>
                </a:solidFill>
              </a:rPr>
              <a:t>Int</a:t>
            </a:r>
            <a:r>
              <a:rPr lang="es-ES" sz="2400" b="1" dirty="0">
                <a:solidFill>
                  <a:srgbClr val="FFFF00"/>
                </a:solidFill>
              </a:rPr>
              <a:t>. de Ref. para  calcemia en distintas Poblaciones de Referencia:</a:t>
            </a:r>
          </a:p>
          <a:p>
            <a:pPr marL="45720" indent="0">
              <a:buNone/>
            </a:pPr>
            <a:endParaRPr lang="es-ES" sz="2400" b="1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s-ES" b="1" dirty="0"/>
              <a:t>Embarazadas  de 3er trimestre, sin  anormalidades  en   los controles  clínicos  </a:t>
            </a:r>
            <a:r>
              <a:rPr lang="es-ES" b="1" dirty="0">
                <a:solidFill>
                  <a:srgbClr val="FFFF00"/>
                </a:solidFill>
              </a:rPr>
              <a:t>(…)</a:t>
            </a:r>
            <a:r>
              <a:rPr lang="es-ES" b="1" dirty="0"/>
              <a:t> y bioquímicos  </a:t>
            </a:r>
            <a:r>
              <a:rPr lang="es-ES" b="1" dirty="0">
                <a:solidFill>
                  <a:srgbClr val="FFFF00"/>
                </a:solidFill>
              </a:rPr>
              <a:t>(…)</a:t>
            </a:r>
            <a:r>
              <a:rPr lang="es-ES" b="1" dirty="0"/>
              <a:t> previos </a:t>
            </a:r>
          </a:p>
          <a:p>
            <a:pPr>
              <a:buFont typeface="Wingdings" pitchFamily="2" charset="2"/>
              <a:buChar char="ü"/>
            </a:pPr>
            <a:endParaRPr lang="es-ES" b="1" dirty="0"/>
          </a:p>
          <a:p>
            <a:pPr>
              <a:buFont typeface="Wingdings" pitchFamily="2" charset="2"/>
              <a:buChar char="ü"/>
            </a:pPr>
            <a:r>
              <a:rPr lang="es-ES" b="1" dirty="0"/>
              <a:t>Adultos    de 18 a 60 años del NE </a:t>
            </a:r>
            <a:r>
              <a:rPr lang="es-ES" b="1" dirty="0" err="1"/>
              <a:t>arg.</a:t>
            </a:r>
            <a:r>
              <a:rPr lang="es-ES" b="1" dirty="0"/>
              <a:t>, sin  afecciones orgánicas  ni funcionales </a:t>
            </a:r>
            <a:r>
              <a:rPr lang="es-ES" b="1" dirty="0">
                <a:solidFill>
                  <a:srgbClr val="FFFF00"/>
                </a:solidFill>
              </a:rPr>
              <a:t>(…) y con ……</a:t>
            </a:r>
            <a:r>
              <a:rPr lang="es-ES" b="1" dirty="0"/>
              <a:t> FAL, P y Mg  dentro del I.R. </a:t>
            </a:r>
          </a:p>
          <a:p>
            <a:pPr marL="45720" indent="0">
              <a:buNone/>
            </a:pPr>
            <a:endParaRPr lang="es-ES" b="1" dirty="0"/>
          </a:p>
          <a:p>
            <a:pPr>
              <a:buFont typeface="Wingdings" pitchFamily="2" charset="2"/>
              <a:buChar char="ü"/>
            </a:pPr>
            <a:r>
              <a:rPr lang="es-ES" b="1" dirty="0"/>
              <a:t>Enfermos renales crónicos, edad entre 18 y 60 a, </a:t>
            </a:r>
          </a:p>
          <a:p>
            <a:pPr marL="45720" indent="0">
              <a:buNone/>
            </a:pPr>
            <a:r>
              <a:rPr lang="es-ES" b="1" dirty="0"/>
              <a:t>  en  hemodiálisis hace &gt; 6 m.</a:t>
            </a:r>
          </a:p>
          <a:p>
            <a:pPr>
              <a:buFont typeface="Wingdings" pitchFamily="2" charset="2"/>
              <a:buChar char="ü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602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147435"/>
          </a:xfrm>
        </p:spPr>
        <p:txBody>
          <a:bodyPr anchor="t">
            <a:normAutofit fontScale="90000"/>
          </a:bodyPr>
          <a:lstStyle/>
          <a:p>
            <a:pPr algn="ctr"/>
            <a:endParaRPr lang="es-ES" sz="2400" b="1" dirty="0">
              <a:solidFill>
                <a:srgbClr val="FFFF00"/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E18B3F6-3E1A-4001-AAF2-542FB96943A3}"/>
              </a:ext>
            </a:extLst>
          </p:cNvPr>
          <p:cNvSpPr/>
          <p:nvPr/>
        </p:nvSpPr>
        <p:spPr>
          <a:xfrm>
            <a:off x="1223628" y="437076"/>
            <a:ext cx="6696744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ES" sz="1800" b="1" i="1" dirty="0">
                <a:solidFill>
                  <a:srgbClr val="002060"/>
                </a:solidFill>
              </a:rPr>
              <a:t>Cuanto más  estrictos los  Criterios de Inclusión ,</a:t>
            </a:r>
          </a:p>
          <a:p>
            <a:pPr marL="45720" indent="0" algn="ctr">
              <a:buNone/>
            </a:pPr>
            <a:r>
              <a:rPr lang="es-ES" sz="1800" b="1" i="1" dirty="0">
                <a:solidFill>
                  <a:srgbClr val="002060"/>
                </a:solidFill>
              </a:rPr>
              <a:t> más estrecho será el I.R. obtenido. </a:t>
            </a:r>
          </a:p>
          <a:p>
            <a:endParaRPr lang="es-ES" sz="18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73AAED7-BE41-4B92-BD7E-CE42210BD46D}"/>
              </a:ext>
            </a:extLst>
          </p:cNvPr>
          <p:cNvSpPr/>
          <p:nvPr/>
        </p:nvSpPr>
        <p:spPr>
          <a:xfrm>
            <a:off x="4644008" y="1897034"/>
            <a:ext cx="3960440" cy="1728192"/>
          </a:xfrm>
          <a:prstGeom prst="rect">
            <a:avLst/>
          </a:prstGeom>
          <a:solidFill>
            <a:srgbClr val="DFB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b="1" i="1" dirty="0">
                <a:solidFill>
                  <a:schemeClr val="bg1"/>
                </a:solidFill>
              </a:rPr>
              <a:t>Ganamos Sensibilidad  </a:t>
            </a:r>
          </a:p>
          <a:p>
            <a:pPr algn="ctr"/>
            <a:r>
              <a:rPr lang="es-ES" sz="1800" b="1" i="1" dirty="0">
                <a:solidFill>
                  <a:srgbClr val="002060"/>
                </a:solidFill>
              </a:rPr>
              <a:t>para detectar cambios  en el analito, debidos al tratamiento  </a:t>
            </a:r>
          </a:p>
          <a:p>
            <a:pPr algn="ctr"/>
            <a:r>
              <a:rPr lang="es-ES" sz="1800" b="1" i="1" dirty="0">
                <a:solidFill>
                  <a:srgbClr val="002060"/>
                </a:solidFill>
              </a:rPr>
              <a:t>y/o a una enfermedad.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3FB08B59-2F9A-48FF-B3CC-F6D48789B335}"/>
              </a:ext>
            </a:extLst>
          </p:cNvPr>
          <p:cNvSpPr/>
          <p:nvPr/>
        </p:nvSpPr>
        <p:spPr>
          <a:xfrm>
            <a:off x="539552" y="1872666"/>
            <a:ext cx="3600400" cy="1728192"/>
          </a:xfrm>
          <a:prstGeom prst="rect">
            <a:avLst/>
          </a:prstGeom>
          <a:solidFill>
            <a:srgbClr val="DFB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 algn="ctr">
              <a:buNone/>
            </a:pPr>
            <a:r>
              <a:rPr lang="es-ES" sz="1800" b="1" dirty="0">
                <a:solidFill>
                  <a:schemeClr val="bg1"/>
                </a:solidFill>
              </a:rPr>
              <a:t>Perdemos Aplicabilidad</a:t>
            </a:r>
            <a:r>
              <a:rPr lang="es-ES" sz="1800" b="1" dirty="0">
                <a:solidFill>
                  <a:srgbClr val="002060"/>
                </a:solidFill>
              </a:rPr>
              <a:t>: </a:t>
            </a:r>
          </a:p>
          <a:p>
            <a:pPr marL="45720" indent="0" algn="ctr">
              <a:buNone/>
            </a:pPr>
            <a:r>
              <a:rPr lang="es-ES" sz="1800" b="1" dirty="0">
                <a:solidFill>
                  <a:srgbClr val="002060"/>
                </a:solidFill>
              </a:rPr>
              <a:t>los I. R serán aplicables </a:t>
            </a:r>
            <a:r>
              <a:rPr lang="es-ES" b="1" dirty="0">
                <a:solidFill>
                  <a:srgbClr val="002060"/>
                </a:solidFill>
              </a:rPr>
              <a:t>         </a:t>
            </a:r>
            <a:r>
              <a:rPr lang="es-ES" sz="1800" b="1" dirty="0">
                <a:solidFill>
                  <a:srgbClr val="002060"/>
                </a:solidFill>
              </a:rPr>
              <a:t> a  una población  más restringida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F13DFC9-C529-448B-B4EC-A7CBE1A9829F}"/>
              </a:ext>
            </a:extLst>
          </p:cNvPr>
          <p:cNvSpPr/>
          <p:nvPr/>
        </p:nvSpPr>
        <p:spPr>
          <a:xfrm>
            <a:off x="539552" y="4221088"/>
            <a:ext cx="3600400" cy="19290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FAL en embarazadas</a:t>
            </a:r>
          </a:p>
          <a:p>
            <a:pPr algn="ctr"/>
            <a:r>
              <a:rPr lang="es-MX" b="1" dirty="0">
                <a:solidFill>
                  <a:schemeClr val="bg2"/>
                </a:solidFill>
              </a:rPr>
              <a:t>Criterios de  Inclusión: </a:t>
            </a:r>
          </a:p>
          <a:p>
            <a:pPr algn="ctr"/>
            <a:r>
              <a:rPr lang="es-MX" b="1" dirty="0" err="1">
                <a:solidFill>
                  <a:schemeClr val="bg2"/>
                </a:solidFill>
              </a:rPr>
              <a:t>Emb</a:t>
            </a:r>
            <a:r>
              <a:rPr lang="es-MX" b="1" dirty="0">
                <a:solidFill>
                  <a:schemeClr val="bg2"/>
                </a:solidFill>
              </a:rPr>
              <a:t> en 3er Trimestre, </a:t>
            </a:r>
          </a:p>
          <a:p>
            <a:pPr algn="ctr"/>
            <a:r>
              <a:rPr lang="es-MX" b="1" dirty="0">
                <a:solidFill>
                  <a:schemeClr val="bg2"/>
                </a:solidFill>
              </a:rPr>
              <a:t>GOT, GPT, P.A., IMC en </a:t>
            </a:r>
          </a:p>
          <a:p>
            <a:pPr algn="ctr"/>
            <a:r>
              <a:rPr lang="es-MX" b="1" dirty="0">
                <a:solidFill>
                  <a:schemeClr val="bg2"/>
                </a:solidFill>
              </a:rPr>
              <a:t>Su IR normal</a:t>
            </a:r>
            <a:endParaRPr lang="es-AR" b="1" dirty="0">
              <a:solidFill>
                <a:schemeClr val="bg2"/>
              </a:solidFill>
            </a:endParaRPr>
          </a:p>
        </p:txBody>
      </p:sp>
      <p:cxnSp>
        <p:nvCxnSpPr>
          <p:cNvPr id="10" name="21 Conector recto de flecha">
            <a:extLst>
              <a:ext uri="{FF2B5EF4-FFF2-40B4-BE49-F238E27FC236}">
                <a16:creationId xmlns:a16="http://schemas.microsoft.com/office/drawing/2014/main" id="{8F83BF15-7AE5-479F-94A2-FE22CB19CEA8}"/>
              </a:ext>
            </a:extLst>
          </p:cNvPr>
          <p:cNvCxnSpPr>
            <a:cxnSpLocks/>
          </p:cNvCxnSpPr>
          <p:nvPr/>
        </p:nvCxnSpPr>
        <p:spPr>
          <a:xfrm>
            <a:off x="5912714" y="1325075"/>
            <a:ext cx="574632" cy="447208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21 Conector recto de flecha">
            <a:extLst>
              <a:ext uri="{FF2B5EF4-FFF2-40B4-BE49-F238E27FC236}">
                <a16:creationId xmlns:a16="http://schemas.microsoft.com/office/drawing/2014/main" id="{0177FF6B-CF04-462A-AC56-D4E36D2CC71C}"/>
              </a:ext>
            </a:extLst>
          </p:cNvPr>
          <p:cNvCxnSpPr/>
          <p:nvPr/>
        </p:nvCxnSpPr>
        <p:spPr>
          <a:xfrm rot="10800000" flipV="1">
            <a:off x="2660528" y="1394568"/>
            <a:ext cx="571504" cy="428628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>
            <a:extLst>
              <a:ext uri="{FF2B5EF4-FFF2-40B4-BE49-F238E27FC236}">
                <a16:creationId xmlns:a16="http://schemas.microsoft.com/office/drawing/2014/main" id="{7AC6D65D-6155-4A56-B2DB-9915FCAD8E71}"/>
              </a:ext>
            </a:extLst>
          </p:cNvPr>
          <p:cNvSpPr/>
          <p:nvPr/>
        </p:nvSpPr>
        <p:spPr>
          <a:xfrm>
            <a:off x="4716016" y="4221088"/>
            <a:ext cx="4074840" cy="19290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2"/>
                </a:solidFill>
              </a:rPr>
              <a:t>Sólo podemos aplicar éste I.R. de FAL a gestantes con ésos Criterios.</a:t>
            </a:r>
          </a:p>
          <a:p>
            <a:pPr algn="ctr"/>
            <a:endParaRPr lang="es-MX" dirty="0">
              <a:solidFill>
                <a:srgbClr val="002060"/>
              </a:solidFill>
            </a:endParaRPr>
          </a:p>
          <a:p>
            <a:pPr algn="ctr"/>
            <a:r>
              <a:rPr lang="es-MX" b="1" dirty="0">
                <a:solidFill>
                  <a:schemeClr val="bg1"/>
                </a:solidFill>
              </a:rPr>
              <a:t>Detectamos  leves alteraciones en su </a:t>
            </a:r>
            <a:r>
              <a:rPr lang="es-MX" b="1" dirty="0" err="1">
                <a:solidFill>
                  <a:schemeClr val="bg1"/>
                </a:solidFill>
              </a:rPr>
              <a:t>metab</a:t>
            </a:r>
            <a:r>
              <a:rPr lang="es-MX" b="1" dirty="0">
                <a:solidFill>
                  <a:schemeClr val="bg1"/>
                </a:solidFill>
              </a:rPr>
              <a:t> </a:t>
            </a:r>
            <a:r>
              <a:rPr lang="es-MX" b="1" dirty="0" err="1">
                <a:solidFill>
                  <a:schemeClr val="bg1"/>
                </a:solidFill>
              </a:rPr>
              <a:t>fosfocálcico</a:t>
            </a:r>
            <a:r>
              <a:rPr lang="es-MX" b="1" dirty="0">
                <a:solidFill>
                  <a:schemeClr val="bg1"/>
                </a:solidFill>
              </a:rPr>
              <a:t> y/o  colestasis </a:t>
            </a:r>
            <a:endParaRPr lang="es-AR" b="1" dirty="0">
              <a:solidFill>
                <a:schemeClr val="bg1"/>
              </a:solidFill>
            </a:endParaRPr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BA9A6D96-7AD6-4160-8085-1FA203724D3B}"/>
              </a:ext>
            </a:extLst>
          </p:cNvPr>
          <p:cNvSpPr/>
          <p:nvPr/>
        </p:nvSpPr>
        <p:spPr>
          <a:xfrm>
            <a:off x="4139952" y="4941168"/>
            <a:ext cx="5760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7196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6633"/>
            <a:ext cx="7747248" cy="576063"/>
          </a:xfrm>
        </p:spPr>
        <p:txBody>
          <a:bodyPr anchor="ctr">
            <a:normAutofit/>
          </a:bodyPr>
          <a:lstStyle/>
          <a:p>
            <a:pPr algn="ctr"/>
            <a:r>
              <a:rPr lang="es-ES" sz="2800" b="1" dirty="0">
                <a:solidFill>
                  <a:srgbClr val="DFB155"/>
                </a:solidFill>
              </a:rPr>
              <a:t>Criterios de  Exclusión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36712"/>
            <a:ext cx="8424936" cy="5760640"/>
          </a:xfrm>
        </p:spPr>
        <p:txBody>
          <a:bodyPr>
            <a:normAutofit lnSpcReduction="10000"/>
          </a:bodyPr>
          <a:lstStyle/>
          <a:p>
            <a:pPr marL="45720" indent="0" algn="ctr">
              <a:spcBef>
                <a:spcPts val="1200"/>
              </a:spcBef>
              <a:buNone/>
            </a:pPr>
            <a:r>
              <a:rPr lang="es-ES" sz="2200" b="1" dirty="0">
                <a:solidFill>
                  <a:srgbClr val="FFFF00"/>
                </a:solidFill>
              </a:rPr>
              <a:t>Permiten </a:t>
            </a:r>
            <a:r>
              <a:rPr lang="es-ES" sz="2200" b="1" dirty="0" err="1">
                <a:solidFill>
                  <a:srgbClr val="FFFF00"/>
                </a:solidFill>
              </a:rPr>
              <a:t>excluír</a:t>
            </a:r>
            <a:r>
              <a:rPr lang="es-ES" sz="2200" b="1" dirty="0">
                <a:solidFill>
                  <a:srgbClr val="FFFF00"/>
                </a:solidFill>
              </a:rPr>
              <a:t>  efectos  no biológicos que  pueden modificar  el valor del analito a medir</a:t>
            </a:r>
          </a:p>
          <a:p>
            <a:pPr marL="45720" indent="0">
              <a:spcBef>
                <a:spcPts val="1200"/>
              </a:spcBef>
              <a:buNone/>
            </a:pPr>
            <a:endParaRPr lang="es-ES" sz="2400" b="1" dirty="0">
              <a:solidFill>
                <a:srgbClr val="FFFF00"/>
              </a:solidFill>
            </a:endParaRP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s-ES" sz="2200" b="1" dirty="0"/>
              <a:t>Muestra con ictericia, lipemia o hemólisis visible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s-ES" sz="2200" b="1" dirty="0" err="1"/>
              <a:t>Lab</a:t>
            </a:r>
            <a:r>
              <a:rPr lang="es-ES" sz="2200" b="1" dirty="0"/>
              <a:t> anormal, </a:t>
            </a:r>
            <a:r>
              <a:rPr lang="es-ES" sz="2200" b="1" dirty="0" err="1"/>
              <a:t>Ej</a:t>
            </a:r>
            <a:r>
              <a:rPr lang="es-ES" sz="2200" b="1" dirty="0"/>
              <a:t> PCR &gt; 20 mg/l, ALT &gt; 50 U/l, Hb &lt; 11 g/dl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s-ES" sz="2200" b="1" dirty="0"/>
              <a:t>Hospitalización  o cirugía en los últimos 30 días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s-ES" sz="2200" b="1" dirty="0"/>
              <a:t>Consumir alcohol ( </a:t>
            </a:r>
            <a:r>
              <a:rPr lang="es-ES" sz="2200" b="1" dirty="0">
                <a:solidFill>
                  <a:srgbClr val="FFFF00"/>
                </a:solidFill>
              </a:rPr>
              <a:t>&gt; 40 g/d</a:t>
            </a:r>
            <a:r>
              <a:rPr lang="es-ES" sz="2200" b="1" dirty="0"/>
              <a:t>)), </a:t>
            </a:r>
            <a:r>
              <a:rPr lang="es-ES" sz="2200" b="1" dirty="0">
                <a:solidFill>
                  <a:srgbClr val="DFB155"/>
                </a:solidFill>
              </a:rPr>
              <a:t>sería mejor GGT &lt; 40 U/l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s-ES" sz="2200" b="1" dirty="0"/>
              <a:t>Tabaquismo:  &gt;10 </a:t>
            </a:r>
            <a:r>
              <a:rPr lang="es-ES" sz="2200" b="1" dirty="0" err="1"/>
              <a:t>cig</a:t>
            </a:r>
            <a:r>
              <a:rPr lang="es-ES" sz="2200" b="1" dirty="0"/>
              <a:t> /d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s-ES" sz="2200" b="1" dirty="0"/>
              <a:t>Recibir </a:t>
            </a:r>
            <a:r>
              <a:rPr lang="es-ES" sz="2200" b="1" dirty="0">
                <a:solidFill>
                  <a:srgbClr val="FFFF00"/>
                </a:solidFill>
              </a:rPr>
              <a:t>medicación ( cual???) </a:t>
            </a:r>
            <a:r>
              <a:rPr lang="es-ES" sz="2200" b="1" dirty="0"/>
              <a:t>en los últimos 7 días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s-ES" sz="2200" b="1" dirty="0"/>
              <a:t> Diarrea, fiebre intensa, estado infeccioso, </a:t>
            </a:r>
            <a:r>
              <a:rPr lang="es-ES" sz="2200" b="1" dirty="0" err="1"/>
              <a:t>etc</a:t>
            </a:r>
            <a:endParaRPr lang="es-ES" sz="2200" b="1" dirty="0"/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s-ES" sz="2200" b="1" dirty="0"/>
              <a:t>Afección  orgánica : hepática, renal, pancreática, etc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351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98376" y="260648"/>
            <a:ext cx="7906072" cy="720080"/>
          </a:xfrm>
        </p:spPr>
        <p:txBody>
          <a:bodyPr anchor="ctr">
            <a:normAutofit/>
          </a:bodyPr>
          <a:lstStyle/>
          <a:p>
            <a:pPr algn="ctr"/>
            <a:r>
              <a:rPr lang="es-ES" sz="3200" dirty="0">
                <a:solidFill>
                  <a:schemeClr val="tx1"/>
                </a:solidFill>
              </a:rPr>
              <a:t>Acciones   del laboratorio  clínico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5400600"/>
          </a:xfrm>
        </p:spPr>
        <p:txBody>
          <a:bodyPr/>
          <a:lstStyle/>
          <a:p>
            <a:r>
              <a:rPr lang="es-ES" dirty="0"/>
              <a:t>                                                           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467544" y="1275816"/>
            <a:ext cx="4175894" cy="1653117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/>
              <a:t>Producir  </a:t>
            </a:r>
          </a:p>
          <a:p>
            <a:pPr algn="ctr"/>
            <a:r>
              <a:rPr lang="es-ES" sz="2000" b="1" dirty="0"/>
              <a:t> valores analíticos a partir de especímenes de individuos</a:t>
            </a:r>
            <a:endParaRPr lang="es-ES" sz="20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4644008" y="3068960"/>
            <a:ext cx="4248472" cy="162118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/>
              <a:t>Establecer los</a:t>
            </a:r>
          </a:p>
          <a:p>
            <a:pPr algn="ctr"/>
            <a:r>
              <a:rPr lang="es-ES" sz="2000" b="1" dirty="0"/>
              <a:t>valores de referencia según</a:t>
            </a:r>
          </a:p>
          <a:p>
            <a:pPr algn="ctr"/>
            <a:r>
              <a:rPr lang="es-ES" sz="2000" b="1" dirty="0"/>
              <a:t> población a la que asiste y  metodología que utiliza.</a:t>
            </a:r>
            <a:endParaRPr lang="es-ES" sz="2000" dirty="0"/>
          </a:p>
        </p:txBody>
      </p:sp>
      <p:sp>
        <p:nvSpPr>
          <p:cNvPr id="6" name="5 Rectángulo redondeado"/>
          <p:cNvSpPr/>
          <p:nvPr/>
        </p:nvSpPr>
        <p:spPr>
          <a:xfrm>
            <a:off x="467544" y="4941168"/>
            <a:ext cx="4032448" cy="151216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Informar  Val de Referencia   adecuados</a:t>
            </a:r>
          </a:p>
        </p:txBody>
      </p:sp>
      <p:sp>
        <p:nvSpPr>
          <p:cNvPr id="7" name="6 Elipse"/>
          <p:cNvSpPr/>
          <p:nvPr/>
        </p:nvSpPr>
        <p:spPr>
          <a:xfrm>
            <a:off x="6156176" y="1275817"/>
            <a:ext cx="2720192" cy="14401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Control de calidad</a:t>
            </a:r>
          </a:p>
        </p:txBody>
      </p:sp>
      <p:sp>
        <p:nvSpPr>
          <p:cNvPr id="8" name="7 Flecha izquierda"/>
          <p:cNvSpPr/>
          <p:nvPr/>
        </p:nvSpPr>
        <p:spPr>
          <a:xfrm>
            <a:off x="4932040" y="1747397"/>
            <a:ext cx="936104" cy="496999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Elipse"/>
          <p:cNvSpPr/>
          <p:nvPr/>
        </p:nvSpPr>
        <p:spPr>
          <a:xfrm>
            <a:off x="5693122" y="5301208"/>
            <a:ext cx="2922817" cy="115212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Quien controla ?</a:t>
            </a:r>
          </a:p>
        </p:txBody>
      </p:sp>
      <p:cxnSp>
        <p:nvCxnSpPr>
          <p:cNvPr id="11" name="10 Conector recto de flecha"/>
          <p:cNvCxnSpPr/>
          <p:nvPr/>
        </p:nvCxnSpPr>
        <p:spPr>
          <a:xfrm flipH="1" flipV="1">
            <a:off x="5866840" y="4734298"/>
            <a:ext cx="432048" cy="64807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H="1" flipV="1">
            <a:off x="4643438" y="6002673"/>
            <a:ext cx="1049684" cy="1861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 flipH="1" flipV="1">
            <a:off x="5857884" y="4714884"/>
            <a:ext cx="432048" cy="64807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3929058" y="2928934"/>
            <a:ext cx="714380" cy="571504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rot="10800000" flipV="1">
            <a:off x="3786182" y="4214818"/>
            <a:ext cx="714380" cy="642942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84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8064896" cy="692695"/>
          </a:xfrm>
        </p:spPr>
        <p:txBody>
          <a:bodyPr anchor="t">
            <a:noAutofit/>
          </a:bodyPr>
          <a:lstStyle/>
          <a:p>
            <a:pPr algn="ctr"/>
            <a:r>
              <a:rPr lang="es-ES" sz="2200" dirty="0">
                <a:solidFill>
                  <a:srgbClr val="DFB155"/>
                </a:solidFill>
              </a:rPr>
              <a:t>¿Cómo r</a:t>
            </a:r>
            <a:r>
              <a:rPr lang="es-ES" sz="2200" b="1" dirty="0">
                <a:solidFill>
                  <a:srgbClr val="DFB155"/>
                </a:solidFill>
              </a:rPr>
              <a:t>educir </a:t>
            </a:r>
            <a:r>
              <a:rPr lang="es-ES" sz="2200" dirty="0">
                <a:solidFill>
                  <a:srgbClr val="DFB155"/>
                </a:solidFill>
              </a:rPr>
              <a:t> </a:t>
            </a:r>
            <a:r>
              <a:rPr lang="es-ES" sz="2200" b="1" dirty="0">
                <a:solidFill>
                  <a:srgbClr val="DFB155"/>
                </a:solidFill>
              </a:rPr>
              <a:t>las </a:t>
            </a:r>
            <a:r>
              <a:rPr lang="es-ES" sz="2200" b="1" dirty="0" err="1">
                <a:solidFill>
                  <a:srgbClr val="DFB155"/>
                </a:solidFill>
              </a:rPr>
              <a:t>Variab</a:t>
            </a:r>
            <a:r>
              <a:rPr lang="es-ES" sz="2200" b="1" dirty="0">
                <a:solidFill>
                  <a:srgbClr val="DFB155"/>
                </a:solidFill>
              </a:rPr>
              <a:t>  </a:t>
            </a:r>
            <a:r>
              <a:rPr lang="es-ES" sz="2200" b="1" dirty="0" err="1">
                <a:solidFill>
                  <a:srgbClr val="DFB155"/>
                </a:solidFill>
              </a:rPr>
              <a:t>Biológ</a:t>
            </a:r>
            <a:r>
              <a:rPr lang="es-ES" sz="2200" b="1" dirty="0">
                <a:solidFill>
                  <a:srgbClr val="DFB155"/>
                </a:solidFill>
              </a:rPr>
              <a:t>  intra  e </a:t>
            </a:r>
            <a:r>
              <a:rPr lang="es-ES" sz="2200" b="1" dirty="0" err="1">
                <a:solidFill>
                  <a:srgbClr val="DFB155"/>
                </a:solidFill>
              </a:rPr>
              <a:t>interindividuo</a:t>
            </a:r>
            <a:r>
              <a:rPr lang="es-ES" sz="2200" b="1" dirty="0">
                <a:solidFill>
                  <a:srgbClr val="DFB155"/>
                </a:solidFill>
              </a:rPr>
              <a:t> ?</a:t>
            </a:r>
            <a:br>
              <a:rPr lang="es-ES" sz="2200" b="1" dirty="0">
                <a:solidFill>
                  <a:srgbClr val="FFFF00"/>
                </a:solidFill>
              </a:rPr>
            </a:br>
            <a:endParaRPr lang="es-ES" sz="22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642918"/>
            <a:ext cx="8424936" cy="602644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endParaRPr lang="es-ES" b="1" dirty="0"/>
          </a:p>
          <a:p>
            <a:pPr marL="45720" indent="0">
              <a:buNone/>
            </a:pPr>
            <a:r>
              <a:rPr lang="es-ES" b="1" dirty="0"/>
              <a:t>  Estandarizar  la preparación de los individuos de referencia         </a:t>
            </a:r>
          </a:p>
          <a:p>
            <a:pPr marL="45720" indent="0">
              <a:buNone/>
            </a:pPr>
            <a:endParaRPr lang="es-ES" b="1" dirty="0"/>
          </a:p>
          <a:p>
            <a:r>
              <a:rPr lang="es-ES" b="1" dirty="0">
                <a:solidFill>
                  <a:srgbClr val="FFFF00"/>
                </a:solidFill>
              </a:rPr>
              <a:t>Actividad  física</a:t>
            </a:r>
            <a:r>
              <a:rPr lang="es-ES" dirty="0"/>
              <a:t>: </a:t>
            </a:r>
            <a:r>
              <a:rPr lang="es-ES" b="1" dirty="0"/>
              <a:t>Por ej. Indicar descanso nocturno de 6 a 8 </a:t>
            </a:r>
            <a:r>
              <a:rPr lang="es-ES" b="1" dirty="0" err="1"/>
              <a:t>hs</a:t>
            </a:r>
            <a:r>
              <a:rPr lang="es-ES" b="1" dirty="0"/>
              <a:t>, y no realizar actividad física en las últimas 24 </a:t>
            </a:r>
            <a:r>
              <a:rPr lang="es-ES" b="1" dirty="0" err="1"/>
              <a:t>hs</a:t>
            </a:r>
            <a:endParaRPr lang="es-ES" b="1" dirty="0"/>
          </a:p>
          <a:p>
            <a:endParaRPr lang="es-ES" dirty="0"/>
          </a:p>
          <a:p>
            <a:r>
              <a:rPr lang="es-ES" b="1" dirty="0">
                <a:solidFill>
                  <a:srgbClr val="FFFF00"/>
                </a:solidFill>
              </a:rPr>
              <a:t>Alimentación previa</a:t>
            </a:r>
            <a:r>
              <a:rPr lang="es-ES" dirty="0">
                <a:solidFill>
                  <a:srgbClr val="FFFF00"/>
                </a:solidFill>
              </a:rPr>
              <a:t>: </a:t>
            </a:r>
            <a:r>
              <a:rPr lang="es-ES" b="1" dirty="0"/>
              <a:t>por </a:t>
            </a:r>
            <a:r>
              <a:rPr lang="es-ES" b="1" dirty="0" err="1"/>
              <a:t>ej</a:t>
            </a:r>
            <a:r>
              <a:rPr lang="es-ES" b="1" dirty="0"/>
              <a:t> Indicar ayuno de  8 Hs</a:t>
            </a:r>
          </a:p>
          <a:p>
            <a:endParaRPr lang="es-ES" b="1" dirty="0"/>
          </a:p>
          <a:p>
            <a:r>
              <a:rPr lang="es-ES" b="1" dirty="0">
                <a:solidFill>
                  <a:srgbClr val="FFFF00"/>
                </a:solidFill>
              </a:rPr>
              <a:t>Ausencia</a:t>
            </a:r>
            <a:r>
              <a:rPr lang="es-ES" b="1" dirty="0"/>
              <a:t>  de drogas y medicación   ( por </a:t>
            </a:r>
            <a:r>
              <a:rPr lang="es-ES" b="1" dirty="0" err="1"/>
              <a:t>ej</a:t>
            </a:r>
            <a:r>
              <a:rPr lang="es-ES" b="1" dirty="0"/>
              <a:t> en los últimos 7 días)</a:t>
            </a:r>
          </a:p>
          <a:p>
            <a:endParaRPr lang="es-ES" dirty="0">
              <a:solidFill>
                <a:srgbClr val="FFFF00"/>
              </a:solidFill>
            </a:endParaRPr>
          </a:p>
          <a:p>
            <a:r>
              <a:rPr lang="es-ES" b="1" dirty="0">
                <a:solidFill>
                  <a:srgbClr val="FFFF00"/>
                </a:solidFill>
              </a:rPr>
              <a:t>Ciclo  menstrual:</a:t>
            </a:r>
            <a:r>
              <a:rPr lang="es-ES" dirty="0">
                <a:solidFill>
                  <a:srgbClr val="FFFF00"/>
                </a:solidFill>
              </a:rPr>
              <a:t> </a:t>
            </a:r>
            <a:r>
              <a:rPr lang="es-ES" b="1" dirty="0"/>
              <a:t>especificar  momento del ciclo, en hormonas cuyo nivel  varía   con el  mismo.</a:t>
            </a:r>
          </a:p>
          <a:p>
            <a:pPr marL="45720" indent="0">
              <a:buNone/>
            </a:pPr>
            <a:endParaRPr lang="es-ES" dirty="0"/>
          </a:p>
          <a:p>
            <a:r>
              <a:rPr lang="es-ES" b="1" dirty="0">
                <a:solidFill>
                  <a:srgbClr val="FFFF00"/>
                </a:solidFill>
              </a:rPr>
              <a:t>Ritmo circadiano</a:t>
            </a:r>
            <a:r>
              <a:rPr lang="es-ES" b="1" dirty="0"/>
              <a:t>: definir  hora de la toma de muestra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294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88641"/>
            <a:ext cx="7704856" cy="864096"/>
          </a:xfrm>
        </p:spPr>
        <p:txBody>
          <a:bodyPr anchor="ctr">
            <a:normAutofit/>
          </a:bodyPr>
          <a:lstStyle/>
          <a:p>
            <a:pPr algn="ctr"/>
            <a:r>
              <a:rPr lang="es-ES" sz="2400" b="1" dirty="0">
                <a:solidFill>
                  <a:srgbClr val="DFB155"/>
                </a:solidFill>
              </a:rPr>
              <a:t>Estandarizar  la obtención de   especímenes</a:t>
            </a:r>
            <a:endParaRPr lang="es-ES" sz="2400" dirty="0">
              <a:solidFill>
                <a:srgbClr val="DFB155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124744"/>
            <a:ext cx="8391876" cy="551896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            Reduce</a:t>
            </a:r>
            <a:r>
              <a:rPr lang="es-ES" sz="2400" dirty="0">
                <a:solidFill>
                  <a:srgbClr val="FFFF00"/>
                </a:solidFill>
              </a:rPr>
              <a:t>  </a:t>
            </a:r>
            <a:r>
              <a:rPr lang="es-ES" sz="2400" b="1" dirty="0">
                <a:solidFill>
                  <a:srgbClr val="FFFF00"/>
                </a:solidFill>
              </a:rPr>
              <a:t>  la Variabilidad  Preanalítica</a:t>
            </a:r>
            <a:r>
              <a:rPr lang="es-ES" sz="2400" b="1" dirty="0"/>
              <a:t> </a:t>
            </a:r>
            <a:endParaRPr lang="es-ES" sz="2400" dirty="0"/>
          </a:p>
          <a:p>
            <a:endParaRPr lang="es-ES" sz="2400" b="1" dirty="0"/>
          </a:p>
          <a:p>
            <a:pPr>
              <a:buFont typeface="Wingdings" pitchFamily="2" charset="2"/>
              <a:buChar char="ü"/>
            </a:pPr>
            <a:r>
              <a:rPr lang="es-ES" sz="2200" b="1" dirty="0"/>
              <a:t>Minimiza  la influencia de factores  que afectan la obtención del </a:t>
            </a:r>
            <a:r>
              <a:rPr lang="es-ES" sz="2200" b="1" dirty="0" err="1"/>
              <a:t>especimen</a:t>
            </a:r>
            <a:r>
              <a:rPr lang="es-ES" sz="2200" b="1" dirty="0"/>
              <a:t>  y los  </a:t>
            </a:r>
            <a:r>
              <a:rPr lang="es-ES" sz="2200" b="1" dirty="0" err="1"/>
              <a:t>analitos</a:t>
            </a:r>
            <a:r>
              <a:rPr lang="es-ES" sz="2200" b="1" dirty="0"/>
              <a:t>  a estudiar. </a:t>
            </a:r>
          </a:p>
          <a:p>
            <a:pPr>
              <a:buFont typeface="Wingdings" pitchFamily="2" charset="2"/>
              <a:buChar char="ü"/>
            </a:pPr>
            <a:endParaRPr lang="es-ES" sz="2200" dirty="0"/>
          </a:p>
          <a:p>
            <a:pPr>
              <a:buFont typeface="Wingdings" pitchFamily="2" charset="2"/>
              <a:buChar char="ü"/>
            </a:pPr>
            <a:endParaRPr lang="es-ES" sz="2200" dirty="0"/>
          </a:p>
          <a:p>
            <a:r>
              <a:rPr lang="es-ES" sz="2200" b="1" dirty="0">
                <a:solidFill>
                  <a:srgbClr val="DFB155"/>
                </a:solidFill>
              </a:rPr>
              <a:t>Obtención  de la    muestra: </a:t>
            </a:r>
          </a:p>
          <a:p>
            <a:r>
              <a:rPr lang="es-ES" sz="2200" b="1" dirty="0"/>
              <a:t>Ej., reposo previo de 15 min, desinfectar c/ </a:t>
            </a:r>
            <a:r>
              <a:rPr lang="es-ES" sz="2200" b="1" dirty="0" err="1"/>
              <a:t>EtOH</a:t>
            </a:r>
            <a:r>
              <a:rPr lang="es-ES" sz="2200" b="1" dirty="0"/>
              <a:t> 70%, dejar secar, ligar  y punzar una vena del  brazo, torniquete ≤  15seg,  aspirar con jeringa en forma lenta.</a:t>
            </a:r>
          </a:p>
          <a:p>
            <a:endParaRPr lang="es-ES" sz="2200" b="1" dirty="0"/>
          </a:p>
          <a:p>
            <a:r>
              <a:rPr lang="es-ES" sz="2200" b="1" dirty="0"/>
              <a:t>Transferir  la sangre  sin ocasionar burbujas ni espuma, homogeneizado suave.</a:t>
            </a:r>
          </a:p>
        </p:txBody>
      </p:sp>
    </p:spTree>
    <p:extLst>
      <p:ext uri="{BB962C8B-B14F-4D97-AF65-F5344CB8AC3E}">
        <p14:creationId xmlns:p14="http://schemas.microsoft.com/office/powerpoint/2010/main" val="112449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88641"/>
            <a:ext cx="7531224" cy="216023"/>
          </a:xfrm>
        </p:spPr>
        <p:txBody>
          <a:bodyPr anchor="ctr">
            <a:normAutofit fontScale="90000"/>
          </a:bodyPr>
          <a:lstStyle/>
          <a:p>
            <a:endParaRPr lang="es-ES" sz="24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36713"/>
            <a:ext cx="8352928" cy="5616624"/>
          </a:xfrm>
        </p:spPr>
        <p:txBody>
          <a:bodyPr>
            <a:normAutofit/>
          </a:bodyPr>
          <a:lstStyle/>
          <a:p>
            <a:endParaRPr lang="es-ES" dirty="0"/>
          </a:p>
          <a:p>
            <a:r>
              <a:rPr lang="es-ES" sz="2400" b="1" dirty="0"/>
              <a:t>Usar  </a:t>
            </a:r>
            <a:r>
              <a:rPr lang="es-ES" sz="2400" b="1" dirty="0" err="1"/>
              <a:t>Anticoag</a:t>
            </a:r>
            <a:r>
              <a:rPr lang="es-ES" sz="2400" b="1" dirty="0"/>
              <a:t>  adecuado  en tipo y proporción</a:t>
            </a:r>
          </a:p>
          <a:p>
            <a:endParaRPr lang="es-ES" sz="2400" b="1" dirty="0"/>
          </a:p>
          <a:p>
            <a:r>
              <a:rPr lang="es-ES" sz="2400" b="1" dirty="0"/>
              <a:t> Centrifugar   1200 G x 10 min  y separar  P en  30 a 45 min. </a:t>
            </a:r>
          </a:p>
          <a:p>
            <a:endParaRPr lang="es-ES" sz="2400" b="1" dirty="0"/>
          </a:p>
          <a:p>
            <a:r>
              <a:rPr lang="es-ES" sz="2400" b="1" dirty="0"/>
              <a:t>Trasladar  la muestra al  área analítica   en &lt; 30 min</a:t>
            </a:r>
          </a:p>
          <a:p>
            <a:endParaRPr lang="es-ES" sz="2400" b="1" dirty="0"/>
          </a:p>
          <a:p>
            <a:r>
              <a:rPr lang="es-ES" sz="2400" b="1" dirty="0"/>
              <a:t>Refrigerar y mantener  la M anaeróbica</a:t>
            </a:r>
          </a:p>
          <a:p>
            <a:pPr marL="45720" indent="0">
              <a:buNone/>
            </a:pPr>
            <a:r>
              <a:rPr lang="es-ES" sz="2400" b="1" dirty="0"/>
              <a:t>   ( para E A B y pO2,  Ca iónico, </a:t>
            </a:r>
            <a:r>
              <a:rPr lang="es-ES" sz="2400" b="1" dirty="0" err="1"/>
              <a:t>amoniemia</a:t>
            </a:r>
            <a:r>
              <a:rPr lang="es-ES" sz="2400" b="1" dirty="0"/>
              <a:t>)  </a:t>
            </a:r>
          </a:p>
          <a:p>
            <a:pPr marL="45720" indent="0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8780301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16633"/>
            <a:ext cx="7315200" cy="792088"/>
          </a:xfrm>
        </p:spPr>
        <p:txBody>
          <a:bodyPr anchor="ctr">
            <a:normAutofit/>
          </a:bodyPr>
          <a:lstStyle/>
          <a:p>
            <a:pPr algn="ctr"/>
            <a:r>
              <a:rPr lang="es-ES" sz="3200" b="1" dirty="0">
                <a:solidFill>
                  <a:schemeClr val="tx1"/>
                </a:solidFill>
              </a:rPr>
              <a:t>Atención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980728"/>
            <a:ext cx="4377680" cy="504056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s-ES" sz="2400" b="1" dirty="0"/>
              <a:t>Las condiciones de preparación </a:t>
            </a:r>
            <a:r>
              <a:rPr lang="es-ES" sz="2400" b="1" dirty="0">
                <a:solidFill>
                  <a:srgbClr val="FFC000"/>
                </a:solidFill>
              </a:rPr>
              <a:t>de los pacientes</a:t>
            </a:r>
            <a:r>
              <a:rPr lang="es-ES" sz="2400" b="1" dirty="0"/>
              <a:t> y obtención de especímenes deben ser idénticas a las usadas con los  </a:t>
            </a:r>
            <a:r>
              <a:rPr lang="es-ES" sz="2400" b="1" dirty="0">
                <a:solidFill>
                  <a:srgbClr val="FFC000"/>
                </a:solidFill>
              </a:rPr>
              <a:t>Individuos de Referencia</a:t>
            </a:r>
          </a:p>
          <a:p>
            <a:pPr marL="45720" indent="0">
              <a:buNone/>
            </a:pPr>
            <a:endParaRPr lang="es-ES" sz="2400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FB24AB4-E611-420A-AF6C-CCF08366A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1844824"/>
            <a:ext cx="2752725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710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88641"/>
            <a:ext cx="7531224" cy="648072"/>
          </a:xfrm>
        </p:spPr>
        <p:txBody>
          <a:bodyPr anchor="ctr">
            <a:normAutofit/>
          </a:bodyPr>
          <a:lstStyle/>
          <a:p>
            <a:pPr algn="ctr"/>
            <a:r>
              <a:rPr lang="es-ES" sz="3200" dirty="0"/>
              <a:t> </a:t>
            </a:r>
            <a:r>
              <a:rPr lang="es-ES" sz="3200" dirty="0">
                <a:solidFill>
                  <a:srgbClr val="DFB155"/>
                </a:solidFill>
              </a:rPr>
              <a:t>Criterios de  Partición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980728"/>
            <a:ext cx="8064896" cy="5544615"/>
          </a:xfrm>
        </p:spPr>
        <p:txBody>
          <a:bodyPr/>
          <a:lstStyle/>
          <a:p>
            <a:pPr marL="45720" indent="0">
              <a:spcBef>
                <a:spcPts val="1200"/>
              </a:spcBef>
              <a:buNone/>
            </a:pPr>
            <a:r>
              <a:rPr lang="es-ES" sz="2400" b="1" dirty="0"/>
              <a:t>Reducen el I.R. al bajar la variabilidad </a:t>
            </a:r>
            <a:r>
              <a:rPr lang="es-ES" sz="2400" b="1" dirty="0" err="1"/>
              <a:t>interindividuo</a:t>
            </a:r>
            <a:endParaRPr lang="es-ES" b="1" dirty="0"/>
          </a:p>
          <a:p>
            <a:pPr>
              <a:spcBef>
                <a:spcPts val="1200"/>
              </a:spcBef>
            </a:pPr>
            <a:endParaRPr lang="es-ES" sz="2400" dirty="0">
              <a:solidFill>
                <a:srgbClr val="FFFF00"/>
              </a:solidFill>
            </a:endParaRPr>
          </a:p>
          <a:p>
            <a:pPr>
              <a:spcBef>
                <a:spcPts val="1200"/>
              </a:spcBef>
            </a:pPr>
            <a:r>
              <a:rPr lang="es-ES" sz="2400" dirty="0">
                <a:solidFill>
                  <a:srgbClr val="FFFF00"/>
                </a:solidFill>
              </a:rPr>
              <a:t>Edad</a:t>
            </a:r>
            <a:r>
              <a:rPr lang="es-ES" sz="2400" dirty="0"/>
              <a:t>: 1-2 a / 2-5 a / 5-10 a </a:t>
            </a:r>
          </a:p>
          <a:p>
            <a:pPr>
              <a:spcBef>
                <a:spcPts val="1200"/>
              </a:spcBef>
            </a:pPr>
            <a:r>
              <a:rPr lang="es-ES" sz="2400" dirty="0">
                <a:solidFill>
                  <a:srgbClr val="FFFF00"/>
                </a:solidFill>
              </a:rPr>
              <a:t>Sexo</a:t>
            </a:r>
            <a:r>
              <a:rPr lang="es-ES" sz="2400" dirty="0"/>
              <a:t> M </a:t>
            </a:r>
            <a:r>
              <a:rPr lang="es-ES" sz="2400" dirty="0" err="1"/>
              <a:t>ó</a:t>
            </a:r>
            <a:r>
              <a:rPr lang="es-ES" sz="2400" dirty="0"/>
              <a:t> F</a:t>
            </a:r>
          </a:p>
          <a:p>
            <a:pPr>
              <a:spcBef>
                <a:spcPts val="1200"/>
              </a:spcBef>
            </a:pPr>
            <a:r>
              <a:rPr lang="es-ES" sz="2400" dirty="0">
                <a:solidFill>
                  <a:srgbClr val="FFFF00"/>
                </a:solidFill>
              </a:rPr>
              <a:t>Trimestre del embarazo.: </a:t>
            </a:r>
            <a:r>
              <a:rPr lang="es-ES" sz="2400" dirty="0"/>
              <a:t>1º-  2º -3º </a:t>
            </a:r>
          </a:p>
          <a:p>
            <a:pPr>
              <a:spcBef>
                <a:spcPts val="1200"/>
              </a:spcBef>
            </a:pPr>
            <a:endParaRPr lang="es-ES" sz="2400" dirty="0">
              <a:solidFill>
                <a:srgbClr val="FFFF00"/>
              </a:solidFill>
            </a:endParaRPr>
          </a:p>
          <a:p>
            <a:pPr>
              <a:spcBef>
                <a:spcPts val="1200"/>
              </a:spcBef>
            </a:pPr>
            <a:r>
              <a:rPr lang="es-ES" sz="2400" dirty="0">
                <a:solidFill>
                  <a:srgbClr val="FFFF00"/>
                </a:solidFill>
              </a:rPr>
              <a:t>Condición ambiental:</a:t>
            </a:r>
            <a:r>
              <a:rPr lang="es-ES" sz="2400" dirty="0"/>
              <a:t>  </a:t>
            </a:r>
          </a:p>
          <a:p>
            <a:pPr>
              <a:spcBef>
                <a:spcPts val="1200"/>
              </a:spcBef>
            </a:pPr>
            <a:r>
              <a:rPr lang="es-ES" sz="2400" dirty="0"/>
              <a:t>Vivir a &gt; 2000 y &lt;  2000 m.s.n.m. ( </a:t>
            </a:r>
            <a:r>
              <a:rPr lang="es-ES" sz="2400" dirty="0" err="1"/>
              <a:t>Hto</a:t>
            </a:r>
            <a:r>
              <a:rPr lang="es-ES" sz="2400" dirty="0"/>
              <a:t>)</a:t>
            </a:r>
          </a:p>
          <a:p>
            <a:pPr>
              <a:spcBef>
                <a:spcPts val="1200"/>
              </a:spcBef>
            </a:pPr>
            <a:r>
              <a:rPr lang="es-ES" sz="2400" dirty="0"/>
              <a:t>horas/semana de exposición solar : &lt; 4 </a:t>
            </a:r>
            <a:r>
              <a:rPr lang="es-ES" sz="2400" dirty="0" err="1"/>
              <a:t>hs</a:t>
            </a:r>
            <a:r>
              <a:rPr lang="es-ES" sz="2400" dirty="0"/>
              <a:t>  y  &gt; 4 </a:t>
            </a:r>
            <a:r>
              <a:rPr lang="es-ES" sz="2400" dirty="0" err="1"/>
              <a:t>hs</a:t>
            </a:r>
            <a:endParaRPr lang="es-ES" sz="2400" dirty="0"/>
          </a:p>
          <a:p>
            <a:pPr marL="45720" indent="0">
              <a:spcBef>
                <a:spcPts val="1200"/>
              </a:spcBef>
              <a:buNone/>
            </a:pPr>
            <a:r>
              <a:rPr lang="es-ES" sz="2400" dirty="0"/>
              <a:t>                  ( niveles de Vit D en plasma)</a:t>
            </a:r>
          </a:p>
          <a:p>
            <a:pPr>
              <a:spcBef>
                <a:spcPts val="1200"/>
              </a:spcBef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2800927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60649"/>
            <a:ext cx="7531224" cy="576063"/>
          </a:xfrm>
        </p:spPr>
        <p:txBody>
          <a:bodyPr>
            <a:normAutofit/>
          </a:bodyPr>
          <a:lstStyle/>
          <a:p>
            <a:pPr algn="ctr"/>
            <a:r>
              <a:rPr lang="es-ES" sz="2400" b="1" dirty="0">
                <a:solidFill>
                  <a:srgbClr val="DFB155"/>
                </a:solidFill>
              </a:rPr>
              <a:t>Cuando y cómo particionar 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052735"/>
            <a:ext cx="8643998" cy="540060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Criterio de </a:t>
            </a:r>
            <a:r>
              <a:rPr lang="es-ES" sz="2400" b="1" dirty="0" err="1">
                <a:solidFill>
                  <a:srgbClr val="FFFF00"/>
                </a:solidFill>
              </a:rPr>
              <a:t>Linton</a:t>
            </a:r>
            <a:r>
              <a:rPr lang="es-ES" sz="2400" b="1" dirty="0">
                <a:solidFill>
                  <a:srgbClr val="FFFF00"/>
                </a:solidFill>
              </a:rPr>
              <a:t> </a:t>
            </a:r>
            <a:r>
              <a:rPr lang="es-ES" sz="2400" b="1" dirty="0"/>
              <a:t>: dividir los datos en  2  subgrupos </a:t>
            </a:r>
          </a:p>
          <a:p>
            <a:pPr marL="45720" indent="0">
              <a:buNone/>
            </a:pPr>
            <a:r>
              <a:rPr lang="es-ES" sz="2400" b="1" dirty="0"/>
              <a:t>                                 Calcular   la Media  en c/u ( X1) </a:t>
            </a:r>
          </a:p>
          <a:p>
            <a:pPr marL="45720" indent="0">
              <a:buNone/>
            </a:pPr>
            <a:r>
              <a:rPr lang="es-ES" sz="2400" b="1" dirty="0"/>
              <a:t>Si  (X1 -  X2)  &lt;  1/4 amplitud del I.R , </a:t>
            </a:r>
            <a:r>
              <a:rPr lang="es-ES" sz="2400" b="1" dirty="0">
                <a:solidFill>
                  <a:srgbClr val="FFFF00"/>
                </a:solidFill>
              </a:rPr>
              <a:t>no  particionar</a:t>
            </a:r>
          </a:p>
          <a:p>
            <a:endParaRPr lang="es-ES" sz="2400" b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Uremia en H y M: </a:t>
            </a:r>
            <a:r>
              <a:rPr lang="es-ES" sz="2400" b="1" dirty="0"/>
              <a:t>18 – 50 mg/dl</a:t>
            </a:r>
            <a:r>
              <a:rPr lang="es-ES" sz="2400" b="1" dirty="0">
                <a:solidFill>
                  <a:srgbClr val="FFFF00"/>
                </a:solidFill>
              </a:rPr>
              <a:t>,   amplitud: </a:t>
            </a:r>
            <a:r>
              <a:rPr lang="es-ES" sz="2400" b="1" dirty="0"/>
              <a:t>32 mg/dl</a:t>
            </a:r>
          </a:p>
          <a:p>
            <a:pPr marL="45720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Media en H: </a:t>
            </a:r>
            <a:r>
              <a:rPr lang="es-ES" sz="2400" b="1" dirty="0"/>
              <a:t>30 mg/dl  </a:t>
            </a:r>
            <a:r>
              <a:rPr lang="es-ES" sz="2400" b="1" dirty="0">
                <a:solidFill>
                  <a:srgbClr val="FFFF00"/>
                </a:solidFill>
              </a:rPr>
              <a:t>y  en M: </a:t>
            </a:r>
            <a:r>
              <a:rPr lang="es-ES" sz="2400" b="1" dirty="0"/>
              <a:t>24 mg/dl</a:t>
            </a:r>
            <a:r>
              <a:rPr lang="es-ES" sz="2400" b="1" dirty="0">
                <a:solidFill>
                  <a:srgbClr val="FFFF00"/>
                </a:solidFill>
              </a:rPr>
              <a:t>,  </a:t>
            </a:r>
          </a:p>
          <a:p>
            <a:pPr marL="45720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X1-X2 = 30-24=</a:t>
            </a:r>
            <a:r>
              <a:rPr lang="es-ES" sz="2400" b="1" dirty="0"/>
              <a:t>6mg/dl   y </a:t>
            </a:r>
            <a:r>
              <a:rPr lang="es-ES" sz="2400" b="1" dirty="0">
                <a:solidFill>
                  <a:srgbClr val="FFFF00"/>
                </a:solidFill>
              </a:rPr>
              <a:t> amplitud/4=32/4 = </a:t>
            </a:r>
            <a:r>
              <a:rPr lang="es-ES" sz="2400" b="1" dirty="0"/>
              <a:t>8 mg/dl</a:t>
            </a:r>
            <a:r>
              <a:rPr lang="es-ES" sz="2400" b="1" dirty="0">
                <a:solidFill>
                  <a:srgbClr val="FFFF00"/>
                </a:solidFill>
              </a:rPr>
              <a:t>  </a:t>
            </a:r>
          </a:p>
          <a:p>
            <a:pPr marL="45720" indent="0">
              <a:buNone/>
            </a:pPr>
            <a:r>
              <a:rPr lang="es-ES" b="1" dirty="0">
                <a:solidFill>
                  <a:srgbClr val="FFFF00"/>
                </a:solidFill>
              </a:rPr>
              <a:t>                                        </a:t>
            </a:r>
            <a:r>
              <a:rPr lang="es-ES" b="1" dirty="0"/>
              <a:t>NO PARTICIONAR</a:t>
            </a:r>
          </a:p>
          <a:p>
            <a:endParaRPr lang="es-ES" b="1" dirty="0"/>
          </a:p>
          <a:p>
            <a:r>
              <a:rPr lang="es-ES" sz="2400" b="1" dirty="0"/>
              <a:t>Otro criterio: particionar  solo  </a:t>
            </a:r>
            <a:r>
              <a:rPr lang="es-ES" sz="2400" b="1" dirty="0" err="1"/>
              <a:t>cdo</a:t>
            </a:r>
            <a:r>
              <a:rPr lang="es-ES" sz="2400" b="1" dirty="0"/>
              <a:t>  la diferencia  entre dos grupos es “</a:t>
            </a:r>
            <a:r>
              <a:rPr lang="es-ES" sz="2400" b="1" dirty="0">
                <a:solidFill>
                  <a:srgbClr val="FFFF00"/>
                </a:solidFill>
              </a:rPr>
              <a:t>clínicamente  significativa”</a:t>
            </a:r>
          </a:p>
          <a:p>
            <a:r>
              <a:rPr lang="es-ES" sz="2400" b="1" dirty="0" err="1">
                <a:solidFill>
                  <a:srgbClr val="FFFF00"/>
                </a:solidFill>
              </a:rPr>
              <a:t>Ej</a:t>
            </a:r>
            <a:r>
              <a:rPr lang="es-ES" sz="2400" b="1" dirty="0">
                <a:solidFill>
                  <a:srgbClr val="FFFF00"/>
                </a:solidFill>
              </a:rPr>
              <a:t> </a:t>
            </a:r>
            <a:r>
              <a:rPr lang="es-ES" sz="2400" b="1" dirty="0" err="1">
                <a:solidFill>
                  <a:srgbClr val="FFFF00"/>
                </a:solidFill>
              </a:rPr>
              <a:t>Hto</a:t>
            </a:r>
            <a:r>
              <a:rPr lang="es-ES" sz="2400" b="1" dirty="0">
                <a:solidFill>
                  <a:srgbClr val="FFFF00"/>
                </a:solidFill>
              </a:rPr>
              <a:t> en H  y M  ( muy subjetivo)</a:t>
            </a:r>
          </a:p>
          <a:p>
            <a:endParaRPr lang="es-ES" b="1" dirty="0">
              <a:solidFill>
                <a:srgbClr val="FFFF00"/>
              </a:solidFill>
            </a:endParaRPr>
          </a:p>
          <a:p>
            <a:endParaRPr lang="es-ES" b="1" dirty="0">
              <a:solidFill>
                <a:srgbClr val="FFFF00"/>
              </a:solidFill>
            </a:endParaRPr>
          </a:p>
          <a:p>
            <a:endParaRPr lang="es-ES" b="1" dirty="0">
              <a:solidFill>
                <a:srgbClr val="FFFF00"/>
              </a:solidFill>
            </a:endParaRPr>
          </a:p>
          <a:p>
            <a:endParaRPr lang="es-ES" b="1" dirty="0">
              <a:solidFill>
                <a:srgbClr val="FFFF00"/>
              </a:solidFill>
            </a:endParaRPr>
          </a:p>
          <a:p>
            <a:endParaRPr lang="es-ES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90834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1"/>
            <a:ext cx="7704856" cy="882905"/>
          </a:xfrm>
        </p:spPr>
        <p:txBody>
          <a:bodyPr anchor="ctr">
            <a:noAutofit/>
          </a:bodyPr>
          <a:lstStyle/>
          <a:p>
            <a:r>
              <a:rPr lang="es-ES" sz="2000" dirty="0"/>
              <a:t>   </a:t>
            </a:r>
            <a:r>
              <a:rPr lang="es-ES" sz="2000" b="1" dirty="0">
                <a:solidFill>
                  <a:srgbClr val="FFFF00"/>
                </a:solidFill>
              </a:rPr>
              <a:t>Para PARTICIONAR  POR EDAD:  ver curva </a:t>
            </a:r>
            <a:r>
              <a:rPr lang="es-ES" sz="2000" b="1" dirty="0" err="1">
                <a:solidFill>
                  <a:srgbClr val="FFFF00"/>
                </a:solidFill>
              </a:rPr>
              <a:t>Conc</a:t>
            </a:r>
            <a:r>
              <a:rPr lang="es-ES" sz="2000" b="1" dirty="0">
                <a:solidFill>
                  <a:srgbClr val="FFFF00"/>
                </a:solidFill>
              </a:rPr>
              <a:t>  Vs edad</a:t>
            </a:r>
            <a:br>
              <a:rPr lang="es-ES" sz="2000" b="1" dirty="0">
                <a:solidFill>
                  <a:srgbClr val="FFFF00"/>
                </a:solidFill>
              </a:rPr>
            </a:br>
            <a:r>
              <a:rPr lang="es-ES" sz="2000" b="1" dirty="0">
                <a:solidFill>
                  <a:srgbClr val="FFFF00"/>
                </a:solidFill>
              </a:rPr>
              <a:t>     para </a:t>
            </a:r>
            <a:r>
              <a:rPr lang="es-ES" sz="2000" b="1" dirty="0" err="1">
                <a:solidFill>
                  <a:srgbClr val="FFFF00"/>
                </a:solidFill>
              </a:rPr>
              <a:t>creatinina</a:t>
            </a:r>
            <a:r>
              <a:rPr lang="es-ES" sz="2000" b="1" dirty="0">
                <a:solidFill>
                  <a:srgbClr val="FFFF00"/>
                </a:solidFill>
              </a:rPr>
              <a:t>: 88 </a:t>
            </a:r>
            <a:r>
              <a:rPr lang="es-ES" sz="2000" b="1" dirty="0" err="1">
                <a:solidFill>
                  <a:srgbClr val="FFFF00"/>
                </a:solidFill>
              </a:rPr>
              <a:t>umol</a:t>
            </a:r>
            <a:r>
              <a:rPr lang="es-ES" sz="2000" b="1" dirty="0">
                <a:solidFill>
                  <a:srgbClr val="FFFF00"/>
                </a:solidFill>
              </a:rPr>
              <a:t>/l = 1 mg/dl 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24744"/>
            <a:ext cx="7776864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40834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16633"/>
            <a:ext cx="7546032" cy="648072"/>
          </a:xfrm>
        </p:spPr>
        <p:txBody>
          <a:bodyPr anchor="ctr">
            <a:normAutofit/>
          </a:bodyPr>
          <a:lstStyle/>
          <a:p>
            <a:r>
              <a:rPr lang="es-ES" sz="2400" b="1" dirty="0">
                <a:solidFill>
                  <a:srgbClr val="FFFF00"/>
                </a:solidFill>
              </a:rPr>
              <a:t>Tratamiento estadístico de los datos obtenidos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692696"/>
            <a:ext cx="8352928" cy="5976664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endParaRPr lang="es-ES" dirty="0"/>
          </a:p>
          <a:p>
            <a:pPr marL="45720" indent="0">
              <a:buNone/>
            </a:pPr>
            <a:endParaRPr lang="es-ES" dirty="0"/>
          </a:p>
          <a:p>
            <a:pPr marL="45720" indent="0">
              <a:buNone/>
            </a:pPr>
            <a:r>
              <a:rPr lang="es-ES" b="1" dirty="0"/>
              <a:t>Aplicar  Pr  Chi cuadrado,  Pr  </a:t>
            </a:r>
            <a:r>
              <a:rPr lang="es-ES" b="1" dirty="0" err="1"/>
              <a:t>Kolmogorov</a:t>
            </a:r>
            <a:r>
              <a:rPr lang="es-ES" b="1" dirty="0"/>
              <a:t> – </a:t>
            </a:r>
            <a:r>
              <a:rPr lang="es-ES" b="1" dirty="0" err="1"/>
              <a:t>Smirnof</a:t>
            </a:r>
            <a:r>
              <a:rPr lang="es-ES" b="1" dirty="0"/>
              <a:t>  o </a:t>
            </a:r>
          </a:p>
          <a:p>
            <a:pPr marL="45720" indent="0">
              <a:buNone/>
            </a:pPr>
            <a:r>
              <a:rPr lang="es-ES" b="1" dirty="0"/>
              <a:t>Test   Anderson Darling.  Calcular </a:t>
            </a:r>
            <a:r>
              <a:rPr lang="es-ES" b="1" dirty="0" err="1"/>
              <a:t>Coef</a:t>
            </a:r>
            <a:r>
              <a:rPr lang="es-ES" b="1" dirty="0"/>
              <a:t>. de </a:t>
            </a:r>
            <a:r>
              <a:rPr lang="es-ES" b="1" dirty="0" err="1"/>
              <a:t>Curtosis</a:t>
            </a:r>
            <a:r>
              <a:rPr lang="es-ES" b="1" dirty="0"/>
              <a:t>  y de Sesgo (según IFCC)</a:t>
            </a:r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/>
          </a:p>
          <a:p>
            <a:pPr marL="45720" indent="0">
              <a:buNone/>
            </a:pPr>
            <a:endParaRPr lang="es-ES" dirty="0"/>
          </a:p>
          <a:p>
            <a:pPr marL="45720" indent="0">
              <a:buNone/>
            </a:pPr>
            <a:endParaRPr lang="es-ES" dirty="0"/>
          </a:p>
          <a:p>
            <a:pPr marL="45720" indent="0">
              <a:buNone/>
            </a:pPr>
            <a:endParaRPr lang="es-ES" dirty="0"/>
          </a:p>
          <a:p>
            <a:pPr marL="45720" indent="0">
              <a:buNone/>
            </a:pPr>
            <a:endParaRPr lang="es-ES" dirty="0"/>
          </a:p>
          <a:p>
            <a:pPr marL="45720" indent="0">
              <a:buNone/>
            </a:pPr>
            <a:endParaRPr lang="es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285720" y="3786191"/>
            <a:ext cx="3998248" cy="273915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DISTRIB.  NORMAL</a:t>
            </a:r>
          </a:p>
          <a:p>
            <a:pPr algn="ctr"/>
            <a:r>
              <a:rPr lang="es-ES" sz="2400" b="1" dirty="0">
                <a:solidFill>
                  <a:srgbClr val="7030A0"/>
                </a:solidFill>
              </a:rPr>
              <a:t> calcular   I.R. 95%</a:t>
            </a:r>
          </a:p>
          <a:p>
            <a:pPr algn="ctr"/>
            <a:r>
              <a:rPr lang="es-ES" sz="2400" b="1" dirty="0" err="1">
                <a:solidFill>
                  <a:schemeClr val="bg1"/>
                </a:solidFill>
              </a:rPr>
              <a:t>Lte</a:t>
            </a:r>
            <a:r>
              <a:rPr lang="es-ES" sz="2400" b="1" dirty="0">
                <a:solidFill>
                  <a:schemeClr val="bg1"/>
                </a:solidFill>
              </a:rPr>
              <a:t> </a:t>
            </a:r>
            <a:r>
              <a:rPr lang="es-ES" sz="2400" b="1" dirty="0" err="1">
                <a:solidFill>
                  <a:schemeClr val="bg1"/>
                </a:solidFill>
              </a:rPr>
              <a:t>Inf</a:t>
            </a:r>
            <a:r>
              <a:rPr lang="es-ES" sz="2400" b="1" dirty="0">
                <a:solidFill>
                  <a:schemeClr val="bg1"/>
                </a:solidFill>
              </a:rPr>
              <a:t>.= </a:t>
            </a:r>
            <a:r>
              <a:rPr lang="es-ES" sz="2400" b="1" dirty="0" err="1">
                <a:solidFill>
                  <a:schemeClr val="bg1"/>
                </a:solidFill>
              </a:rPr>
              <a:t>X</a:t>
            </a:r>
            <a:r>
              <a:rPr lang="es-ES" sz="2400" b="1" baseline="-25000" dirty="0" err="1">
                <a:solidFill>
                  <a:schemeClr val="bg1"/>
                </a:solidFill>
              </a:rPr>
              <a:t>m</a:t>
            </a:r>
            <a:r>
              <a:rPr lang="es-ES" sz="2400" b="1" dirty="0">
                <a:solidFill>
                  <a:schemeClr val="bg1"/>
                </a:solidFill>
              </a:rPr>
              <a:t>- 1,96  </a:t>
            </a:r>
            <a:r>
              <a:rPr lang="es-ES" sz="2400" b="1" dirty="0" err="1">
                <a:solidFill>
                  <a:schemeClr val="bg1"/>
                </a:solidFill>
              </a:rPr>
              <a:t>Sx</a:t>
            </a:r>
            <a:endParaRPr lang="es-ES" sz="2400" dirty="0">
              <a:solidFill>
                <a:schemeClr val="bg1"/>
              </a:solidFill>
            </a:endParaRPr>
          </a:p>
          <a:p>
            <a:pPr algn="ctr"/>
            <a:r>
              <a:rPr lang="es-ES" sz="2400" b="1" dirty="0" err="1">
                <a:solidFill>
                  <a:schemeClr val="bg1"/>
                </a:solidFill>
              </a:rPr>
              <a:t>Lte</a:t>
            </a:r>
            <a:r>
              <a:rPr lang="es-ES" sz="2400" b="1" dirty="0">
                <a:solidFill>
                  <a:schemeClr val="bg1"/>
                </a:solidFill>
              </a:rPr>
              <a:t> </a:t>
            </a:r>
            <a:r>
              <a:rPr lang="es-ES" sz="2400" b="1" dirty="0" err="1">
                <a:solidFill>
                  <a:schemeClr val="bg1"/>
                </a:solidFill>
              </a:rPr>
              <a:t>Sup</a:t>
            </a:r>
            <a:r>
              <a:rPr lang="es-ES" sz="2400" b="1" dirty="0">
                <a:solidFill>
                  <a:schemeClr val="bg1"/>
                </a:solidFill>
              </a:rPr>
              <a:t>= </a:t>
            </a:r>
            <a:r>
              <a:rPr lang="es-ES" sz="2400" b="1" dirty="0" err="1">
                <a:solidFill>
                  <a:schemeClr val="bg1"/>
                </a:solidFill>
              </a:rPr>
              <a:t>X</a:t>
            </a:r>
            <a:r>
              <a:rPr lang="es-ES" sz="2400" b="1" baseline="-25000" dirty="0" err="1">
                <a:solidFill>
                  <a:schemeClr val="bg1"/>
                </a:solidFill>
              </a:rPr>
              <a:t>m</a:t>
            </a:r>
            <a:r>
              <a:rPr lang="es-ES" sz="2400" b="1" dirty="0">
                <a:solidFill>
                  <a:schemeClr val="bg1"/>
                </a:solidFill>
              </a:rPr>
              <a:t>+ 1,96  </a:t>
            </a:r>
            <a:r>
              <a:rPr lang="es-ES" sz="2400" b="1" dirty="0" err="1">
                <a:solidFill>
                  <a:schemeClr val="bg1"/>
                </a:solidFill>
              </a:rPr>
              <a:t>Sx</a:t>
            </a:r>
            <a:endParaRPr lang="es-ES" sz="2400" b="1" dirty="0">
              <a:solidFill>
                <a:schemeClr val="bg1"/>
              </a:solidFill>
            </a:endParaRPr>
          </a:p>
          <a:p>
            <a:pPr algn="ctr"/>
            <a:endParaRPr lang="es-ES" sz="2000" b="1" dirty="0">
              <a:solidFill>
                <a:schemeClr val="bg1"/>
              </a:solidFill>
            </a:endParaRPr>
          </a:p>
          <a:p>
            <a:pPr algn="ctr"/>
            <a:r>
              <a:rPr lang="es-ES" sz="2400" b="1" dirty="0">
                <a:solidFill>
                  <a:schemeClr val="bg1"/>
                </a:solidFill>
              </a:rPr>
              <a:t>N mínimo: 40  </a:t>
            </a:r>
            <a:r>
              <a:rPr lang="es-ES" sz="2400" b="1" dirty="0">
                <a:solidFill>
                  <a:srgbClr val="FF0000"/>
                </a:solidFill>
              </a:rPr>
              <a:t>por ?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4680012" y="3786191"/>
            <a:ext cx="4106830" cy="273915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DISTRIB.  NO PARAMÉTRICA</a:t>
            </a:r>
          </a:p>
          <a:p>
            <a:pPr algn="ctr"/>
            <a:r>
              <a:rPr lang="es-ES" sz="2400" b="1" dirty="0">
                <a:solidFill>
                  <a:srgbClr val="7030A0"/>
                </a:solidFill>
              </a:rPr>
              <a:t> </a:t>
            </a:r>
          </a:p>
          <a:p>
            <a:pPr algn="ctr"/>
            <a:r>
              <a:rPr lang="es-ES" sz="2400" b="1" dirty="0">
                <a:solidFill>
                  <a:srgbClr val="7030A0"/>
                </a:solidFill>
              </a:rPr>
              <a:t>calcular I.R. 95% </a:t>
            </a:r>
          </a:p>
          <a:p>
            <a:pPr algn="ctr"/>
            <a:r>
              <a:rPr lang="es-ES" sz="2400" b="1" dirty="0">
                <a:solidFill>
                  <a:schemeClr val="bg1"/>
                </a:solidFill>
              </a:rPr>
              <a:t> </a:t>
            </a:r>
            <a:r>
              <a:rPr lang="es-ES" sz="2400" b="1" dirty="0" err="1">
                <a:solidFill>
                  <a:schemeClr val="bg1"/>
                </a:solidFill>
              </a:rPr>
              <a:t>Perc</a:t>
            </a:r>
            <a:r>
              <a:rPr lang="es-ES" sz="2400" b="1" dirty="0">
                <a:solidFill>
                  <a:schemeClr val="bg1"/>
                </a:solidFill>
              </a:rPr>
              <a:t> 2,5  y 97,5</a:t>
            </a:r>
          </a:p>
          <a:p>
            <a:pPr algn="ctr"/>
            <a:endParaRPr lang="es-ES" sz="2000" b="1" dirty="0">
              <a:solidFill>
                <a:schemeClr val="bg1"/>
              </a:solidFill>
            </a:endParaRPr>
          </a:p>
          <a:p>
            <a:pPr algn="ctr"/>
            <a:r>
              <a:rPr lang="es-ES" sz="2400" b="1" dirty="0">
                <a:solidFill>
                  <a:schemeClr val="bg1"/>
                </a:solidFill>
              </a:rPr>
              <a:t>N mínimo: 120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155758" y="764704"/>
            <a:ext cx="8352928" cy="5760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Los valores obtenidos  tienen distribución gaussiana ?</a:t>
            </a:r>
          </a:p>
          <a:p>
            <a:pPr algn="ctr"/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827584" y="2556844"/>
            <a:ext cx="7704856" cy="7920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b="1" dirty="0">
                <a:solidFill>
                  <a:schemeClr val="bg1"/>
                </a:solidFill>
              </a:rPr>
              <a:t>Intentar  normalizar  la </a:t>
            </a:r>
            <a:r>
              <a:rPr lang="es-ES" sz="2000" b="1" dirty="0" err="1">
                <a:solidFill>
                  <a:schemeClr val="bg1"/>
                </a:solidFill>
              </a:rPr>
              <a:t>Distrib</a:t>
            </a:r>
            <a:r>
              <a:rPr lang="es-ES" sz="2000" b="1" dirty="0">
                <a:solidFill>
                  <a:schemeClr val="bg1"/>
                </a:solidFill>
              </a:rPr>
              <a:t>.  con </a:t>
            </a:r>
            <a:r>
              <a:rPr lang="es-ES" sz="2800" b="1" dirty="0">
                <a:solidFill>
                  <a:schemeClr val="bg1"/>
                </a:solidFill>
              </a:rPr>
              <a:t> </a:t>
            </a:r>
            <a:r>
              <a:rPr lang="es-ES" sz="3200" b="1" dirty="0">
                <a:solidFill>
                  <a:schemeClr val="bg1"/>
                </a:solidFill>
              </a:rPr>
              <a:t>√ </a:t>
            </a:r>
            <a:r>
              <a:rPr lang="es-ES" sz="2400" b="1" dirty="0">
                <a:solidFill>
                  <a:schemeClr val="bg1"/>
                </a:solidFill>
              </a:rPr>
              <a:t>X  ,    1/X  ,   Log X</a:t>
            </a:r>
          </a:p>
          <a:p>
            <a:pPr algn="ctr"/>
            <a:endParaRPr lang="es-ES" b="1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rot="10800000" flipV="1">
            <a:off x="3357554" y="3357562"/>
            <a:ext cx="830372" cy="35719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5643570" y="3357562"/>
            <a:ext cx="714380" cy="42862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5680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260649"/>
            <a:ext cx="7920880" cy="792087"/>
          </a:xfrm>
        </p:spPr>
        <p:txBody>
          <a:bodyPr anchor="ctr">
            <a:normAutofit/>
          </a:bodyPr>
          <a:lstStyle/>
          <a:p>
            <a:pPr algn="ctr"/>
            <a:r>
              <a:rPr lang="es-ES" sz="2800" dirty="0"/>
              <a:t>  </a:t>
            </a:r>
            <a:r>
              <a:rPr lang="es-ES" sz="2800" dirty="0">
                <a:solidFill>
                  <a:srgbClr val="FFFF00"/>
                </a:solidFill>
              </a:rPr>
              <a:t>Límites de Referencia  de la población de ref.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052737"/>
            <a:ext cx="8463314" cy="5544615"/>
          </a:xfrm>
        </p:spPr>
        <p:txBody>
          <a:bodyPr>
            <a:noAutofit/>
          </a:bodyPr>
          <a:lstStyle/>
          <a:p>
            <a:r>
              <a:rPr lang="es-ES" sz="2400" b="1" dirty="0"/>
              <a:t>Los  L.R. calculados  a partir de  la muestra ,  </a:t>
            </a:r>
            <a:r>
              <a:rPr lang="es-ES" sz="2400" b="1" dirty="0">
                <a:solidFill>
                  <a:srgbClr val="FFFF00"/>
                </a:solidFill>
              </a:rPr>
              <a:t>ESTIMAN los  L.R. de toda la población</a:t>
            </a:r>
          </a:p>
          <a:p>
            <a:pPr marL="45720" indent="0">
              <a:buNone/>
            </a:pPr>
            <a:endParaRPr lang="es-ES" sz="2400" b="1" dirty="0"/>
          </a:p>
          <a:p>
            <a:pPr marL="45720" indent="0">
              <a:buNone/>
            </a:pPr>
            <a:r>
              <a:rPr lang="es-ES" sz="2400" b="1" dirty="0"/>
              <a:t>Cada  L.R. de la población está </a:t>
            </a:r>
          </a:p>
          <a:p>
            <a:pPr marL="45720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          dentro de un   </a:t>
            </a:r>
            <a:r>
              <a:rPr lang="es-ES" sz="2400" b="1" dirty="0" err="1">
                <a:solidFill>
                  <a:srgbClr val="FFFF00"/>
                </a:solidFill>
              </a:rPr>
              <a:t>Interv</a:t>
            </a:r>
            <a:r>
              <a:rPr lang="es-ES" sz="2400" b="1" dirty="0"/>
              <a:t>. de valores ( </a:t>
            </a:r>
            <a:r>
              <a:rPr lang="es-ES" sz="2400" b="1" dirty="0" err="1"/>
              <a:t>Int.de</a:t>
            </a:r>
            <a:r>
              <a:rPr lang="es-ES" sz="2400" b="1" dirty="0"/>
              <a:t> Conf.)</a:t>
            </a:r>
          </a:p>
          <a:p>
            <a:endParaRPr lang="es-ES" sz="2400" b="1" dirty="0"/>
          </a:p>
          <a:p>
            <a:r>
              <a:rPr lang="es-ES" sz="2400" b="1" dirty="0"/>
              <a:t>Se calcula este  I.C. con  90%  de </a:t>
            </a:r>
            <a:r>
              <a:rPr lang="es-ES" sz="2400" b="1" dirty="0" err="1"/>
              <a:t>Pbb</a:t>
            </a:r>
            <a:r>
              <a:rPr lang="es-ES" sz="2400" b="1" dirty="0"/>
              <a:t> , para c/ Límite</a:t>
            </a:r>
          </a:p>
          <a:p>
            <a:r>
              <a:rPr lang="es-ES" sz="2400" b="1" dirty="0"/>
              <a:t>Si la distribución  es normal:</a:t>
            </a:r>
          </a:p>
          <a:p>
            <a:endParaRPr lang="es-ES" sz="2400" b="1" dirty="0"/>
          </a:p>
          <a:p>
            <a:r>
              <a:rPr lang="es-ES" sz="2400" b="1" dirty="0">
                <a:solidFill>
                  <a:srgbClr val="FFFF00"/>
                </a:solidFill>
              </a:rPr>
              <a:t>          I.C. (95%) = Límite (m)  ±  </a:t>
            </a:r>
            <a:r>
              <a:rPr lang="es-ES" sz="2400" b="1" u="sng" dirty="0">
                <a:solidFill>
                  <a:srgbClr val="FFFF00"/>
                </a:solidFill>
              </a:rPr>
              <a:t>2,81 x   </a:t>
            </a:r>
            <a:r>
              <a:rPr lang="es-ES" sz="2400" b="1" u="sng" dirty="0" err="1">
                <a:solidFill>
                  <a:srgbClr val="FFFF00"/>
                </a:solidFill>
              </a:rPr>
              <a:t>Sx</a:t>
            </a:r>
            <a:r>
              <a:rPr lang="es-ES" sz="2400" b="1" dirty="0">
                <a:solidFill>
                  <a:srgbClr val="FFFF00"/>
                </a:solidFill>
              </a:rPr>
              <a:t>. </a:t>
            </a:r>
          </a:p>
          <a:p>
            <a:r>
              <a:rPr lang="es-ES" sz="2400" b="1" dirty="0">
                <a:solidFill>
                  <a:srgbClr val="FFFF00"/>
                </a:solidFill>
              </a:rPr>
              <a:t>                                                         ( N)</a:t>
            </a:r>
            <a:r>
              <a:rPr lang="es-ES" sz="2400" b="1" baseline="30000" dirty="0">
                <a:solidFill>
                  <a:srgbClr val="FFFF00"/>
                </a:solidFill>
              </a:rPr>
              <a:t>1/2</a:t>
            </a:r>
          </a:p>
          <a:p>
            <a:endParaRPr lang="es-ES" sz="2400" b="1" baseline="30000" dirty="0">
              <a:solidFill>
                <a:srgbClr val="FFFF00"/>
              </a:solidFill>
            </a:endParaRPr>
          </a:p>
          <a:p>
            <a:endParaRPr lang="es-E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956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"/>
            <a:ext cx="7531224" cy="188639"/>
          </a:xfrm>
        </p:spPr>
        <p:txBody>
          <a:bodyPr anchor="ctr">
            <a:normAutofit fontScale="90000"/>
          </a:bodyPr>
          <a:lstStyle/>
          <a:p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4545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" b="1" dirty="0">
                <a:solidFill>
                  <a:srgbClr val="FFFF00"/>
                </a:solidFill>
              </a:rPr>
              <a:t>Glucemia</a:t>
            </a:r>
            <a:r>
              <a:rPr lang="es-ES" b="1" dirty="0"/>
              <a:t> obtenemos I.R. = 70 -110 mg/dl,  a partir de </a:t>
            </a:r>
            <a:r>
              <a:rPr lang="es-ES" b="1" dirty="0">
                <a:solidFill>
                  <a:srgbClr val="FFFF00"/>
                </a:solidFill>
              </a:rPr>
              <a:t>90 </a:t>
            </a:r>
            <a:r>
              <a:rPr lang="es-ES" b="1" dirty="0" err="1">
                <a:solidFill>
                  <a:srgbClr val="FFFF00"/>
                </a:solidFill>
              </a:rPr>
              <a:t>indiv</a:t>
            </a:r>
            <a:r>
              <a:rPr lang="es-ES" b="1" dirty="0">
                <a:solidFill>
                  <a:srgbClr val="FFFF00"/>
                </a:solidFill>
              </a:rPr>
              <a:t>. de ref.</a:t>
            </a:r>
          </a:p>
          <a:p>
            <a:pPr marL="45720" indent="0">
              <a:buNone/>
            </a:pPr>
            <a:r>
              <a:rPr lang="es-ES" b="1" dirty="0"/>
              <a:t>Supongamos </a:t>
            </a:r>
            <a:r>
              <a:rPr lang="es-ES" b="1" dirty="0" err="1"/>
              <a:t>Sx</a:t>
            </a:r>
            <a:r>
              <a:rPr lang="es-ES" b="1" dirty="0"/>
              <a:t> = 5,1 mg/dl  </a:t>
            </a:r>
          </a:p>
          <a:p>
            <a:pPr marL="45720" indent="0">
              <a:buNone/>
            </a:pPr>
            <a:endParaRPr lang="es-ES" sz="2400" dirty="0"/>
          </a:p>
          <a:p>
            <a:pPr marL="45720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      </a:t>
            </a:r>
            <a:r>
              <a:rPr lang="es-ES" sz="2400" dirty="0"/>
              <a:t> I.C. del   Lim </a:t>
            </a:r>
            <a:r>
              <a:rPr lang="es-ES" sz="2400" dirty="0" err="1"/>
              <a:t>Sup</a:t>
            </a:r>
            <a:r>
              <a:rPr lang="es-ES" sz="2400" dirty="0"/>
              <a:t>. (</a:t>
            </a:r>
            <a:r>
              <a:rPr lang="es-ES" sz="2400" dirty="0" err="1"/>
              <a:t>pob</a:t>
            </a:r>
            <a:r>
              <a:rPr lang="es-ES" sz="2400" dirty="0"/>
              <a:t>) = 110 mg/dl  </a:t>
            </a:r>
            <a:r>
              <a:rPr lang="es-ES" sz="2400" dirty="0">
                <a:solidFill>
                  <a:srgbClr val="FFFF00"/>
                </a:solidFill>
              </a:rPr>
              <a:t>±  </a:t>
            </a:r>
            <a:r>
              <a:rPr lang="es-ES" sz="2400" u="sng" dirty="0">
                <a:solidFill>
                  <a:srgbClr val="FFFF00"/>
                </a:solidFill>
              </a:rPr>
              <a:t>2,81 x 5,1 mg/dl   </a:t>
            </a:r>
          </a:p>
          <a:p>
            <a:pPr marL="45720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                                                                       </a:t>
            </a:r>
            <a:r>
              <a:rPr lang="es-ES" sz="2400" b="1" dirty="0">
                <a:solidFill>
                  <a:srgbClr val="FFFF00"/>
                </a:solidFill>
              </a:rPr>
              <a:t>√</a:t>
            </a:r>
            <a:r>
              <a:rPr lang="es-ES" sz="2400" dirty="0">
                <a:solidFill>
                  <a:srgbClr val="FFFF00"/>
                </a:solidFill>
              </a:rPr>
              <a:t>90</a:t>
            </a:r>
          </a:p>
          <a:p>
            <a:pPr marL="45720" indent="0">
              <a:buNone/>
            </a:pPr>
            <a:r>
              <a:rPr lang="es-ES" sz="2400" dirty="0"/>
              <a:t>               </a:t>
            </a: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b="1" dirty="0">
                <a:solidFill>
                  <a:srgbClr val="FFFF00"/>
                </a:solidFill>
              </a:rPr>
              <a:t>I.C.  108,5  a 111,5 mg/dl</a:t>
            </a:r>
          </a:p>
          <a:p>
            <a:pPr marL="45720" indent="0">
              <a:buNone/>
            </a:pPr>
            <a:r>
              <a:rPr lang="es-ES" b="1" dirty="0">
                <a:solidFill>
                  <a:srgbClr val="FFFF00"/>
                </a:solidFill>
              </a:rPr>
              <a:t>El Lim </a:t>
            </a:r>
            <a:r>
              <a:rPr lang="es-ES" b="1" dirty="0" err="1">
                <a:solidFill>
                  <a:srgbClr val="FFFF00"/>
                </a:solidFill>
              </a:rPr>
              <a:t>Sup</a:t>
            </a:r>
            <a:r>
              <a:rPr lang="es-ES" b="1" dirty="0">
                <a:solidFill>
                  <a:srgbClr val="FFFF00"/>
                </a:solidFill>
              </a:rPr>
              <a:t> de la población de </a:t>
            </a:r>
            <a:r>
              <a:rPr lang="es-ES" b="1" dirty="0" err="1">
                <a:solidFill>
                  <a:srgbClr val="FFFF00"/>
                </a:solidFill>
              </a:rPr>
              <a:t>Ref</a:t>
            </a:r>
            <a:r>
              <a:rPr lang="es-ES" b="1" dirty="0">
                <a:solidFill>
                  <a:srgbClr val="FFFF00"/>
                </a:solidFill>
              </a:rPr>
              <a:t> está dentro de dicho </a:t>
            </a:r>
            <a:r>
              <a:rPr lang="es-ES" b="1" dirty="0" err="1">
                <a:solidFill>
                  <a:srgbClr val="FFFF00"/>
                </a:solidFill>
              </a:rPr>
              <a:t>interv</a:t>
            </a:r>
            <a:endParaRPr lang="es-ES" b="1" dirty="0">
              <a:solidFill>
                <a:srgbClr val="FFFF00"/>
              </a:solidFill>
            </a:endParaRPr>
          </a:p>
          <a:p>
            <a:endParaRPr lang="es-ES" sz="2400" b="1" dirty="0"/>
          </a:p>
          <a:p>
            <a:r>
              <a:rPr lang="es-ES" sz="2400" b="1" dirty="0"/>
              <a:t>Si la distribución es no paramétrica</a:t>
            </a:r>
          </a:p>
          <a:p>
            <a:pPr marL="45720" indent="0">
              <a:buNone/>
            </a:pPr>
            <a:r>
              <a:rPr lang="es-ES" sz="2400" dirty="0"/>
              <a:t>calcular los I.C. c/ Método del número de orden ( Doc.5-IFCC)</a:t>
            </a:r>
          </a:p>
          <a:p>
            <a:pPr marL="45720" indent="0">
              <a:buNone/>
            </a:pPr>
            <a:endParaRPr lang="es-ES" sz="2400" b="1" dirty="0"/>
          </a:p>
          <a:p>
            <a:pPr marL="45720" indent="0">
              <a:buNone/>
            </a:pPr>
            <a:r>
              <a:rPr lang="es-ES" b="1" dirty="0"/>
              <a:t>                                         en ambos casos</a:t>
            </a:r>
          </a:p>
          <a:p>
            <a:pPr marL="45720" indent="0" algn="ctr">
              <a:buNone/>
            </a:pPr>
            <a:r>
              <a:rPr lang="es-ES" sz="2400" b="1" i="1" dirty="0">
                <a:solidFill>
                  <a:srgbClr val="FFFF00"/>
                </a:solidFill>
              </a:rPr>
              <a:t>A &gt; tamaño de la muestra, &lt; amplitud de los I.C. calculados y por tanto,  &gt; confiabilidad de los  L.R.  calculados </a:t>
            </a:r>
            <a:endParaRPr lang="es-ES" sz="24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18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0741" y="358533"/>
            <a:ext cx="7315200" cy="504055"/>
          </a:xfrm>
        </p:spPr>
        <p:txBody>
          <a:bodyPr anchor="ctr">
            <a:normAutofit fontScale="90000"/>
          </a:bodyPr>
          <a:lstStyle/>
          <a:p>
            <a:r>
              <a:rPr lang="es-ES" sz="2800" dirty="0">
                <a:solidFill>
                  <a:schemeClr val="tx1"/>
                </a:solidFill>
              </a:rPr>
              <a:t>Utilidad  de todo Val de  </a:t>
            </a:r>
            <a:r>
              <a:rPr lang="es-ES" sz="2800" dirty="0" err="1">
                <a:solidFill>
                  <a:schemeClr val="tx1"/>
                </a:solidFill>
              </a:rPr>
              <a:t>Ref</a:t>
            </a:r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5760640"/>
          </a:xfrm>
        </p:spPr>
        <p:txBody>
          <a:bodyPr/>
          <a:lstStyle/>
          <a:p>
            <a:r>
              <a:rPr lang="es-ES" dirty="0"/>
              <a:t>                                 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461703" y="885882"/>
            <a:ext cx="2376264" cy="10309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/>
              <a:t>Obtención de un resultado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3491599" y="1150309"/>
            <a:ext cx="2007675" cy="10081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/>
              <a:t>Validación analítica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5832015" y="1961442"/>
            <a:ext cx="2664296" cy="10081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Interpretación del Valor observado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2029091" y="2687023"/>
            <a:ext cx="3085554" cy="136815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/>
              <a:t>Comparación   c/  un  I.R. </a:t>
            </a:r>
            <a:r>
              <a:rPr lang="es-ES" sz="2000" b="1" dirty="0" err="1"/>
              <a:t>ó</a:t>
            </a:r>
            <a:r>
              <a:rPr lang="es-ES" sz="2000" b="1" dirty="0"/>
              <a:t>  un V.C. </a:t>
            </a:r>
            <a:r>
              <a:rPr lang="es-ES" sz="2000" b="1" dirty="0" err="1"/>
              <a:t>ó</a:t>
            </a:r>
            <a:r>
              <a:rPr lang="es-ES" sz="2000" b="1" dirty="0"/>
              <a:t>  c/ valores previos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255901" y="4383107"/>
            <a:ext cx="2578217" cy="111612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Validación fisiopatológica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</a:rPr>
              <a:t> o clínica</a:t>
            </a:r>
          </a:p>
        </p:txBody>
      </p:sp>
      <p:sp>
        <p:nvSpPr>
          <p:cNvPr id="10" name="9 Elipse"/>
          <p:cNvSpPr/>
          <p:nvPr/>
        </p:nvSpPr>
        <p:spPr>
          <a:xfrm>
            <a:off x="2249583" y="5565033"/>
            <a:ext cx="2665156" cy="112626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/>
              <a:t>Informe bioquímico final</a:t>
            </a:r>
          </a:p>
        </p:txBody>
      </p:sp>
      <p:cxnSp>
        <p:nvCxnSpPr>
          <p:cNvPr id="11" name="10 Conector recto de flecha"/>
          <p:cNvCxnSpPr/>
          <p:nvPr/>
        </p:nvCxnSpPr>
        <p:spPr>
          <a:xfrm>
            <a:off x="2857488" y="1214422"/>
            <a:ext cx="714380" cy="571504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5419005" y="1401357"/>
            <a:ext cx="714380" cy="571504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cxnSpLocks/>
          </p:cNvCxnSpPr>
          <p:nvPr/>
        </p:nvCxnSpPr>
        <p:spPr>
          <a:xfrm flipH="1">
            <a:off x="1721679" y="3974277"/>
            <a:ext cx="527904" cy="485294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 rot="10800000" flipV="1">
            <a:off x="5131647" y="2657601"/>
            <a:ext cx="642942" cy="571504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cxnSpLocks/>
          </p:cNvCxnSpPr>
          <p:nvPr/>
        </p:nvCxnSpPr>
        <p:spPr>
          <a:xfrm>
            <a:off x="1608134" y="5522509"/>
            <a:ext cx="641449" cy="426771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789B7DA9-1C72-4DDB-A2A0-A7D6B4698494}"/>
              </a:ext>
            </a:extLst>
          </p:cNvPr>
          <p:cNvSpPr/>
          <p:nvPr/>
        </p:nvSpPr>
        <p:spPr>
          <a:xfrm>
            <a:off x="5344708" y="3654294"/>
            <a:ext cx="3312368" cy="1766613"/>
          </a:xfrm>
          <a:prstGeom prst="roundRect">
            <a:avLst/>
          </a:prstGeom>
          <a:solidFill>
            <a:srgbClr val="DFB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002060"/>
                </a:solidFill>
              </a:rPr>
              <a:t>Correlación con Antecedentes (clínicos y de </a:t>
            </a:r>
            <a:r>
              <a:rPr lang="es-MX" b="1" dirty="0" err="1">
                <a:solidFill>
                  <a:srgbClr val="002060"/>
                </a:solidFill>
              </a:rPr>
              <a:t>lab</a:t>
            </a:r>
            <a:r>
              <a:rPr lang="es-MX" b="1" dirty="0">
                <a:solidFill>
                  <a:srgbClr val="002060"/>
                </a:solidFill>
              </a:rPr>
              <a:t>), datos del examen clínico y exámenes complementarios </a:t>
            </a:r>
            <a:endParaRPr lang="es-AR" b="1" dirty="0">
              <a:solidFill>
                <a:srgbClr val="002060"/>
              </a:solidFill>
            </a:endParaRPr>
          </a:p>
        </p:txBody>
      </p:sp>
      <p:cxnSp>
        <p:nvCxnSpPr>
          <p:cNvPr id="17" name="10 Conector recto de flecha">
            <a:extLst>
              <a:ext uri="{FF2B5EF4-FFF2-40B4-BE49-F238E27FC236}">
                <a16:creationId xmlns:a16="http://schemas.microsoft.com/office/drawing/2014/main" id="{6D1F9950-D6A1-46C4-AF61-5A66290DD7C4}"/>
              </a:ext>
            </a:extLst>
          </p:cNvPr>
          <p:cNvCxnSpPr>
            <a:cxnSpLocks/>
          </p:cNvCxnSpPr>
          <p:nvPr/>
        </p:nvCxnSpPr>
        <p:spPr>
          <a:xfrm>
            <a:off x="2834118" y="4797152"/>
            <a:ext cx="2297529" cy="0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ipse 21">
            <a:extLst>
              <a:ext uri="{FF2B5EF4-FFF2-40B4-BE49-F238E27FC236}">
                <a16:creationId xmlns:a16="http://schemas.microsoft.com/office/drawing/2014/main" id="{9E58D8B6-B519-4DF8-8FF0-4B6FD96E8854}"/>
              </a:ext>
            </a:extLst>
          </p:cNvPr>
          <p:cNvSpPr/>
          <p:nvPr/>
        </p:nvSpPr>
        <p:spPr>
          <a:xfrm>
            <a:off x="5774589" y="5735894"/>
            <a:ext cx="2882487" cy="93346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rgbClr val="002060"/>
                </a:solidFill>
              </a:rPr>
              <a:t>Acciones sobre el sujeto</a:t>
            </a:r>
            <a:endParaRPr lang="es-AR" b="1" dirty="0">
              <a:solidFill>
                <a:srgbClr val="002060"/>
              </a:solidFill>
            </a:endParaRPr>
          </a:p>
        </p:txBody>
      </p:sp>
      <p:cxnSp>
        <p:nvCxnSpPr>
          <p:cNvPr id="23" name="12 Conector recto de flecha">
            <a:extLst>
              <a:ext uri="{FF2B5EF4-FFF2-40B4-BE49-F238E27FC236}">
                <a16:creationId xmlns:a16="http://schemas.microsoft.com/office/drawing/2014/main" id="{AEFF3D0F-96C5-4BFC-B5D9-35EB7F3618B3}"/>
              </a:ext>
            </a:extLst>
          </p:cNvPr>
          <p:cNvCxnSpPr>
            <a:cxnSpLocks/>
          </p:cNvCxnSpPr>
          <p:nvPr/>
        </p:nvCxnSpPr>
        <p:spPr>
          <a:xfrm>
            <a:off x="6345061" y="5347357"/>
            <a:ext cx="662198" cy="375418"/>
          </a:xfrm>
          <a:prstGeom prst="straightConnector1">
            <a:avLst/>
          </a:prstGeom>
          <a:ln w="76200" cmpd="sng">
            <a:solidFill>
              <a:schemeClr val="tx2"/>
            </a:solidFill>
            <a:headEnd w="lg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1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08912" cy="57606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" sz="2200" dirty="0"/>
              <a:t>Si la V.B. </a:t>
            </a:r>
            <a:r>
              <a:rPr lang="es-ES" sz="2200" dirty="0" err="1"/>
              <a:t>interindiv</a:t>
            </a:r>
            <a:r>
              <a:rPr lang="es-ES" sz="2200" dirty="0"/>
              <a:t> (</a:t>
            </a:r>
            <a:r>
              <a:rPr lang="es-ES" sz="2200" dirty="0" err="1"/>
              <a:t>CVbg</a:t>
            </a:r>
            <a:r>
              <a:rPr lang="es-ES" sz="2200" dirty="0"/>
              <a:t>) es muy alta, se tendrá un I.R. muy amplio, y será </a:t>
            </a:r>
            <a:r>
              <a:rPr lang="es-ES" sz="2200" b="1" dirty="0"/>
              <a:t>poco sensible para detectar  cambios   por  causas no analíticas ni </a:t>
            </a:r>
            <a:r>
              <a:rPr lang="es-ES" sz="2200" b="1" dirty="0" err="1"/>
              <a:t>biol.</a:t>
            </a:r>
            <a:r>
              <a:rPr lang="es-ES" sz="2200" b="1" dirty="0"/>
              <a:t> </a:t>
            </a:r>
            <a:r>
              <a:rPr lang="es-ES" sz="2200" b="1" dirty="0" err="1"/>
              <a:t>Intraindividuo</a:t>
            </a:r>
            <a:r>
              <a:rPr lang="es-ES" sz="2200" b="1" dirty="0"/>
              <a:t>. </a:t>
            </a:r>
          </a:p>
          <a:p>
            <a:pPr marL="45720" indent="0">
              <a:buNone/>
            </a:pPr>
            <a:r>
              <a:rPr lang="es-ES" sz="2400" b="1" dirty="0" err="1">
                <a:solidFill>
                  <a:srgbClr val="FFFF00"/>
                </a:solidFill>
              </a:rPr>
              <a:t>Ej</a:t>
            </a:r>
            <a:r>
              <a:rPr lang="es-ES" sz="2400" b="1" dirty="0">
                <a:solidFill>
                  <a:srgbClr val="FFFF00"/>
                </a:solidFill>
              </a:rPr>
              <a:t> </a:t>
            </a:r>
            <a:r>
              <a:rPr lang="es-ES" sz="2400" b="1" dirty="0" err="1">
                <a:solidFill>
                  <a:srgbClr val="FFFF00"/>
                </a:solidFill>
              </a:rPr>
              <a:t>Creat</a:t>
            </a:r>
            <a:r>
              <a:rPr lang="es-ES" sz="2400" b="1" dirty="0">
                <a:solidFill>
                  <a:srgbClr val="FFFF00"/>
                </a:solidFill>
              </a:rPr>
              <a:t> </a:t>
            </a:r>
            <a:r>
              <a:rPr lang="es-ES" sz="2400" b="1" dirty="0" err="1">
                <a:solidFill>
                  <a:srgbClr val="FFFF00"/>
                </a:solidFill>
              </a:rPr>
              <a:t>plasm</a:t>
            </a:r>
            <a:r>
              <a:rPr lang="es-ES" sz="2400" b="1" dirty="0">
                <a:solidFill>
                  <a:srgbClr val="FFFF00"/>
                </a:solidFill>
              </a:rPr>
              <a:t> </a:t>
            </a:r>
            <a:r>
              <a:rPr lang="es-ES" sz="2400" b="1" dirty="0" err="1">
                <a:solidFill>
                  <a:srgbClr val="FFFF00"/>
                </a:solidFill>
              </a:rPr>
              <a:t>CVbg</a:t>
            </a:r>
            <a:r>
              <a:rPr lang="es-ES" sz="2400" b="1" dirty="0">
                <a:solidFill>
                  <a:srgbClr val="FFFF00"/>
                </a:solidFill>
              </a:rPr>
              <a:t>= 14,7 %    </a:t>
            </a:r>
            <a:r>
              <a:rPr lang="es-ES" sz="2400" b="1" dirty="0" err="1">
                <a:solidFill>
                  <a:srgbClr val="FFFF00"/>
                </a:solidFill>
              </a:rPr>
              <a:t>Int</a:t>
            </a:r>
            <a:r>
              <a:rPr lang="es-ES" sz="2400" b="1" dirty="0">
                <a:solidFill>
                  <a:srgbClr val="FFFF00"/>
                </a:solidFill>
              </a:rPr>
              <a:t> </a:t>
            </a:r>
            <a:r>
              <a:rPr lang="es-ES" sz="2400" b="1" dirty="0" err="1">
                <a:solidFill>
                  <a:srgbClr val="FFFF00"/>
                </a:solidFill>
              </a:rPr>
              <a:t>Ref</a:t>
            </a:r>
            <a:r>
              <a:rPr lang="es-ES" sz="2400" b="1" dirty="0">
                <a:solidFill>
                  <a:srgbClr val="FFFF00"/>
                </a:solidFill>
              </a:rPr>
              <a:t> 7 a 14 mg/l</a:t>
            </a:r>
          </a:p>
          <a:p>
            <a:pPr marL="45720" indent="0">
              <a:buNone/>
            </a:pPr>
            <a:endParaRPr lang="es-ES" dirty="0">
              <a:solidFill>
                <a:srgbClr val="FFFF00"/>
              </a:solidFill>
            </a:endParaRPr>
          </a:p>
          <a:p>
            <a:pPr marL="45720" indent="0">
              <a:buNone/>
            </a:pPr>
            <a:r>
              <a:rPr lang="es-ES" dirty="0"/>
              <a:t>       El  </a:t>
            </a:r>
            <a:r>
              <a:rPr lang="es-ES" sz="2400" b="1" dirty="0"/>
              <a:t>Indice  de Individualidad  </a:t>
            </a:r>
            <a:r>
              <a:rPr lang="es-ES" b="1" dirty="0"/>
              <a:t>ayuda a valorar el I.R</a:t>
            </a:r>
            <a:r>
              <a:rPr lang="es-ES" sz="2400" b="1" dirty="0"/>
              <a:t>   </a:t>
            </a:r>
          </a:p>
          <a:p>
            <a:pPr marL="45720" indent="0">
              <a:buNone/>
            </a:pPr>
            <a:r>
              <a:rPr lang="es-ES" sz="2400" b="1" dirty="0"/>
              <a:t>        </a:t>
            </a:r>
            <a:r>
              <a:rPr lang="es-ES" sz="2400" b="1" dirty="0">
                <a:solidFill>
                  <a:srgbClr val="FFFF00"/>
                </a:solidFill>
              </a:rPr>
              <a:t>I.I</a:t>
            </a:r>
            <a:r>
              <a:rPr lang="es-ES" dirty="0">
                <a:solidFill>
                  <a:srgbClr val="FFFF00"/>
                </a:solidFill>
              </a:rPr>
              <a:t>. = </a:t>
            </a:r>
            <a:r>
              <a:rPr lang="es-ES" sz="5400" dirty="0">
                <a:solidFill>
                  <a:srgbClr val="FFFF00"/>
                </a:solidFill>
              </a:rPr>
              <a:t>√ </a:t>
            </a:r>
            <a:r>
              <a:rPr lang="es-ES" sz="2400" b="1" u="sng" dirty="0" err="1">
                <a:solidFill>
                  <a:srgbClr val="FFFF00"/>
                </a:solidFill>
              </a:rPr>
              <a:t>C.Va</a:t>
            </a:r>
            <a:r>
              <a:rPr lang="es-ES" sz="2400" b="1" u="sng" dirty="0">
                <a:solidFill>
                  <a:srgbClr val="FFFF00"/>
                </a:solidFill>
              </a:rPr>
              <a:t> </a:t>
            </a:r>
            <a:r>
              <a:rPr lang="es-ES" sz="2400" b="1" u="sng" baseline="30000" dirty="0">
                <a:solidFill>
                  <a:srgbClr val="FFFF00"/>
                </a:solidFill>
              </a:rPr>
              <a:t>2</a:t>
            </a:r>
            <a:r>
              <a:rPr lang="es-ES" sz="2400" u="sng" dirty="0">
                <a:solidFill>
                  <a:srgbClr val="FFFF00"/>
                </a:solidFill>
              </a:rPr>
              <a:t> + </a:t>
            </a:r>
            <a:r>
              <a:rPr lang="es-ES" sz="2400" b="1" u="sng" dirty="0">
                <a:solidFill>
                  <a:srgbClr val="FFFF00"/>
                </a:solidFill>
              </a:rPr>
              <a:t>C.V.bi</a:t>
            </a:r>
            <a:r>
              <a:rPr lang="es-ES" sz="2400" u="sng" dirty="0">
                <a:solidFill>
                  <a:srgbClr val="FFFF00"/>
                </a:solidFill>
              </a:rPr>
              <a:t>  </a:t>
            </a:r>
            <a:r>
              <a:rPr lang="es-ES" sz="2400" u="sng" baseline="30000" dirty="0">
                <a:solidFill>
                  <a:srgbClr val="FFFF00"/>
                </a:solidFill>
              </a:rPr>
              <a:t>2</a:t>
            </a:r>
            <a:endParaRPr lang="es-ES" sz="2400" u="sng" dirty="0">
              <a:solidFill>
                <a:srgbClr val="FFFF00"/>
              </a:solidFill>
            </a:endParaRPr>
          </a:p>
          <a:p>
            <a:pPr marL="45720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                            </a:t>
            </a:r>
            <a:r>
              <a:rPr lang="es-ES" sz="2400" b="1" dirty="0">
                <a:solidFill>
                  <a:srgbClr val="FFFF00"/>
                </a:solidFill>
              </a:rPr>
              <a:t>C.V.</a:t>
            </a: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dirty="0" err="1">
                <a:solidFill>
                  <a:srgbClr val="FFFF00"/>
                </a:solidFill>
              </a:rPr>
              <a:t>bg</a:t>
            </a:r>
            <a:r>
              <a:rPr lang="es-ES" sz="2400" dirty="0">
                <a:solidFill>
                  <a:srgbClr val="FFFF00"/>
                </a:solidFill>
              </a:rPr>
              <a:t> </a:t>
            </a:r>
            <a:r>
              <a:rPr lang="es-ES" sz="2400" baseline="30000" dirty="0">
                <a:solidFill>
                  <a:srgbClr val="FFFF00"/>
                </a:solidFill>
              </a:rPr>
              <a:t>2</a:t>
            </a:r>
          </a:p>
          <a:p>
            <a:pPr marL="45720" indent="0">
              <a:buNone/>
            </a:pPr>
            <a:endParaRPr lang="es-ES" sz="2400" dirty="0"/>
          </a:p>
          <a:p>
            <a:pPr marL="45720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Si el I.I. &lt; 0,6     el I.R. es  poco sensible para detectar cambios  no biológicos  ni analíticos </a:t>
            </a:r>
          </a:p>
          <a:p>
            <a:pPr marL="45720" indent="0">
              <a:buNone/>
            </a:pPr>
            <a:r>
              <a:rPr lang="es-ES" sz="2400" b="1" dirty="0">
                <a:solidFill>
                  <a:srgbClr val="FFFF00"/>
                </a:solidFill>
              </a:rPr>
              <a:t>Si  el  I.I. &gt; 1,4 , el I.R. es  adecuado en sensibilidad  </a:t>
            </a:r>
            <a:endParaRPr lang="es-ES" sz="2400" b="1" baseline="30000" dirty="0">
              <a:solidFill>
                <a:srgbClr val="FFFF0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260649"/>
            <a:ext cx="7531224" cy="576063"/>
          </a:xfrm>
        </p:spPr>
        <p:txBody>
          <a:bodyPr anchor="ctr">
            <a:normAutofit/>
          </a:bodyPr>
          <a:lstStyle/>
          <a:p>
            <a:pPr algn="ctr"/>
            <a:r>
              <a:rPr lang="es-ES" sz="2800" dirty="0"/>
              <a:t>Amplitud del I.R.</a:t>
            </a:r>
          </a:p>
        </p:txBody>
      </p:sp>
    </p:spTree>
    <p:extLst>
      <p:ext uri="{BB962C8B-B14F-4D97-AF65-F5344CB8AC3E}">
        <p14:creationId xmlns:p14="http://schemas.microsoft.com/office/powerpoint/2010/main" val="27157128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188640"/>
            <a:ext cx="7315200" cy="576064"/>
          </a:xfrm>
        </p:spPr>
        <p:txBody>
          <a:bodyPr>
            <a:normAutofit/>
          </a:bodyPr>
          <a:lstStyle/>
          <a:p>
            <a:r>
              <a:rPr lang="es-ES" sz="2800" b="1" dirty="0">
                <a:solidFill>
                  <a:schemeClr val="tx1"/>
                </a:solidFill>
              </a:rPr>
              <a:t>Que hacer ante un I.R. muy amplio ?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214422"/>
            <a:ext cx="6158488" cy="523891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s-ES" sz="2400" dirty="0">
                <a:solidFill>
                  <a:srgbClr val="FFFF00"/>
                </a:solidFill>
              </a:rPr>
              <a:t>Opción1:Aplicar Criterios de Partición y recalcular el I.R</a:t>
            </a:r>
            <a:r>
              <a:rPr lang="es-ES" sz="2400" dirty="0"/>
              <a:t>.</a:t>
            </a:r>
          </a:p>
          <a:p>
            <a:pPr marL="45720" indent="0">
              <a:buNone/>
            </a:pPr>
            <a:r>
              <a:rPr lang="es-ES" sz="2400" dirty="0"/>
              <a:t>Al particionar se tendrá un I. R. menos amplio en c/ grupo</a:t>
            </a:r>
          </a:p>
          <a:p>
            <a:pPr marL="45720" indent="0">
              <a:buNone/>
            </a:pPr>
            <a:r>
              <a:rPr lang="es-ES" sz="2400" dirty="0"/>
              <a:t>El  C.V. b </a:t>
            </a:r>
            <a:r>
              <a:rPr lang="es-ES" sz="2400" dirty="0" err="1"/>
              <a:t>interindiv</a:t>
            </a:r>
            <a:r>
              <a:rPr lang="es-ES" sz="2400" dirty="0"/>
              <a:t>  será menor  en c/grupo</a:t>
            </a:r>
          </a:p>
          <a:p>
            <a:pPr marL="45720" indent="0">
              <a:buNone/>
            </a:pPr>
            <a:endParaRPr lang="es-ES" sz="2400" dirty="0"/>
          </a:p>
          <a:p>
            <a:pPr>
              <a:buFont typeface="Wingdings" pitchFamily="2" charset="2"/>
              <a:buChar char="ü"/>
            </a:pPr>
            <a:r>
              <a:rPr lang="es-ES" sz="2400" dirty="0">
                <a:solidFill>
                  <a:srgbClr val="FFFF00"/>
                </a:solidFill>
              </a:rPr>
              <a:t>Opción 2: Calcular I. R. </a:t>
            </a:r>
            <a:r>
              <a:rPr lang="es-ES" sz="2400" dirty="0" err="1">
                <a:solidFill>
                  <a:srgbClr val="FFFF00"/>
                </a:solidFill>
              </a:rPr>
              <a:t>intraindividuo</a:t>
            </a:r>
            <a:r>
              <a:rPr lang="es-ES" sz="2400" dirty="0">
                <a:solidFill>
                  <a:srgbClr val="FFFF00"/>
                </a:solidFill>
              </a:rPr>
              <a:t> . </a:t>
            </a:r>
          </a:p>
          <a:p>
            <a:pPr marL="45720" indent="0">
              <a:buNone/>
            </a:pPr>
            <a:r>
              <a:rPr lang="es-ES" sz="2400" dirty="0"/>
              <a:t>Un V.O. fuera de este I.R. indica  posible afección </a:t>
            </a:r>
            <a:r>
              <a:rPr lang="es-ES" sz="2400" dirty="0" err="1"/>
              <a:t>ó</a:t>
            </a:r>
            <a:r>
              <a:rPr lang="es-ES" sz="2400" dirty="0"/>
              <a:t>  un efecto del  </a:t>
            </a:r>
            <a:r>
              <a:rPr lang="es-ES" sz="2400" dirty="0" err="1"/>
              <a:t>Tto</a:t>
            </a:r>
            <a:r>
              <a:rPr lang="es-ES" sz="2400" dirty="0"/>
              <a:t> aplicado</a:t>
            </a:r>
          </a:p>
          <a:p>
            <a:pPr>
              <a:buFont typeface="Wingdings" pitchFamily="2" charset="2"/>
              <a:buChar char="ü"/>
            </a:pPr>
            <a:endParaRPr lang="es-ES" sz="2400" dirty="0"/>
          </a:p>
          <a:p>
            <a:pPr>
              <a:buFont typeface="Wingdings" pitchFamily="2" charset="2"/>
              <a:buChar char="ü"/>
            </a:pPr>
            <a:r>
              <a:rPr lang="es-ES" sz="2400" dirty="0">
                <a:solidFill>
                  <a:srgbClr val="FFFF00"/>
                </a:solidFill>
              </a:rPr>
              <a:t>Opción 3: Utilizar  &gt;2 valores  previos del mismo  sujeto      </a:t>
            </a:r>
            <a:r>
              <a:rPr lang="es-ES" sz="2400" i="1" dirty="0"/>
              <a:t>¿porqué  muy pocos </a:t>
            </a:r>
            <a:r>
              <a:rPr lang="es-ES" sz="2400" i="1" dirty="0" err="1"/>
              <a:t>lab</a:t>
            </a:r>
            <a:r>
              <a:rPr lang="es-ES" sz="2400" i="1" dirty="0"/>
              <a:t>.  lo informan</a:t>
            </a:r>
            <a:r>
              <a:rPr lang="es-ES" sz="2400" i="1" dirty="0">
                <a:solidFill>
                  <a:srgbClr val="FFFF00"/>
                </a:solidFill>
              </a:rPr>
              <a:t>?????</a:t>
            </a:r>
            <a:endParaRPr lang="es-ES" sz="4000" i="1" dirty="0">
              <a:solidFill>
                <a:srgbClr val="FFFF00"/>
              </a:solidFill>
            </a:endParaRPr>
          </a:p>
          <a:p>
            <a:pPr marL="45720" indent="0">
              <a:buNone/>
            </a:pPr>
            <a:endParaRPr lang="es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70AA07A-EE7F-4704-AE2B-D92689C86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3868942"/>
            <a:ext cx="1531615" cy="240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9665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88641"/>
            <a:ext cx="7920880" cy="792087"/>
          </a:xfrm>
        </p:spPr>
        <p:txBody>
          <a:bodyPr anchor="ctr">
            <a:norm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Al comparar V.O. con un I.R. SUPONEMOS QUE……..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908720"/>
            <a:ext cx="7920880" cy="56886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Rectángulo redondeado"/>
          <p:cNvSpPr/>
          <p:nvPr/>
        </p:nvSpPr>
        <p:spPr>
          <a:xfrm>
            <a:off x="1115616" y="1052736"/>
            <a:ext cx="7056784" cy="144016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chemeClr val="bg1"/>
                </a:solidFill>
              </a:rPr>
              <a:t>El paciente cumple los mismos criterios de selección   utilizados para obtener el I.R.</a:t>
            </a:r>
          </a:p>
          <a:p>
            <a:pPr marL="45720" indent="0">
              <a:buNone/>
            </a:pPr>
            <a:endParaRPr lang="es-ES" sz="2400" b="1" dirty="0">
              <a:solidFill>
                <a:schemeClr val="bg1"/>
              </a:solidFill>
            </a:endParaRPr>
          </a:p>
          <a:p>
            <a:pPr algn="ctr"/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1115616" y="2996952"/>
            <a:ext cx="7056784" cy="151216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chemeClr val="bg1"/>
                </a:solidFill>
              </a:rPr>
              <a:t>Las variabilidades preanalítica y analítica  son mínimas al  procesar la muestra del paciente</a:t>
            </a:r>
          </a:p>
          <a:p>
            <a:pPr marL="45720" indent="0">
              <a:buNone/>
            </a:pPr>
            <a:endParaRPr lang="es-ES" sz="2400" b="1" dirty="0">
              <a:solidFill>
                <a:schemeClr val="bg1"/>
              </a:solidFill>
            </a:endParaRPr>
          </a:p>
          <a:p>
            <a:pPr algn="ctr"/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1115616" y="4869160"/>
            <a:ext cx="7056784" cy="1440160"/>
          </a:xfrm>
          <a:prstGeom prst="round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El </a:t>
            </a:r>
            <a:r>
              <a:rPr lang="es-ES" sz="2400" b="1" dirty="0" err="1">
                <a:solidFill>
                  <a:schemeClr val="bg1"/>
                </a:solidFill>
              </a:rPr>
              <a:t>analito</a:t>
            </a:r>
            <a:r>
              <a:rPr lang="es-ES" sz="2400" b="1" dirty="0">
                <a:solidFill>
                  <a:schemeClr val="bg1"/>
                </a:solidFill>
              </a:rPr>
              <a:t>  tiene una distribución normal </a:t>
            </a:r>
          </a:p>
          <a:p>
            <a:pPr algn="ctr"/>
            <a:r>
              <a:rPr lang="es-ES" sz="2400" b="1" dirty="0">
                <a:solidFill>
                  <a:schemeClr val="bg1"/>
                </a:solidFill>
              </a:rPr>
              <a:t>(caso siempre de  usa I.R. =Media ± 2D.S  )</a:t>
            </a:r>
          </a:p>
          <a:p>
            <a:pPr algn="ctr"/>
            <a:endParaRPr lang="es-E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4900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88641"/>
            <a:ext cx="7920880" cy="720080"/>
          </a:xfrm>
        </p:spPr>
        <p:txBody>
          <a:bodyPr anchor="ctr">
            <a:normAutofit/>
          </a:bodyPr>
          <a:lstStyle/>
          <a:p>
            <a:r>
              <a:rPr lang="es-ES" sz="2800" dirty="0">
                <a:solidFill>
                  <a:schemeClr val="tx1"/>
                </a:solidFill>
              </a:rPr>
              <a:t>También  suponemos que …..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908720"/>
            <a:ext cx="7546032" cy="56886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 marL="45720" indent="0">
              <a:buNone/>
            </a:pPr>
            <a:endParaRPr lang="es-ES" sz="1800" dirty="0"/>
          </a:p>
          <a:p>
            <a:pPr marL="45720" indent="0">
              <a:buNone/>
            </a:pPr>
            <a:endParaRPr lang="es-ES" sz="1800" dirty="0"/>
          </a:p>
          <a:p>
            <a:pPr marL="45720" indent="0">
              <a:buNone/>
            </a:pPr>
            <a:endParaRPr lang="es-ES" sz="1800" dirty="0"/>
          </a:p>
          <a:p>
            <a:pPr marL="45720" indent="0">
              <a:buNone/>
            </a:pPr>
            <a:endParaRPr lang="es-ES" sz="1800" dirty="0"/>
          </a:p>
          <a:p>
            <a:pPr marL="45720" indent="0">
              <a:buNone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600" dirty="0"/>
          </a:p>
        </p:txBody>
      </p:sp>
      <p:sp>
        <p:nvSpPr>
          <p:cNvPr id="4" name="3 Rectángulo redondeado"/>
          <p:cNvSpPr/>
          <p:nvPr/>
        </p:nvSpPr>
        <p:spPr>
          <a:xfrm>
            <a:off x="683568" y="1052736"/>
            <a:ext cx="7488832" cy="194421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chemeClr val="bg1"/>
                </a:solidFill>
              </a:rPr>
              <a:t>Las condiciones fisiológicas y ambientales en que se obtuvo  la M del paciente son las mismas   que al obtener los V. de </a:t>
            </a:r>
            <a:r>
              <a:rPr lang="es-ES" sz="2400" b="1" dirty="0" err="1">
                <a:solidFill>
                  <a:schemeClr val="bg1"/>
                </a:solidFill>
              </a:rPr>
              <a:t>Ref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785786" y="3571876"/>
            <a:ext cx="7488832" cy="271521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chemeClr val="bg1"/>
                </a:solidFill>
              </a:rPr>
              <a:t>Los L.R.  calculados  c/ una Muestra  de  individuos  seleccionados, son representativos de  los  L.R. de  la población de referencia. </a:t>
            </a:r>
          </a:p>
          <a:p>
            <a:pPr marL="45720" indent="0">
              <a:buNone/>
            </a:pPr>
            <a:r>
              <a:rPr lang="es-ES" sz="2400" b="1" dirty="0">
                <a:solidFill>
                  <a:schemeClr val="bg1"/>
                </a:solidFill>
              </a:rPr>
              <a:t>            </a:t>
            </a:r>
            <a:r>
              <a:rPr lang="es-ES" sz="2400" b="1" dirty="0">
                <a:solidFill>
                  <a:srgbClr val="002060"/>
                </a:solidFill>
              </a:rPr>
              <a:t>Requiere alto N para tener un I.C. estrecho,  para cada límite </a:t>
            </a:r>
          </a:p>
        </p:txBody>
      </p:sp>
    </p:spTree>
    <p:extLst>
      <p:ext uri="{BB962C8B-B14F-4D97-AF65-F5344CB8AC3E}">
        <p14:creationId xmlns:p14="http://schemas.microsoft.com/office/powerpoint/2010/main" val="29624708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1"/>
            <a:ext cx="7675240" cy="792088"/>
          </a:xfrm>
        </p:spPr>
        <p:txBody>
          <a:bodyPr anchor="ctr">
            <a:normAutofit/>
          </a:bodyPr>
          <a:lstStyle/>
          <a:p>
            <a:r>
              <a:rPr lang="es-ES" sz="2800" dirty="0">
                <a:solidFill>
                  <a:schemeClr val="tx1"/>
                </a:solidFill>
              </a:rPr>
              <a:t>Mas supuestos………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980728"/>
            <a:ext cx="7315200" cy="554461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pPr>
              <a:buFont typeface="Wingdings" pitchFamily="2" charset="2"/>
              <a:buChar char="Ø"/>
            </a:pPr>
            <a:endParaRPr lang="es-ES" sz="1800" dirty="0"/>
          </a:p>
          <a:p>
            <a:endParaRPr lang="es-ES" dirty="0"/>
          </a:p>
          <a:p>
            <a:pPr marL="45720" indent="0">
              <a:buNone/>
            </a:pPr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3 Rectángulo redondeado"/>
          <p:cNvSpPr/>
          <p:nvPr/>
        </p:nvSpPr>
        <p:spPr>
          <a:xfrm>
            <a:off x="755576" y="1124744"/>
            <a:ext cx="7272808" cy="223224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chemeClr val="bg1"/>
                </a:solidFill>
              </a:rPr>
              <a:t>La diferencia en exactitud y precisión de las mediciones,  entre  mi laboratorio y el </a:t>
            </a:r>
            <a:r>
              <a:rPr lang="es-ES" sz="2400" b="1" dirty="0" err="1">
                <a:solidFill>
                  <a:schemeClr val="bg1"/>
                </a:solidFill>
              </a:rPr>
              <a:t>lab</a:t>
            </a:r>
            <a:r>
              <a:rPr lang="es-ES" sz="2400" b="1" dirty="0">
                <a:solidFill>
                  <a:schemeClr val="bg1"/>
                </a:solidFill>
              </a:rPr>
              <a:t>. donde se obtuvo el I.R.es mínima y no afecta  la comparación entre   el V.O.   y el I.R.</a:t>
            </a:r>
          </a:p>
          <a:p>
            <a:pPr marL="45720" indent="0">
              <a:buNone/>
            </a:pPr>
            <a:endParaRPr lang="es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642910" y="3714752"/>
            <a:ext cx="7128792" cy="185738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bg1"/>
                </a:solidFill>
              </a:rPr>
              <a:t>El método  de rutina  que  utilizamos  ha sido comparado con el M.R. y  mostró aceptable  nivel de error aleatorio y sistemático </a:t>
            </a:r>
          </a:p>
        </p:txBody>
      </p:sp>
    </p:spTree>
    <p:extLst>
      <p:ext uri="{BB962C8B-B14F-4D97-AF65-F5344CB8AC3E}">
        <p14:creationId xmlns:p14="http://schemas.microsoft.com/office/powerpoint/2010/main" val="34209025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576063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chemeClr val="tx1"/>
                </a:solidFill>
              </a:rPr>
              <a:t>Un </a:t>
            </a:r>
            <a:r>
              <a:rPr lang="es-ES" sz="2800" dirty="0" err="1">
                <a:solidFill>
                  <a:schemeClr val="tx1"/>
                </a:solidFill>
              </a:rPr>
              <a:t>Int</a:t>
            </a:r>
            <a:r>
              <a:rPr lang="es-ES" sz="2800" dirty="0">
                <a:solidFill>
                  <a:schemeClr val="tx1"/>
                </a:solidFill>
              </a:rPr>
              <a:t>. de Ref.  correcto requiere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908720"/>
            <a:ext cx="7992888" cy="561662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endParaRPr lang="es-ES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rgbClr val="FFFF00"/>
                </a:solidFill>
              </a:rPr>
              <a:t>ADECUADOS  CRITERIOS DE  SELECCIÓN </a:t>
            </a:r>
          </a:p>
          <a:p>
            <a:pPr>
              <a:buFont typeface="Wingdings" pitchFamily="2" charset="2"/>
              <a:buChar char="Ø"/>
            </a:pPr>
            <a:r>
              <a:rPr lang="es-ES" sz="2200" b="1" dirty="0"/>
              <a:t>de los individuos a utilizar para obtener el I.R.</a:t>
            </a:r>
          </a:p>
          <a:p>
            <a:pPr>
              <a:buFontTx/>
              <a:buChar char="-"/>
            </a:pPr>
            <a:r>
              <a:rPr lang="es-ES" sz="2400" b="1" dirty="0"/>
              <a:t> Criterios de Inclusión </a:t>
            </a:r>
          </a:p>
          <a:p>
            <a:pPr>
              <a:buFontTx/>
              <a:buChar char="-"/>
            </a:pPr>
            <a:r>
              <a:rPr lang="es-ES" sz="2400" b="1" dirty="0"/>
              <a:t> Criterios de Exclusión </a:t>
            </a:r>
          </a:p>
          <a:p>
            <a:pPr marL="45720" indent="0">
              <a:buNone/>
            </a:pPr>
            <a:endParaRPr lang="es-ES" sz="2400" b="1" dirty="0"/>
          </a:p>
          <a:p>
            <a:pPr marL="45720" indent="0">
              <a:buNone/>
            </a:pPr>
            <a:endParaRPr lang="es-ES" sz="2400" b="1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rgbClr val="FFFF00"/>
                </a:solidFill>
              </a:rPr>
              <a:t>ESTANDARIZAR  LAS  CONDICIONES  PREANALITICAS</a:t>
            </a:r>
            <a:r>
              <a:rPr lang="es-ES" b="1" dirty="0"/>
              <a:t> </a:t>
            </a:r>
          </a:p>
          <a:p>
            <a:pPr marL="45720" indent="0">
              <a:buNone/>
            </a:pPr>
            <a:r>
              <a:rPr lang="es-ES" sz="2400" b="1" dirty="0"/>
              <a:t>del paciente, de la obtención , conservación  y calidad  </a:t>
            </a:r>
          </a:p>
          <a:p>
            <a:pPr marL="45720" indent="0">
              <a:buNone/>
            </a:pPr>
            <a:r>
              <a:rPr lang="es-ES" sz="2400" b="1" dirty="0"/>
              <a:t>de las muestras </a:t>
            </a:r>
          </a:p>
          <a:p>
            <a:pPr marL="45720" indent="0">
              <a:buNone/>
            </a:pPr>
            <a:endParaRPr lang="es-ES" dirty="0"/>
          </a:p>
          <a:p>
            <a:pPr marL="45720" indent="0">
              <a:buNone/>
            </a:pPr>
            <a:endParaRPr lang="es-ES" dirty="0"/>
          </a:p>
          <a:p>
            <a:pPr>
              <a:buFont typeface="Wingdings" pitchFamily="2" charset="2"/>
              <a:buChar char="Ø"/>
            </a:pPr>
            <a:r>
              <a:rPr lang="es-ES" sz="2600" b="1" dirty="0">
                <a:solidFill>
                  <a:srgbClr val="FFFF00"/>
                </a:solidFill>
              </a:rPr>
              <a:t>MÉTODO  Y  PROCEDIMIENTO  ANALÍTICO  </a:t>
            </a:r>
            <a:r>
              <a:rPr lang="es-ES" sz="2600" b="1" dirty="0"/>
              <a:t> </a:t>
            </a:r>
            <a:r>
              <a:rPr lang="es-ES" sz="2200" b="1" dirty="0"/>
              <a:t>trazable y  c/ aceptable nivel de error de medición el compararse c/el Método de Referencia</a:t>
            </a:r>
            <a:r>
              <a:rPr lang="es-ES" dirty="0"/>
              <a:t>.</a:t>
            </a:r>
          </a:p>
          <a:p>
            <a:pPr>
              <a:buFont typeface="Wingdings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35958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88641"/>
            <a:ext cx="7315200" cy="216023"/>
          </a:xfrm>
        </p:spPr>
        <p:txBody>
          <a:bodyPr anchor="ctr">
            <a:normAutofit fontScale="90000"/>
          </a:bodyPr>
          <a:lstStyle/>
          <a:p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980729"/>
            <a:ext cx="7443814" cy="554461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rgbClr val="FFFF00"/>
                </a:solidFill>
              </a:rPr>
              <a:t>ADECUADO TRATAMIENTO  ESTADÍSTICO  </a:t>
            </a:r>
          </a:p>
          <a:p>
            <a:pPr marL="45720" indent="0">
              <a:buNone/>
            </a:pPr>
            <a:r>
              <a:rPr lang="es-ES" sz="2400" dirty="0"/>
              <a:t>al calcular. :</a:t>
            </a:r>
          </a:p>
          <a:p>
            <a:pPr>
              <a:buFontTx/>
              <a:buChar char="-"/>
            </a:pPr>
            <a:r>
              <a:rPr lang="es-ES" sz="2400" dirty="0"/>
              <a:t>Los límites  superior  e  inferior</a:t>
            </a:r>
          </a:p>
          <a:p>
            <a:pPr>
              <a:buFontTx/>
              <a:buChar char="-"/>
            </a:pPr>
            <a:r>
              <a:rPr lang="es-ES" sz="2400" dirty="0"/>
              <a:t>Los </a:t>
            </a:r>
            <a:r>
              <a:rPr lang="es-ES" sz="2400" dirty="0" err="1"/>
              <a:t>Interv</a:t>
            </a:r>
            <a:r>
              <a:rPr lang="es-ES" sz="2400" dirty="0"/>
              <a:t> de confianza de cada límite </a:t>
            </a:r>
          </a:p>
          <a:p>
            <a:pPr marL="45720" indent="0">
              <a:buNone/>
            </a:pPr>
            <a:endParaRPr lang="es-ES" sz="2400" dirty="0"/>
          </a:p>
          <a:p>
            <a:pPr marL="45720" indent="0">
              <a:buNone/>
            </a:pPr>
            <a:endParaRPr lang="es-ES" sz="2400" dirty="0"/>
          </a:p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rgbClr val="FFFF00"/>
                </a:solidFill>
              </a:rPr>
              <a:t>ADECUADOS  CRITERIOS  DE  PARTICIÓN  </a:t>
            </a:r>
          </a:p>
          <a:p>
            <a:pPr marL="45720" indent="0">
              <a:buNone/>
            </a:pPr>
            <a:r>
              <a:rPr lang="es-ES" sz="2400" dirty="0"/>
              <a:t>por edad, sexo, raza, estado fisiológico, </a:t>
            </a:r>
            <a:r>
              <a:rPr lang="es-ES" sz="2400" dirty="0" err="1"/>
              <a:t>etc</a:t>
            </a:r>
            <a:endParaRPr lang="es-ES" sz="2400" dirty="0"/>
          </a:p>
          <a:p>
            <a:pPr marL="45720" indent="0">
              <a:buNone/>
            </a:pPr>
            <a:endParaRPr lang="es-ES" sz="2400" dirty="0"/>
          </a:p>
          <a:p>
            <a:pPr>
              <a:buFont typeface="Wingdings" pitchFamily="2" charset="2"/>
              <a:buChar char="Ø"/>
            </a:pPr>
            <a:r>
              <a:rPr lang="es-ES" sz="2400" b="1" dirty="0">
                <a:solidFill>
                  <a:srgbClr val="FFFF00"/>
                </a:solidFill>
              </a:rPr>
              <a:t>Nº  DE MUESTRAS EN CADA GRUPO </a:t>
            </a:r>
          </a:p>
          <a:p>
            <a:pPr marL="45720" indent="0" algn="ctr">
              <a:buNone/>
            </a:pPr>
            <a:r>
              <a:rPr lang="es-ES" sz="2400" b="1" dirty="0"/>
              <a:t> &gt; 40  si </a:t>
            </a:r>
            <a:r>
              <a:rPr lang="es-ES" sz="2400" b="1" dirty="0" err="1"/>
              <a:t>Dist</a:t>
            </a:r>
            <a:r>
              <a:rPr lang="es-ES" sz="2400" b="1" dirty="0"/>
              <a:t>  es Normal  y  </a:t>
            </a:r>
          </a:p>
          <a:p>
            <a:pPr marL="45720" indent="0" algn="ctr">
              <a:buNone/>
            </a:pPr>
            <a:r>
              <a:rPr lang="es-ES" sz="2400" b="1" dirty="0"/>
              <a:t>&gt; 120 si  </a:t>
            </a:r>
            <a:r>
              <a:rPr lang="es-ES" sz="2400" b="1" dirty="0" err="1"/>
              <a:t>Dist</a:t>
            </a:r>
            <a:r>
              <a:rPr lang="es-ES" sz="2400" b="1" dirty="0"/>
              <a:t> es No Paramétrica</a:t>
            </a:r>
          </a:p>
        </p:txBody>
      </p:sp>
    </p:spTree>
    <p:extLst>
      <p:ext uri="{BB962C8B-B14F-4D97-AF65-F5344CB8AC3E}">
        <p14:creationId xmlns:p14="http://schemas.microsoft.com/office/powerpoint/2010/main" val="19298350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88641"/>
            <a:ext cx="7992888" cy="648071"/>
          </a:xfrm>
        </p:spPr>
        <p:txBody>
          <a:bodyPr anchor="ctr">
            <a:normAutofit/>
          </a:bodyPr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Cómo  producir  adecuados  I.R. 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908720"/>
            <a:ext cx="7920880" cy="5616624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s-ES" sz="2600" b="1" dirty="0">
                <a:solidFill>
                  <a:srgbClr val="FFFF00"/>
                </a:solidFill>
              </a:rPr>
              <a:t>Siguiendo las Recomendaciones de la I.F.C.C</a:t>
            </a:r>
            <a:r>
              <a:rPr lang="es-ES" sz="2600" dirty="0">
                <a:solidFill>
                  <a:srgbClr val="FFFF00"/>
                </a:solidFill>
              </a:rPr>
              <a:t>.,</a:t>
            </a:r>
          </a:p>
          <a:p>
            <a:pPr marL="45720" indent="0">
              <a:buNone/>
            </a:pPr>
            <a:r>
              <a:rPr lang="es-ES" sz="2600" dirty="0">
                <a:solidFill>
                  <a:srgbClr val="FFFF00"/>
                </a:solidFill>
              </a:rPr>
              <a:t> </a:t>
            </a:r>
            <a:r>
              <a:rPr lang="es-ES" sz="2600" dirty="0"/>
              <a:t>su Comité de Expertos  en Val. de Ref.  emitió </a:t>
            </a:r>
            <a:r>
              <a:rPr lang="es-ES" sz="2600" dirty="0">
                <a:solidFill>
                  <a:srgbClr val="FFFF00"/>
                </a:solidFill>
              </a:rPr>
              <a:t>en 1986</a:t>
            </a:r>
          </a:p>
          <a:p>
            <a:endParaRPr lang="es-ES" sz="2600" dirty="0"/>
          </a:p>
          <a:p>
            <a:r>
              <a:rPr lang="es-ES" sz="2400" dirty="0"/>
              <a:t>1º- El concepto de los valores de Referencia</a:t>
            </a:r>
          </a:p>
          <a:p>
            <a:endParaRPr lang="es-ES" sz="2400" dirty="0"/>
          </a:p>
          <a:p>
            <a:r>
              <a:rPr lang="es-ES" sz="2400" dirty="0"/>
              <a:t>2º- Selección de individuos para la producción de valores de referencia</a:t>
            </a:r>
          </a:p>
          <a:p>
            <a:endParaRPr lang="es-ES" sz="2400" dirty="0"/>
          </a:p>
          <a:p>
            <a:r>
              <a:rPr lang="es-ES" sz="2400" dirty="0"/>
              <a:t>3º- Preparación de individuos y recolección de especímenes</a:t>
            </a:r>
          </a:p>
          <a:p>
            <a:endParaRPr lang="es-ES" sz="2400" dirty="0"/>
          </a:p>
          <a:p>
            <a:r>
              <a:rPr lang="es-ES" sz="2400" dirty="0"/>
              <a:t>4º-Control de la variación analítica del método</a:t>
            </a:r>
          </a:p>
          <a:p>
            <a:endParaRPr lang="es-ES" sz="2400" dirty="0"/>
          </a:p>
          <a:p>
            <a:r>
              <a:rPr lang="es-ES" sz="2400" dirty="0"/>
              <a:t>5º-Tratamiento estadístico de los Valores de referencia observados</a:t>
            </a:r>
          </a:p>
          <a:p>
            <a:pPr marL="4572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46110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188640"/>
            <a:ext cx="7315200" cy="1008111"/>
          </a:xfrm>
        </p:spPr>
        <p:txBody>
          <a:bodyPr anchor="ctr">
            <a:normAutofit/>
          </a:bodyPr>
          <a:lstStyle/>
          <a:p>
            <a:r>
              <a:rPr lang="es-ES" sz="2400" b="1" dirty="0">
                <a:solidFill>
                  <a:schemeClr val="tx1"/>
                </a:solidFill>
              </a:rPr>
              <a:t>Y cuando no podemos  producir nuestros propios I.R.?               ¿Que hacemos  Abu?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340768"/>
            <a:ext cx="7315200" cy="5400599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1043608" y="1484784"/>
            <a:ext cx="6885978" cy="50874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122" name="Picture 2" descr="C:\Users\alberto\Pictures\Fotos papá\moto_01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1484784"/>
            <a:ext cx="3975850" cy="494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27085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1"/>
            <a:ext cx="8208912" cy="360039"/>
          </a:xfrm>
        </p:spPr>
        <p:txBody>
          <a:bodyPr anchor="ctr">
            <a:normAutofit fontScale="90000"/>
          </a:bodyPr>
          <a:lstStyle/>
          <a:p>
            <a:pPr algn="ctr"/>
            <a:endParaRPr lang="es-ES" sz="2800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836712"/>
            <a:ext cx="7632848" cy="568863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2400" dirty="0"/>
              <a:t>Buscamos un </a:t>
            </a:r>
            <a:r>
              <a:rPr lang="es-ES" sz="2400" dirty="0" err="1"/>
              <a:t>lab</a:t>
            </a:r>
            <a:r>
              <a:rPr lang="es-ES" sz="2400" dirty="0"/>
              <a:t> que produjo adecuados </a:t>
            </a:r>
            <a:r>
              <a:rPr lang="es-ES" sz="2400" dirty="0" err="1"/>
              <a:t>I.R.según</a:t>
            </a:r>
            <a:r>
              <a:rPr lang="es-ES" sz="2400" dirty="0"/>
              <a:t> IFCC, y  </a:t>
            </a:r>
          </a:p>
          <a:p>
            <a:pPr marL="45720" indent="0">
              <a:buNone/>
            </a:pPr>
            <a:r>
              <a:rPr lang="es-ES" sz="2400" dirty="0">
                <a:solidFill>
                  <a:srgbClr val="FFFF00"/>
                </a:solidFill>
              </a:rPr>
              <a:t>             aplicamos  iguales  condiciones preanalíticas.</a:t>
            </a:r>
          </a:p>
          <a:p>
            <a:pPr>
              <a:buFont typeface="Wingdings" pitchFamily="2" charset="2"/>
              <a:buChar char="ü"/>
            </a:pPr>
            <a:endParaRPr lang="es-ES" sz="2400" dirty="0"/>
          </a:p>
          <a:p>
            <a:pPr marL="45720" indent="0">
              <a:buNone/>
            </a:pPr>
            <a:endParaRPr lang="es-ES" sz="2400" dirty="0"/>
          </a:p>
          <a:p>
            <a:pPr>
              <a:buFont typeface="Wingdings" pitchFamily="2" charset="2"/>
              <a:buChar char="ü"/>
            </a:pPr>
            <a:r>
              <a:rPr lang="es-ES" sz="2400" dirty="0"/>
              <a:t>Seleccionamos   20 individuos </a:t>
            </a:r>
            <a:r>
              <a:rPr lang="es-ES" sz="2400" dirty="0">
                <a:solidFill>
                  <a:srgbClr val="FFFF00"/>
                </a:solidFill>
              </a:rPr>
              <a:t>que cumplan los mismos criterios de selección  aplicados al obtener el I.R. en el otro </a:t>
            </a:r>
            <a:r>
              <a:rPr lang="es-ES" sz="2400" dirty="0" err="1">
                <a:solidFill>
                  <a:srgbClr val="FFFF00"/>
                </a:solidFill>
              </a:rPr>
              <a:t>lab</a:t>
            </a:r>
            <a:r>
              <a:rPr lang="es-ES" sz="2400" dirty="0">
                <a:solidFill>
                  <a:srgbClr val="FFFF00"/>
                </a:solidFill>
              </a:rPr>
              <a:t>.</a:t>
            </a:r>
          </a:p>
          <a:p>
            <a:pPr>
              <a:buFont typeface="Wingdings" pitchFamily="2" charset="2"/>
              <a:buChar char="ü"/>
            </a:pPr>
            <a:endParaRPr lang="es-ES" sz="2400" dirty="0"/>
          </a:p>
          <a:p>
            <a:pPr>
              <a:buFont typeface="Wingdings" pitchFamily="2" charset="2"/>
              <a:buChar char="ü"/>
            </a:pPr>
            <a:r>
              <a:rPr lang="es-ES" sz="2400" dirty="0"/>
              <a:t>Realizamos   las mediciones  con metodología analítica  equivalente</a:t>
            </a:r>
          </a:p>
        </p:txBody>
      </p:sp>
    </p:spTree>
    <p:extLst>
      <p:ext uri="{BB962C8B-B14F-4D97-AF65-F5344CB8AC3E}">
        <p14:creationId xmlns:p14="http://schemas.microsoft.com/office/powerpoint/2010/main" val="3498645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992888" cy="720080"/>
          </a:xfrm>
        </p:spPr>
        <p:txBody>
          <a:bodyPr>
            <a:normAutofit/>
          </a:bodyPr>
          <a:lstStyle/>
          <a:p>
            <a:r>
              <a:rPr lang="es-ES" sz="2800" dirty="0"/>
              <a:t> </a:t>
            </a:r>
            <a:r>
              <a:rPr lang="es-ES" sz="2800" b="1" dirty="0">
                <a:solidFill>
                  <a:schemeClr val="tx1"/>
                </a:solidFill>
              </a:rPr>
              <a:t>Usamos  valor de referencia según  finalidad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8136904" cy="54006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593107" y="1484784"/>
            <a:ext cx="4320480" cy="216024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rgbClr val="002060"/>
                </a:solidFill>
              </a:rPr>
              <a:t>QUE QUIERO HACER ?</a:t>
            </a:r>
          </a:p>
        </p:txBody>
      </p:sp>
      <p:sp>
        <p:nvSpPr>
          <p:cNvPr id="5" name="4 Elipse"/>
          <p:cNvSpPr/>
          <p:nvPr/>
        </p:nvSpPr>
        <p:spPr>
          <a:xfrm>
            <a:off x="4283968" y="4149080"/>
            <a:ext cx="4248472" cy="216024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QUE VALOR DE REFERENCIA  DEBO USAR</a:t>
            </a:r>
          </a:p>
        </p:txBody>
      </p:sp>
    </p:spTree>
    <p:extLst>
      <p:ext uri="{BB962C8B-B14F-4D97-AF65-F5344CB8AC3E}">
        <p14:creationId xmlns:p14="http://schemas.microsoft.com/office/powerpoint/2010/main" val="201613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1"/>
            <a:ext cx="7315200" cy="332656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548681"/>
            <a:ext cx="7315200" cy="576068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s-ES" sz="2400" dirty="0"/>
              <a:t>Si el </a:t>
            </a:r>
            <a:r>
              <a:rPr lang="es-ES" sz="2400" dirty="0" err="1"/>
              <a:t>analito</a:t>
            </a:r>
            <a:r>
              <a:rPr lang="es-ES" sz="2400" dirty="0"/>
              <a:t> tiene </a:t>
            </a:r>
            <a:r>
              <a:rPr lang="es-ES" sz="2400" dirty="0" err="1"/>
              <a:t>distrib</a:t>
            </a:r>
            <a:r>
              <a:rPr lang="es-ES" sz="2400" dirty="0"/>
              <a:t> normal, calculamos  </a:t>
            </a:r>
            <a:r>
              <a:rPr lang="es-ES" sz="2400" dirty="0" err="1"/>
              <a:t>Xm</a:t>
            </a:r>
            <a:r>
              <a:rPr lang="es-ES" sz="2400" dirty="0"/>
              <a:t> y </a:t>
            </a:r>
            <a:r>
              <a:rPr lang="es-ES" sz="2400" dirty="0" err="1"/>
              <a:t>Sx</a:t>
            </a:r>
            <a:r>
              <a:rPr lang="es-ES" sz="2400" dirty="0"/>
              <a:t>  c/ los 20 valores observados.</a:t>
            </a:r>
          </a:p>
          <a:p>
            <a:pPr>
              <a:buFont typeface="Wingdings" pitchFamily="2" charset="2"/>
              <a:buChar char="ü"/>
            </a:pPr>
            <a:endParaRPr lang="es-ES" sz="2400" dirty="0"/>
          </a:p>
          <a:p>
            <a:pPr>
              <a:buFont typeface="Wingdings" pitchFamily="2" charset="2"/>
              <a:buChar char="ü"/>
            </a:pPr>
            <a:r>
              <a:rPr lang="es-ES" sz="2400" dirty="0"/>
              <a:t>Comparamos   nuestra  </a:t>
            </a:r>
            <a:r>
              <a:rPr lang="es-ES" sz="2400" dirty="0" err="1"/>
              <a:t>Xm</a:t>
            </a:r>
            <a:r>
              <a:rPr lang="es-ES" sz="2400" dirty="0"/>
              <a:t> y </a:t>
            </a:r>
            <a:r>
              <a:rPr lang="es-ES" sz="2400" dirty="0" err="1"/>
              <a:t>Sx</a:t>
            </a:r>
            <a:r>
              <a:rPr lang="es-ES" sz="2400" dirty="0"/>
              <a:t>., con las obtenidas en el </a:t>
            </a:r>
            <a:r>
              <a:rPr lang="es-ES" sz="2400" dirty="0" err="1"/>
              <a:t>lab</a:t>
            </a:r>
            <a:r>
              <a:rPr lang="es-ES" sz="2400" dirty="0"/>
              <a:t> que generó el I.R. con otra muestra de </a:t>
            </a:r>
            <a:r>
              <a:rPr lang="es-ES" sz="2400" dirty="0" err="1"/>
              <a:t>Indiv</a:t>
            </a:r>
            <a:r>
              <a:rPr lang="es-ES" sz="2400" dirty="0"/>
              <a:t>. de referencia </a:t>
            </a:r>
          </a:p>
          <a:p>
            <a:pPr>
              <a:buFont typeface="Wingdings" pitchFamily="2" charset="2"/>
              <a:buChar char="ü"/>
            </a:pPr>
            <a:endParaRPr lang="es-ES" sz="2400" dirty="0"/>
          </a:p>
          <a:p>
            <a:pPr>
              <a:buFont typeface="Wingdings" pitchFamily="2" charset="2"/>
              <a:buChar char="ü"/>
            </a:pPr>
            <a:r>
              <a:rPr lang="es-ES" sz="2400" dirty="0"/>
              <a:t>Medias con </a:t>
            </a:r>
            <a:r>
              <a:rPr lang="es-ES" sz="2400" b="1" dirty="0"/>
              <a:t>prueba t de </a:t>
            </a:r>
            <a:r>
              <a:rPr lang="es-ES" sz="2400" b="1" dirty="0" err="1"/>
              <a:t>Student</a:t>
            </a:r>
            <a:r>
              <a:rPr lang="es-ES" sz="2400" b="1" dirty="0"/>
              <a:t> </a:t>
            </a:r>
          </a:p>
          <a:p>
            <a:pPr>
              <a:buFont typeface="Wingdings" pitchFamily="2" charset="2"/>
              <a:buChar char="ü"/>
            </a:pPr>
            <a:endParaRPr lang="es-ES" sz="2400" dirty="0"/>
          </a:p>
          <a:p>
            <a:pPr>
              <a:buFont typeface="Wingdings" pitchFamily="2" charset="2"/>
              <a:buChar char="ü"/>
            </a:pPr>
            <a:r>
              <a:rPr lang="es-ES" sz="2400" dirty="0"/>
              <a:t>Varianzas  con </a:t>
            </a:r>
            <a:r>
              <a:rPr lang="es-ES" sz="2400" b="1" dirty="0"/>
              <a:t>prueba F de </a:t>
            </a:r>
            <a:r>
              <a:rPr lang="es-ES" sz="2400" b="1" dirty="0" err="1"/>
              <a:t>Snedecor</a:t>
            </a:r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9370366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116633"/>
            <a:ext cx="7315200" cy="720079"/>
          </a:xfrm>
        </p:spPr>
        <p:txBody>
          <a:bodyPr anchor="ctr">
            <a:normAutofit/>
          </a:bodyPr>
          <a:lstStyle/>
          <a:p>
            <a:pPr algn="ctr"/>
            <a:r>
              <a:rPr lang="es-ES" sz="2800" dirty="0">
                <a:solidFill>
                  <a:schemeClr val="tx1"/>
                </a:solidFill>
              </a:rPr>
              <a:t>Cuatro  posibles situaciones (SEQC)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0210263"/>
              </p:ext>
            </p:extLst>
          </p:nvPr>
        </p:nvGraphicFramePr>
        <p:xfrm>
          <a:off x="428596" y="928668"/>
          <a:ext cx="8174164" cy="3652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1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60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311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s-ES" b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s-ES" b="1" dirty="0">
                          <a:solidFill>
                            <a:schemeClr val="bg1"/>
                          </a:solidFill>
                        </a:rPr>
                        <a:t>Varianzas (</a:t>
                      </a:r>
                      <a:r>
                        <a:rPr lang="es-ES" b="1" dirty="0" err="1">
                          <a:solidFill>
                            <a:schemeClr val="bg1"/>
                          </a:solidFill>
                        </a:rPr>
                        <a:t>Sx</a:t>
                      </a:r>
                      <a:r>
                        <a:rPr lang="es-ES" b="1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11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002060"/>
                          </a:solidFill>
                        </a:rPr>
                        <a:t>iguales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distintas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115">
                <a:tc rowSpan="2">
                  <a:txBody>
                    <a:bodyPr/>
                    <a:lstStyle/>
                    <a:p>
                      <a:endParaRPr lang="es-ES" b="1" dirty="0"/>
                    </a:p>
                    <a:p>
                      <a:endParaRPr lang="es-ES" b="1" dirty="0"/>
                    </a:p>
                    <a:p>
                      <a:r>
                        <a:rPr lang="es-ES" b="1" dirty="0"/>
                        <a:t>  medias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002060"/>
                          </a:solidFill>
                        </a:rPr>
                        <a:t>Iguales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002060"/>
                          </a:solidFill>
                        </a:rPr>
                        <a:t>Adoptar</a:t>
                      </a:r>
                      <a:r>
                        <a:rPr lang="es-ES" b="1" baseline="0" dirty="0">
                          <a:solidFill>
                            <a:srgbClr val="002060"/>
                          </a:solidFill>
                        </a:rPr>
                        <a:t> el I.R.</a:t>
                      </a:r>
                      <a:endParaRPr lang="es-E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/>
                        <a:t>I.R.=</a:t>
                      </a:r>
                      <a:r>
                        <a:rPr lang="es-ES" b="1" baseline="0" dirty="0"/>
                        <a:t> A ± 1,96 x D.S.</a:t>
                      </a:r>
                      <a:endParaRPr lang="es-E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3115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/>
                        <a:t>Distintas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/>
                        <a:t>I.R.=</a:t>
                      </a:r>
                      <a:r>
                        <a:rPr lang="es-ES" b="1" baseline="0" dirty="0"/>
                        <a:t> B ± 1,96 x D.S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>
                          <a:solidFill>
                            <a:srgbClr val="FF0000"/>
                          </a:solidFill>
                        </a:rPr>
                        <a:t>No adoptar el I.R.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4 Rectángulo redondeado"/>
          <p:cNvSpPr/>
          <p:nvPr/>
        </p:nvSpPr>
        <p:spPr>
          <a:xfrm>
            <a:off x="762990" y="4781569"/>
            <a:ext cx="7632848" cy="5760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/>
              <a:t>A = media  obtenida en nuestro </a:t>
            </a:r>
            <a:r>
              <a:rPr lang="es-ES" b="1" dirty="0" err="1"/>
              <a:t>lab</a:t>
            </a:r>
            <a:r>
              <a:rPr lang="es-ES" b="1" dirty="0"/>
              <a:t>.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762990" y="5617946"/>
            <a:ext cx="7632848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/>
              <a:t>B= media obtenida en el </a:t>
            </a:r>
            <a:r>
              <a:rPr lang="es-ES" b="1" dirty="0" err="1"/>
              <a:t>lab</a:t>
            </a:r>
            <a:r>
              <a:rPr lang="es-ES" b="1" dirty="0"/>
              <a:t> que produjo el I.R.</a:t>
            </a:r>
          </a:p>
        </p:txBody>
      </p:sp>
    </p:spTree>
    <p:extLst>
      <p:ext uri="{BB962C8B-B14F-4D97-AF65-F5344CB8AC3E}">
        <p14:creationId xmlns:p14="http://schemas.microsoft.com/office/powerpoint/2010/main" val="215147070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16632"/>
            <a:ext cx="7618040" cy="669162"/>
          </a:xfrm>
        </p:spPr>
        <p:txBody>
          <a:bodyPr anchor="ctr">
            <a:normAutofit/>
          </a:bodyPr>
          <a:lstStyle/>
          <a:p>
            <a:pPr algn="ctr"/>
            <a:r>
              <a:rPr lang="es-ES" sz="2800" dirty="0">
                <a:solidFill>
                  <a:srgbClr val="FFFF00"/>
                </a:solidFill>
              </a:rPr>
              <a:t>Ej. Val de </a:t>
            </a:r>
            <a:r>
              <a:rPr lang="es-ES" sz="2800" dirty="0" err="1">
                <a:solidFill>
                  <a:srgbClr val="FFFF00"/>
                </a:solidFill>
              </a:rPr>
              <a:t>Ref</a:t>
            </a:r>
            <a:r>
              <a:rPr lang="es-ES" sz="2800" dirty="0">
                <a:solidFill>
                  <a:srgbClr val="FFFF00"/>
                </a:solidFill>
              </a:rPr>
              <a:t> de </a:t>
            </a:r>
            <a:r>
              <a:rPr lang="es-ES" sz="2800" dirty="0" err="1">
                <a:solidFill>
                  <a:srgbClr val="FFFF00"/>
                </a:solidFill>
              </a:rPr>
              <a:t>Colest</a:t>
            </a:r>
            <a:r>
              <a:rPr lang="es-ES" sz="2800" dirty="0">
                <a:solidFill>
                  <a:srgbClr val="FFFF00"/>
                </a:solidFill>
              </a:rPr>
              <a:t>. y TG en niños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071545"/>
            <a:ext cx="7992888" cy="523777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" sz="2400" dirty="0"/>
              <a:t>Rev. Lat. Patol </a:t>
            </a:r>
            <a:r>
              <a:rPr lang="es-ES" sz="2400" dirty="0" err="1"/>
              <a:t>Clin</a:t>
            </a:r>
            <a:r>
              <a:rPr lang="es-ES" sz="2400" dirty="0"/>
              <a:t>, Vol. 59, Núm. 1, </a:t>
            </a:r>
            <a:r>
              <a:rPr lang="es-ES" sz="2400" dirty="0" err="1"/>
              <a:t>pp</a:t>
            </a:r>
            <a:r>
              <a:rPr lang="es-ES" sz="2400" dirty="0"/>
              <a:t> 16-22 • Enero - Marzo, 2012 </a:t>
            </a:r>
          </a:p>
          <a:p>
            <a:pPr marL="45720" indent="0">
              <a:buNone/>
            </a:pPr>
            <a:r>
              <a:rPr lang="es-ES" sz="2400" dirty="0"/>
              <a:t>Lab. del </a:t>
            </a:r>
            <a:r>
              <a:rPr lang="es-ES" sz="2400" dirty="0" err="1"/>
              <a:t>Hosp</a:t>
            </a:r>
            <a:r>
              <a:rPr lang="es-ES" sz="2400" dirty="0"/>
              <a:t>. </a:t>
            </a:r>
            <a:r>
              <a:rPr lang="es-ES" sz="2400" dirty="0" err="1"/>
              <a:t>Ped</a:t>
            </a:r>
            <a:r>
              <a:rPr lang="es-ES" sz="2400" dirty="0"/>
              <a:t>. Municipio Centro Habana</a:t>
            </a:r>
          </a:p>
          <a:p>
            <a:pPr marL="45720" indent="0">
              <a:buNone/>
            </a:pPr>
            <a:endParaRPr lang="es-ES" dirty="0"/>
          </a:p>
          <a:p>
            <a:pPr marL="45720" indent="0">
              <a:buNone/>
            </a:pPr>
            <a:endParaRPr lang="es-ES" dirty="0"/>
          </a:p>
          <a:p>
            <a:pPr marL="45720" indent="0">
              <a:buNone/>
            </a:pPr>
            <a:r>
              <a:rPr lang="es-ES" sz="2400" dirty="0"/>
              <a:t>1-Se certificó un consentimiento por  la Dirección del </a:t>
            </a:r>
            <a:r>
              <a:rPr lang="es-ES" sz="2400" dirty="0" err="1"/>
              <a:t>Lab</a:t>
            </a:r>
            <a:r>
              <a:rPr lang="es-ES" sz="2400" dirty="0"/>
              <a:t> Clínico del Hospital, y  la aprobación de los padres</a:t>
            </a:r>
          </a:p>
          <a:p>
            <a:pPr marL="45720" indent="0">
              <a:buNone/>
            </a:pPr>
            <a:endParaRPr lang="es-ES" sz="2400" dirty="0"/>
          </a:p>
          <a:p>
            <a:pPr marL="45720" indent="0">
              <a:buNone/>
            </a:pPr>
            <a:r>
              <a:rPr lang="es-ES" sz="2400" dirty="0"/>
              <a:t>2- Se estableció una lista de variaciones biológicas e interferencias analíticas por revisión bibliográfica</a:t>
            </a:r>
          </a:p>
          <a:p>
            <a:pPr marL="45720" indent="0">
              <a:buNone/>
            </a:pPr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370210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188641"/>
            <a:ext cx="7315200" cy="288031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692696"/>
            <a:ext cx="8215370" cy="5879575"/>
          </a:xfrm>
        </p:spPr>
        <p:txBody>
          <a:bodyPr>
            <a:normAutofit/>
          </a:bodyPr>
          <a:lstStyle/>
          <a:p>
            <a:r>
              <a:rPr lang="es-ES" sz="2400" dirty="0"/>
              <a:t>“Se definieron  los criterios de partición y exclusión para la selección de los niños de ref., a partir de: </a:t>
            </a:r>
          </a:p>
          <a:p>
            <a:r>
              <a:rPr lang="es-ES" sz="2400" dirty="0"/>
              <a:t>edad, sexo, masa corporal, factores genéticos, étnicos y socioeconómicos; condiciones fisiológicas y ambientales de los  niños de ref. ”</a:t>
            </a:r>
          </a:p>
          <a:p>
            <a:endParaRPr lang="es-ES" sz="2400" dirty="0">
              <a:solidFill>
                <a:srgbClr val="FFFF00"/>
              </a:solidFill>
            </a:endParaRPr>
          </a:p>
          <a:p>
            <a:r>
              <a:rPr lang="es-ES" sz="2400" dirty="0"/>
              <a:t>Fueron </a:t>
            </a:r>
            <a:r>
              <a:rPr lang="es-ES" sz="2400" dirty="0" err="1"/>
              <a:t>excluídos</a:t>
            </a:r>
            <a:r>
              <a:rPr lang="es-ES" sz="2400" dirty="0"/>
              <a:t> de este estudio, los niños con tratamiento médico, obesidad o patología presente  3 días previos al análisis ….</a:t>
            </a:r>
            <a:r>
              <a:rPr lang="es-ES" sz="2400" dirty="0">
                <a:solidFill>
                  <a:srgbClr val="FFFF00"/>
                </a:solidFill>
              </a:rPr>
              <a:t>¿Qué criterios serían éstos ?</a:t>
            </a:r>
          </a:p>
          <a:p>
            <a:endParaRPr lang="es-ES" sz="2400" dirty="0"/>
          </a:p>
          <a:p>
            <a:r>
              <a:rPr lang="es-ES" sz="2400" dirty="0"/>
              <a:t>Cada niño cumplió: ayuno 8-12 hs, sin actividad física intensa ( </a:t>
            </a:r>
            <a:r>
              <a:rPr lang="es-ES" sz="2400" dirty="0">
                <a:solidFill>
                  <a:srgbClr val="FFFF00"/>
                </a:solidFill>
              </a:rPr>
              <a:t>cuantas hs antes?) </a:t>
            </a:r>
            <a:r>
              <a:rPr lang="es-ES" sz="2400" dirty="0"/>
              <a:t>y sin medicación. </a:t>
            </a:r>
          </a:p>
          <a:p>
            <a:r>
              <a:rPr lang="es-ES" sz="2400" dirty="0">
                <a:solidFill>
                  <a:srgbClr val="FFFF00"/>
                </a:solidFill>
              </a:rPr>
              <a:t>( preparación de los </a:t>
            </a:r>
            <a:r>
              <a:rPr lang="es-ES" sz="2400" dirty="0" err="1">
                <a:solidFill>
                  <a:srgbClr val="FFFF00"/>
                </a:solidFill>
              </a:rPr>
              <a:t>Indiv</a:t>
            </a:r>
            <a:r>
              <a:rPr lang="es-ES" sz="2400" dirty="0">
                <a:solidFill>
                  <a:srgbClr val="FFFF00"/>
                </a:solidFill>
              </a:rPr>
              <a:t> de </a:t>
            </a:r>
            <a:r>
              <a:rPr lang="es-ES" sz="2400" dirty="0" err="1">
                <a:solidFill>
                  <a:srgbClr val="FFFF00"/>
                </a:solidFill>
              </a:rPr>
              <a:t>Ref</a:t>
            </a:r>
            <a:r>
              <a:rPr lang="es-ES" sz="2400" dirty="0">
                <a:solidFill>
                  <a:srgbClr val="FFFF00"/>
                </a:solidFill>
              </a:rPr>
              <a:t>)</a:t>
            </a:r>
          </a:p>
          <a:p>
            <a:r>
              <a:rPr lang="es-E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37617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116633"/>
            <a:ext cx="7315200" cy="79208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5"/>
            <a:ext cx="8064896" cy="5184616"/>
          </a:xfrm>
        </p:spPr>
        <p:txBody>
          <a:bodyPr/>
          <a:lstStyle/>
          <a:p>
            <a:endParaRPr lang="es-ES" dirty="0"/>
          </a:p>
          <a:p>
            <a:r>
              <a:rPr lang="es-ES" sz="2400" dirty="0"/>
              <a:t>Las muestras se obtuvieron por punción venosa,  de la parte anterior del codo o del dorso de la mano, en horario matutino.</a:t>
            </a:r>
          </a:p>
          <a:p>
            <a:endParaRPr lang="es-ES" sz="2400" dirty="0"/>
          </a:p>
          <a:p>
            <a:endParaRPr lang="es-ES" sz="2400" dirty="0"/>
          </a:p>
          <a:p>
            <a:r>
              <a:rPr lang="es-ES" sz="2400" dirty="0"/>
              <a:t>Se estudiaron  306 niños (153  niñas y 153  niños) los cuales fueron distribuidos por subgrupos  de edad.</a:t>
            </a:r>
          </a:p>
          <a:p>
            <a:r>
              <a:rPr lang="es-ES" sz="2400" dirty="0"/>
              <a:t>Estadística para  saber la distribución ???</a:t>
            </a:r>
          </a:p>
          <a:p>
            <a:r>
              <a:rPr lang="es-ES" sz="2400" dirty="0"/>
              <a:t>Se calculó el </a:t>
            </a:r>
            <a:r>
              <a:rPr lang="es-ES" sz="2400" dirty="0" err="1"/>
              <a:t>Int</a:t>
            </a:r>
            <a:r>
              <a:rPr lang="es-ES" sz="2400" dirty="0"/>
              <a:t> de </a:t>
            </a:r>
            <a:r>
              <a:rPr lang="es-ES" sz="2400" dirty="0" err="1"/>
              <a:t>Ref</a:t>
            </a:r>
            <a:r>
              <a:rPr lang="es-ES" sz="2400" dirty="0"/>
              <a:t>  Media – 2 DS y Media – 2 DS</a:t>
            </a:r>
          </a:p>
          <a:p>
            <a:r>
              <a:rPr lang="es-ES" sz="2400" dirty="0"/>
              <a:t>No se presentan los IC para cada Límite del </a:t>
            </a:r>
            <a:r>
              <a:rPr lang="es-ES" sz="2400" dirty="0" err="1"/>
              <a:t>Int</a:t>
            </a:r>
            <a:r>
              <a:rPr lang="es-ES" sz="2400" dirty="0"/>
              <a:t> de </a:t>
            </a:r>
            <a:r>
              <a:rPr lang="es-ES" sz="2400" dirty="0" err="1"/>
              <a:t>Ref</a:t>
            </a:r>
            <a:endParaRPr lang="es-ES" sz="2400" dirty="0"/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2179986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116633"/>
            <a:ext cx="7315200" cy="360040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548681"/>
            <a:ext cx="8280920" cy="5760680"/>
          </a:xfrm>
        </p:spPr>
        <p:txBody>
          <a:bodyPr>
            <a:normAutofit/>
          </a:bodyPr>
          <a:lstStyle/>
          <a:p>
            <a:r>
              <a:rPr lang="es-ES" sz="2400" dirty="0"/>
              <a:t>Se usaron métodos enzimáticos fotométricos </a:t>
            </a:r>
            <a:r>
              <a:rPr lang="es-ES" sz="2400" dirty="0">
                <a:solidFill>
                  <a:srgbClr val="FFFF00"/>
                </a:solidFill>
              </a:rPr>
              <a:t>???</a:t>
            </a:r>
            <a:r>
              <a:rPr lang="es-ES" sz="2400" dirty="0"/>
              <a:t> </a:t>
            </a:r>
          </a:p>
          <a:p>
            <a:endParaRPr lang="es-ES" sz="2400" dirty="0"/>
          </a:p>
          <a:p>
            <a:r>
              <a:rPr lang="es-ES" sz="2400" dirty="0"/>
              <a:t>Las determinaciones se realizaron en  AA Hitachi 902 .</a:t>
            </a:r>
          </a:p>
          <a:p>
            <a:endParaRPr lang="es-ES" sz="2400" dirty="0"/>
          </a:p>
          <a:p>
            <a:r>
              <a:rPr lang="es-ES" sz="2400" dirty="0"/>
              <a:t>Se usó  un calibrador universal </a:t>
            </a:r>
            <a:r>
              <a:rPr lang="es-ES" sz="2400" dirty="0" err="1"/>
              <a:t>Cfas</a:t>
            </a:r>
            <a:r>
              <a:rPr lang="es-ES" sz="2400" dirty="0"/>
              <a:t>(Roche) y controles </a:t>
            </a:r>
            <a:r>
              <a:rPr lang="es-ES" sz="2400" dirty="0" err="1"/>
              <a:t>Precinorm</a:t>
            </a:r>
            <a:r>
              <a:rPr lang="es-ES" sz="2400" dirty="0"/>
              <a:t> U </a:t>
            </a:r>
            <a:r>
              <a:rPr lang="es-ES" sz="2400" dirty="0" err="1"/>
              <a:t>lot</a:t>
            </a:r>
            <a:r>
              <a:rPr lang="es-ES" sz="2400" dirty="0"/>
              <a:t>. 150407 y </a:t>
            </a:r>
            <a:r>
              <a:rPr lang="en-US" sz="2400" dirty="0" err="1"/>
              <a:t>Precipath</a:t>
            </a:r>
            <a:r>
              <a:rPr lang="en-US" sz="2400" dirty="0"/>
              <a:t> U lot.150412 (Roche)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FFFF00"/>
                </a:solidFill>
              </a:rPr>
              <a:t>No se indica el </a:t>
            </a:r>
            <a:r>
              <a:rPr lang="en-US" sz="2400" dirty="0" err="1">
                <a:solidFill>
                  <a:srgbClr val="FFFF00"/>
                </a:solidFill>
              </a:rPr>
              <a:t>nivel</a:t>
            </a:r>
            <a:r>
              <a:rPr lang="en-US" sz="2400" dirty="0">
                <a:solidFill>
                  <a:srgbClr val="FFFF00"/>
                </a:solidFill>
              </a:rPr>
              <a:t> de  </a:t>
            </a:r>
            <a:r>
              <a:rPr lang="en-US" sz="2400" dirty="0" err="1">
                <a:solidFill>
                  <a:srgbClr val="FFFF00"/>
                </a:solidFill>
              </a:rPr>
              <a:t>Sesgo</a:t>
            </a:r>
            <a:r>
              <a:rPr lang="en-US" sz="2400" dirty="0">
                <a:solidFill>
                  <a:srgbClr val="FFFF00"/>
                </a:solidFill>
              </a:rPr>
              <a:t>/ </a:t>
            </a:r>
            <a:r>
              <a:rPr lang="en-US" sz="2400" dirty="0" err="1">
                <a:solidFill>
                  <a:srgbClr val="FFFF00"/>
                </a:solidFill>
              </a:rPr>
              <a:t>Inveracidad</a:t>
            </a:r>
            <a:r>
              <a:rPr lang="en-US" sz="2400" dirty="0">
                <a:solidFill>
                  <a:srgbClr val="FFFF00"/>
                </a:solidFill>
              </a:rPr>
              <a:t>  ( ES) </a:t>
            </a:r>
            <a:r>
              <a:rPr lang="en-US" sz="2400" dirty="0" err="1">
                <a:solidFill>
                  <a:srgbClr val="FFFF00"/>
                </a:solidFill>
              </a:rPr>
              <a:t>ni</a:t>
            </a:r>
            <a:r>
              <a:rPr lang="en-US" sz="2400" dirty="0">
                <a:solidFill>
                  <a:srgbClr val="FFFF00"/>
                </a:solidFill>
              </a:rPr>
              <a:t>  de </a:t>
            </a:r>
          </a:p>
          <a:p>
            <a:r>
              <a:rPr lang="en-US" sz="2400" dirty="0">
                <a:solidFill>
                  <a:srgbClr val="FFFF00"/>
                </a:solidFill>
              </a:rPr>
              <a:t>Imprecision (EA)   </a:t>
            </a:r>
            <a:r>
              <a:rPr lang="es-MX" sz="2400" dirty="0">
                <a:solidFill>
                  <a:srgbClr val="FFFF00"/>
                </a:solidFill>
              </a:rPr>
              <a:t>para los analitos medidos</a:t>
            </a:r>
            <a:endParaRPr lang="es-ES" sz="2400" dirty="0">
              <a:solidFill>
                <a:srgbClr val="FFFF00"/>
              </a:solidFill>
            </a:endParaRP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20592978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1"/>
            <a:ext cx="8280920" cy="792088"/>
          </a:xfrm>
        </p:spPr>
        <p:txBody>
          <a:bodyPr anchor="ctr">
            <a:normAutofit/>
          </a:bodyPr>
          <a:lstStyle/>
          <a:p>
            <a:r>
              <a:rPr lang="es-ES" sz="2400" dirty="0">
                <a:solidFill>
                  <a:srgbClr val="FFFF00"/>
                </a:solidFill>
              </a:rPr>
              <a:t>Valores de referencia de colesterol y triglicéridos en niños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24745"/>
            <a:ext cx="7315200" cy="5184616"/>
          </a:xfrm>
        </p:spPr>
        <p:txBody>
          <a:bodyPr>
            <a:noAutofit/>
          </a:bodyPr>
          <a:lstStyle/>
          <a:p>
            <a:r>
              <a:rPr lang="es-ES" b="1" dirty="0"/>
              <a:t>Edad                    colesterol                        Triglicéridos</a:t>
            </a:r>
          </a:p>
          <a:p>
            <a:r>
              <a:rPr lang="es-ES" b="1" dirty="0"/>
              <a:t>(años)                   (</a:t>
            </a:r>
            <a:r>
              <a:rPr lang="es-ES" b="1" dirty="0" err="1"/>
              <a:t>mmol</a:t>
            </a:r>
            <a:r>
              <a:rPr lang="es-ES" b="1" dirty="0"/>
              <a:t>/L)                            (</a:t>
            </a:r>
            <a:r>
              <a:rPr lang="es-ES" b="1" dirty="0" err="1"/>
              <a:t>mmol</a:t>
            </a:r>
            <a:r>
              <a:rPr lang="es-ES" b="1" dirty="0"/>
              <a:t>/L)</a:t>
            </a:r>
          </a:p>
          <a:p>
            <a:pPr>
              <a:spcBef>
                <a:spcPts val="1800"/>
              </a:spcBef>
            </a:pPr>
            <a:r>
              <a:rPr lang="es-ES" dirty="0"/>
              <a:t>0 -1                      2.45 - 5.13                            0.52 - 1.33</a:t>
            </a:r>
          </a:p>
          <a:p>
            <a:pPr>
              <a:spcBef>
                <a:spcPts val="1800"/>
              </a:spcBef>
            </a:pPr>
            <a:r>
              <a:rPr lang="es-ES" dirty="0"/>
              <a:t>1 - 3                    2.68 - 4.95                             0.48 - 1.50</a:t>
            </a:r>
          </a:p>
          <a:p>
            <a:pPr>
              <a:spcBef>
                <a:spcPts val="1800"/>
              </a:spcBef>
            </a:pPr>
            <a:r>
              <a:rPr lang="es-ES" dirty="0"/>
              <a:t>4 - 6                     2.87 - 5.09                            0.46 - 1.30</a:t>
            </a:r>
          </a:p>
          <a:p>
            <a:pPr>
              <a:spcBef>
                <a:spcPts val="1800"/>
              </a:spcBef>
            </a:pPr>
            <a:r>
              <a:rPr lang="es-ES" dirty="0"/>
              <a:t>7 - 9                      2.52 - 5.21                           0.46 - 1.56</a:t>
            </a:r>
          </a:p>
          <a:p>
            <a:pPr>
              <a:spcBef>
                <a:spcPts val="1800"/>
              </a:spcBef>
            </a:pPr>
            <a:r>
              <a:rPr lang="es-ES" dirty="0"/>
              <a:t>10 - 12                  2.79 - 5.21                          0.46 - 1.59</a:t>
            </a:r>
          </a:p>
          <a:p>
            <a:pPr>
              <a:spcBef>
                <a:spcPts val="1800"/>
              </a:spcBef>
            </a:pPr>
            <a:r>
              <a:rPr lang="es-ES" dirty="0"/>
              <a:t>13 - 15                  2.55 - 5.11                           0.47 - 1.48</a:t>
            </a:r>
          </a:p>
          <a:p>
            <a:pPr>
              <a:spcBef>
                <a:spcPts val="1800"/>
              </a:spcBef>
            </a:pPr>
            <a:r>
              <a:rPr lang="es-ES" dirty="0"/>
              <a:t>16 - 18                  2.73 - 5.24                          0.51 - 1.43</a:t>
            </a:r>
          </a:p>
        </p:txBody>
      </p:sp>
    </p:spTree>
    <p:extLst>
      <p:ext uri="{BB962C8B-B14F-4D97-AF65-F5344CB8AC3E}">
        <p14:creationId xmlns:p14="http://schemas.microsoft.com/office/powerpoint/2010/main" val="302760252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116633"/>
            <a:ext cx="7315200" cy="576063"/>
          </a:xfrm>
        </p:spPr>
        <p:txBody>
          <a:bodyPr anchor="t">
            <a:normAutofit/>
          </a:bodyPr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¡¡Al  fin terminaste   </a:t>
            </a:r>
            <a:r>
              <a:rPr lang="es-ES" sz="2800" b="1" dirty="0" err="1">
                <a:solidFill>
                  <a:schemeClr val="tx1"/>
                </a:solidFill>
              </a:rPr>
              <a:t>abu</a:t>
            </a:r>
            <a:r>
              <a:rPr lang="es-ES" sz="2800" b="1" dirty="0">
                <a:solidFill>
                  <a:schemeClr val="tx1"/>
                </a:solidFill>
              </a:rPr>
              <a:t> !!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692696"/>
            <a:ext cx="7618040" cy="597666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971600" y="764704"/>
            <a:ext cx="7128792" cy="5904656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146" name="Picture 2" descr="C:\Users\alberto\Pictures\GENARO\100_36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352" y="764704"/>
            <a:ext cx="6356023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0109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720079"/>
          </a:xfrm>
        </p:spPr>
        <p:txBody>
          <a:bodyPr>
            <a:normAutofit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052736"/>
            <a:ext cx="8064896" cy="5472607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539552" y="1268760"/>
            <a:ext cx="4104456" cy="23042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2"/>
                </a:solidFill>
              </a:rPr>
              <a:t>detectar hipoglucemia en  RN</a:t>
            </a:r>
          </a:p>
        </p:txBody>
      </p:sp>
      <p:sp>
        <p:nvSpPr>
          <p:cNvPr id="5" name="4 Elipse"/>
          <p:cNvSpPr/>
          <p:nvPr/>
        </p:nvSpPr>
        <p:spPr>
          <a:xfrm>
            <a:off x="4139952" y="3861048"/>
            <a:ext cx="4536504" cy="25202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Valor de Corte</a:t>
            </a:r>
            <a:r>
              <a:rPr lang="es-ES" sz="3200" b="1" dirty="0">
                <a:solidFill>
                  <a:schemeClr val="bg2"/>
                </a:solidFill>
              </a:rPr>
              <a:t>: 40 mg%</a:t>
            </a:r>
          </a:p>
        </p:txBody>
      </p:sp>
    </p:spTree>
    <p:extLst>
      <p:ext uri="{BB962C8B-B14F-4D97-AF65-F5344CB8AC3E}">
        <p14:creationId xmlns:p14="http://schemas.microsoft.com/office/powerpoint/2010/main" val="104238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720079"/>
          </a:xfrm>
        </p:spPr>
        <p:txBody>
          <a:bodyPr>
            <a:normAutofit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25658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55576" y="1412776"/>
            <a:ext cx="4104456" cy="23042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2"/>
                </a:solidFill>
              </a:rPr>
              <a:t>Pesquisar  diabetes mellitus</a:t>
            </a:r>
          </a:p>
        </p:txBody>
      </p:sp>
      <p:sp>
        <p:nvSpPr>
          <p:cNvPr id="5" name="4 Elipse"/>
          <p:cNvSpPr/>
          <p:nvPr/>
        </p:nvSpPr>
        <p:spPr>
          <a:xfrm>
            <a:off x="3851920" y="3501008"/>
            <a:ext cx="4824536" cy="288032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Glucemia en ayunas</a:t>
            </a:r>
          </a:p>
          <a:p>
            <a:pPr algn="ctr"/>
            <a:r>
              <a:rPr lang="es-ES" sz="3200" b="1" dirty="0">
                <a:solidFill>
                  <a:schemeClr val="bg2"/>
                </a:solidFill>
              </a:rPr>
              <a:t>V.C.: 126 mg%</a:t>
            </a:r>
          </a:p>
        </p:txBody>
      </p:sp>
    </p:spTree>
    <p:extLst>
      <p:ext uri="{BB962C8B-B14F-4D97-AF65-F5344CB8AC3E}">
        <p14:creationId xmlns:p14="http://schemas.microsoft.com/office/powerpoint/2010/main" val="3280777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720079"/>
          </a:xfrm>
        </p:spPr>
        <p:txBody>
          <a:bodyPr>
            <a:normAutofit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256583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755576" y="1412776"/>
            <a:ext cx="4104456" cy="23042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2"/>
                </a:solidFill>
              </a:rPr>
              <a:t>Valorar </a:t>
            </a:r>
            <a:r>
              <a:rPr lang="es-ES" sz="3200" b="1" dirty="0" err="1">
                <a:solidFill>
                  <a:schemeClr val="bg2"/>
                </a:solidFill>
              </a:rPr>
              <a:t>funcionalidadrenal</a:t>
            </a:r>
            <a:r>
              <a:rPr lang="es-ES" sz="3200" b="1" dirty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5" name="4 Elipse"/>
          <p:cNvSpPr/>
          <p:nvPr/>
        </p:nvSpPr>
        <p:spPr>
          <a:xfrm>
            <a:off x="3203848" y="3573016"/>
            <a:ext cx="5472608" cy="28083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 err="1">
                <a:solidFill>
                  <a:schemeClr val="bg1"/>
                </a:solidFill>
              </a:rPr>
              <a:t>Clearance</a:t>
            </a:r>
            <a:r>
              <a:rPr lang="es-ES" sz="3200" b="1" dirty="0">
                <a:solidFill>
                  <a:schemeClr val="bg1"/>
                </a:solidFill>
              </a:rPr>
              <a:t> de creatinina</a:t>
            </a:r>
          </a:p>
          <a:p>
            <a:pPr algn="ctr"/>
            <a:r>
              <a:rPr lang="es-ES" sz="2800" b="1" dirty="0">
                <a:solidFill>
                  <a:schemeClr val="bg2"/>
                </a:solidFill>
              </a:rPr>
              <a:t>V.C. 90ml/min/1,73 m</a:t>
            </a:r>
            <a:r>
              <a:rPr lang="es-ES" sz="2800" b="1" baseline="30000" dirty="0">
                <a:solidFill>
                  <a:schemeClr val="bg2"/>
                </a:solidFill>
              </a:rPr>
              <a:t>2</a:t>
            </a:r>
            <a:endParaRPr lang="es-ES" sz="28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38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60649"/>
            <a:ext cx="7315200" cy="720079"/>
          </a:xfrm>
        </p:spPr>
        <p:txBody>
          <a:bodyPr>
            <a:normAutofit/>
          </a:bodyPr>
          <a:lstStyle/>
          <a:p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80728"/>
            <a:ext cx="8352928" cy="576064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Elipse"/>
          <p:cNvSpPr/>
          <p:nvPr/>
        </p:nvSpPr>
        <p:spPr>
          <a:xfrm>
            <a:off x="611560" y="1124744"/>
            <a:ext cx="4104456" cy="230425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2"/>
                </a:solidFill>
              </a:rPr>
              <a:t>clasificar  </a:t>
            </a:r>
            <a:r>
              <a:rPr lang="es-ES" sz="3200" b="1" dirty="0" err="1">
                <a:solidFill>
                  <a:schemeClr val="bg2"/>
                </a:solidFill>
              </a:rPr>
              <a:t>estadíos</a:t>
            </a:r>
            <a:r>
              <a:rPr lang="es-ES" sz="3200" b="1" dirty="0">
                <a:solidFill>
                  <a:schemeClr val="bg2"/>
                </a:solidFill>
              </a:rPr>
              <a:t> de enfermedad renal</a:t>
            </a:r>
          </a:p>
        </p:txBody>
      </p:sp>
      <p:sp>
        <p:nvSpPr>
          <p:cNvPr id="5" name="4 Elipse"/>
          <p:cNvSpPr/>
          <p:nvPr/>
        </p:nvSpPr>
        <p:spPr>
          <a:xfrm>
            <a:off x="2807804" y="3140968"/>
            <a:ext cx="5868652" cy="352839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Cl de Cr ≥ 90</a:t>
            </a:r>
          </a:p>
          <a:p>
            <a:pPr algn="ctr"/>
            <a:r>
              <a:rPr lang="es-ES" sz="3200" b="1" dirty="0">
                <a:solidFill>
                  <a:schemeClr val="bg2"/>
                </a:solidFill>
              </a:rPr>
              <a:t>60-89</a:t>
            </a:r>
          </a:p>
          <a:p>
            <a:pPr algn="ctr"/>
            <a:r>
              <a:rPr lang="es-ES" sz="3200" b="1" dirty="0">
                <a:solidFill>
                  <a:schemeClr val="bg2"/>
                </a:solidFill>
              </a:rPr>
              <a:t>30-59</a:t>
            </a:r>
          </a:p>
          <a:p>
            <a:pPr algn="ctr"/>
            <a:r>
              <a:rPr lang="es-ES" sz="3200" b="1" dirty="0">
                <a:solidFill>
                  <a:schemeClr val="bg2"/>
                </a:solidFill>
              </a:rPr>
              <a:t>15-29</a:t>
            </a:r>
          </a:p>
          <a:p>
            <a:pPr algn="ctr"/>
            <a:r>
              <a:rPr lang="es-ES" sz="3200" b="1" dirty="0">
                <a:solidFill>
                  <a:schemeClr val="bg2"/>
                </a:solidFill>
              </a:rPr>
              <a:t>&lt;15</a:t>
            </a:r>
          </a:p>
        </p:txBody>
      </p:sp>
    </p:spTree>
    <p:extLst>
      <p:ext uri="{BB962C8B-B14F-4D97-AF65-F5344CB8AC3E}">
        <p14:creationId xmlns:p14="http://schemas.microsoft.com/office/powerpoint/2010/main" val="320128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a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3200</TotalTime>
  <Words>3626</Words>
  <Application>Microsoft Office PowerPoint</Application>
  <PresentationFormat>Presentación en pantalla (4:3)</PresentationFormat>
  <Paragraphs>510</Paragraphs>
  <Slides>57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57</vt:i4>
      </vt:variant>
    </vt:vector>
  </HeadingPairs>
  <TitlesOfParts>
    <vt:vector size="62" baseType="lpstr">
      <vt:lpstr>Arial</vt:lpstr>
      <vt:lpstr>Calibri</vt:lpstr>
      <vt:lpstr>Times New Roman</vt:lpstr>
      <vt:lpstr>Wingdings</vt:lpstr>
      <vt:lpstr>Perspectiva</vt:lpstr>
      <vt:lpstr>VALORES   DE   REFERENCIA    EN QUIMICA  CLINICA                     Referencia: IFCC y SEQC   </vt:lpstr>
      <vt:lpstr>OBJETIVOS   DE APRENDIZAJE </vt:lpstr>
      <vt:lpstr>Acciones   del laboratorio  clínico</vt:lpstr>
      <vt:lpstr>Utilidad  de todo Val de  Ref</vt:lpstr>
      <vt:lpstr> Usamos  valor de referencia según  finalidad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Que hicimos en todos éstos casos ? </vt:lpstr>
      <vt:lpstr>Conceptos básicos en Val de Ref.</vt:lpstr>
      <vt:lpstr>            Obtención de Val de Referencia (IFCC)</vt:lpstr>
      <vt:lpstr>Determination of reference intervals for serum creatinine. Junge W, Wilke B, Halabi A, Klein G Clin Chim Acta. 2004.  (Alemania)        Aprobado por el Comité de I.R. de IFCC</vt:lpstr>
      <vt:lpstr>                      Criterios de EXCLUSIÓN           tener uno es suficiente para excluir el individuo </vt:lpstr>
      <vt:lpstr>Preparación de los I.R. obtención de M y método analítico</vt:lpstr>
      <vt:lpstr>Garantía de calidad analítica Resultados de la comparación con el Método de Referencia Espectrometría de Masa y Dilución Isotópica (ID-M) </vt:lpstr>
      <vt:lpstr>Tratamiento estadístico  aplicado y  límites  calculados</vt:lpstr>
      <vt:lpstr>Recordemos los Percentilos</vt:lpstr>
      <vt:lpstr>  Bilirrubina en Neonatos. Val de Ref en percentilos</vt:lpstr>
      <vt:lpstr> Criterios de Inclusión  definen  la población de referencia.         </vt:lpstr>
      <vt:lpstr>Presentación de PowerPoint</vt:lpstr>
      <vt:lpstr>Criterios de  Exclusión</vt:lpstr>
      <vt:lpstr>¿Cómo reducir  las Variab  Biológ  intra  e interindividuo ? </vt:lpstr>
      <vt:lpstr>Estandarizar  la obtención de   especímenes</vt:lpstr>
      <vt:lpstr>Presentación de PowerPoint</vt:lpstr>
      <vt:lpstr>Atención</vt:lpstr>
      <vt:lpstr> Criterios de  Partición</vt:lpstr>
      <vt:lpstr>Cuando y cómo particionar ?</vt:lpstr>
      <vt:lpstr>   Para PARTICIONAR  POR EDAD:  ver curva Conc  Vs edad      para creatinina: 88 umol/l = 1 mg/dl </vt:lpstr>
      <vt:lpstr>Tratamiento estadístico de los datos obtenidos</vt:lpstr>
      <vt:lpstr>  Límites de Referencia  de la población de ref.</vt:lpstr>
      <vt:lpstr>Presentación de PowerPoint</vt:lpstr>
      <vt:lpstr>Amplitud del I.R.</vt:lpstr>
      <vt:lpstr>Que hacer ante un I.R. muy amplio ? </vt:lpstr>
      <vt:lpstr>Al comparar V.O. con un I.R. SUPONEMOS QUE……..</vt:lpstr>
      <vt:lpstr>También  suponemos que …..</vt:lpstr>
      <vt:lpstr>Mas supuestos………</vt:lpstr>
      <vt:lpstr>Un Int. de Ref.  correcto requiere</vt:lpstr>
      <vt:lpstr>Presentación de PowerPoint</vt:lpstr>
      <vt:lpstr>Cómo  producir  adecuados  I.R. ?</vt:lpstr>
      <vt:lpstr>Y cuando no podemos  producir nuestros propios I.R.?               ¿Que hacemos  Abu?</vt:lpstr>
      <vt:lpstr>Presentación de PowerPoint</vt:lpstr>
      <vt:lpstr>Presentación de PowerPoint</vt:lpstr>
      <vt:lpstr>Cuatro  posibles situaciones (SEQC)</vt:lpstr>
      <vt:lpstr>Ej. Val de Ref de Colest. y TG en niños </vt:lpstr>
      <vt:lpstr>Presentación de PowerPoint</vt:lpstr>
      <vt:lpstr>Presentación de PowerPoint</vt:lpstr>
      <vt:lpstr>Presentación de PowerPoint</vt:lpstr>
      <vt:lpstr>Valores de referencia de colesterol y triglicéridos en niños</vt:lpstr>
      <vt:lpstr>¡¡Al  fin terminaste   abu 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Uso de valores de referencia</dc:title>
  <dc:creator>alberto</dc:creator>
  <cp:lastModifiedBy>Usuario</cp:lastModifiedBy>
  <cp:revision>563</cp:revision>
  <dcterms:created xsi:type="dcterms:W3CDTF">2014-08-06T19:23:32Z</dcterms:created>
  <dcterms:modified xsi:type="dcterms:W3CDTF">2022-03-17T21:38:41Z</dcterms:modified>
</cp:coreProperties>
</file>