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75" r:id="rId3"/>
    <p:sldId id="266" r:id="rId4"/>
    <p:sldId id="289" r:id="rId5"/>
    <p:sldId id="273" r:id="rId6"/>
    <p:sldId id="287" r:id="rId7"/>
    <p:sldId id="276" r:id="rId8"/>
    <p:sldId id="280" r:id="rId9"/>
    <p:sldId id="279" r:id="rId10"/>
    <p:sldId id="284" r:id="rId11"/>
    <p:sldId id="285" r:id="rId12"/>
    <p:sldId id="282" r:id="rId13"/>
    <p:sldId id="281" r:id="rId14"/>
    <p:sldId id="26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8" r:id="rId23"/>
    <p:sldId id="292" r:id="rId24"/>
    <p:sldId id="283" r:id="rId25"/>
    <p:sldId id="293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3" autoAdjust="0"/>
    <p:restoredTop sz="94660"/>
  </p:normalViewPr>
  <p:slideViewPr>
    <p:cSldViewPr>
      <p:cViewPr varScale="1">
        <p:scale>
          <a:sx n="68" d="100"/>
          <a:sy n="68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17/03/2022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928826"/>
          </a:xfrm>
        </p:spPr>
        <p:txBody>
          <a:bodyPr>
            <a:normAutofit/>
          </a:bodyPr>
          <a:lstStyle/>
          <a:p>
            <a:pPr algn="ctr"/>
            <a:r>
              <a:rPr lang="es-AR" sz="3600" dirty="0"/>
              <a:t>Variabilidad  biológica en el lab clínico</a:t>
            </a:r>
            <a:br>
              <a:rPr lang="es-AR" sz="3600" dirty="0"/>
            </a:br>
            <a:br>
              <a:rPr lang="es-AR" sz="3600" dirty="0"/>
            </a:br>
            <a:endParaRPr lang="es-AR" sz="3600" dirty="0"/>
          </a:p>
        </p:txBody>
      </p:sp>
      <p:pic>
        <p:nvPicPr>
          <p:cNvPr id="1026" name="Picture 2" descr="C:\Users\usuario\Documents\QUIMICA CLINICA\TODO 2020\Imágene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1" y="1895683"/>
            <a:ext cx="3286148" cy="389551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43108" y="6072206"/>
            <a:ext cx="67151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Prof. </a:t>
            </a:r>
            <a:r>
              <a:rPr lang="es-AR" dirty="0" err="1"/>
              <a:t>Tit.</a:t>
            </a:r>
            <a:r>
              <a:rPr lang="es-AR" dirty="0"/>
              <a:t> </a:t>
            </a:r>
            <a:r>
              <a:rPr lang="es-AR" dirty="0" err="1"/>
              <a:t>Bioq</a:t>
            </a:r>
            <a:r>
              <a:rPr lang="es-AR" dirty="0"/>
              <a:t> Alberto D Reyes Química Clínica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FC859-A8FF-4E56-BC0B-93F8900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s-AR" sz="2800" dirty="0"/>
              <a:t>Variabilidad biológica  por la edad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ABE9668-B2E2-4D2E-9FE6-8A2F6AA4F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0" y="1233654"/>
            <a:ext cx="6616401" cy="3923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7A278C1-72DD-4DBF-A70C-58455CBD0E07}"/>
              </a:ext>
            </a:extLst>
          </p:cNvPr>
          <p:cNvSpPr/>
          <p:nvPr/>
        </p:nvSpPr>
        <p:spPr>
          <a:xfrm>
            <a:off x="899592" y="5624346"/>
            <a:ext cx="7344816" cy="540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0" i="1" dirty="0">
                <a:solidFill>
                  <a:schemeClr val="tx2">
                    <a:lumMod val="10000"/>
                  </a:schemeClr>
                </a:solidFill>
                <a:effectLst/>
                <a:latin typeface="helvetica" panose="020B0604020202020204" pitchFamily="34" charset="0"/>
              </a:rPr>
              <a:t>Valoración de la función renal. </a:t>
            </a:r>
            <a:r>
              <a:rPr lang="pt-BR" i="1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</a:rPr>
              <a:t>Pediatr</a:t>
            </a:r>
            <a:r>
              <a:rPr lang="pt-BR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</a:rPr>
              <a:t> Integral 2017; XXI(8): 549-555</a:t>
            </a:r>
            <a:endParaRPr lang="es-AR" i="1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5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D9F97-B121-48A8-8240-796C6558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rgbClr val="FFFF00"/>
                </a:solidFill>
              </a:rPr>
              <a:t>No considerar la </a:t>
            </a:r>
            <a:r>
              <a:rPr lang="es-MX" sz="2400" dirty="0" err="1">
                <a:solidFill>
                  <a:srgbClr val="FFFF00"/>
                </a:solidFill>
              </a:rPr>
              <a:t>Variab</a:t>
            </a: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err="1">
                <a:solidFill>
                  <a:srgbClr val="FFFF00"/>
                </a:solidFill>
              </a:rPr>
              <a:t>Biol</a:t>
            </a:r>
            <a:r>
              <a:rPr lang="es-MX" sz="2400" dirty="0">
                <a:solidFill>
                  <a:srgbClr val="FFFF00"/>
                </a:solidFill>
              </a:rPr>
              <a:t> lleva a interpretar mal el valor hallado</a:t>
            </a:r>
            <a:endParaRPr lang="es-AR" sz="2400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69FBE1-ED76-45FB-AB9A-2843F56C3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9" y="1052736"/>
            <a:ext cx="754610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47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 anchor="ctr">
            <a:no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</a:rPr>
              <a:t>Variabilidad biológica de la Fosfatasa alcalina  por edad y sexo</a:t>
            </a:r>
          </a:p>
        </p:txBody>
      </p:sp>
      <p:pic>
        <p:nvPicPr>
          <p:cNvPr id="1026" name="Picture 2" descr="C:\Users\usuario\Documents\QUIMICA CLINICA\TODO 2020\1er PARCIAL 2020\TEORIAS 1ER PARCIAL\2da Teoria\FAL x ed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3" y="1052736"/>
            <a:ext cx="7029157" cy="527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 anchor="ctr">
            <a:normAutofit/>
          </a:bodyPr>
          <a:lstStyle/>
          <a:p>
            <a:pPr algn="ctr"/>
            <a:r>
              <a:rPr lang="es-AR" sz="2800" b="1" dirty="0">
                <a:solidFill>
                  <a:srgbClr val="FFFF00"/>
                </a:solidFill>
              </a:rPr>
              <a:t>Creatininemia: </a:t>
            </a:r>
            <a:r>
              <a:rPr lang="es-AR" sz="2800" b="1" dirty="0" err="1">
                <a:solidFill>
                  <a:srgbClr val="FFFF00"/>
                </a:solidFill>
              </a:rPr>
              <a:t>CVw</a:t>
            </a:r>
            <a:r>
              <a:rPr lang="es-AR" sz="2800" b="1" dirty="0">
                <a:solidFill>
                  <a:srgbClr val="FFFF00"/>
                </a:solidFill>
              </a:rPr>
              <a:t> &lt; </a:t>
            </a:r>
            <a:r>
              <a:rPr lang="es-AR" sz="2800" b="1" dirty="0" err="1">
                <a:solidFill>
                  <a:srgbClr val="FFFF00"/>
                </a:solidFill>
              </a:rPr>
              <a:t>CVg</a:t>
            </a:r>
            <a:r>
              <a:rPr lang="es-AR" sz="2800" b="1" dirty="0">
                <a:solidFill>
                  <a:srgbClr val="FFFF00"/>
                </a:solidFill>
              </a:rPr>
              <a:t>          </a:t>
            </a:r>
            <a:r>
              <a:rPr lang="es-AR" sz="2800" b="1" dirty="0" err="1">
                <a:solidFill>
                  <a:srgbClr val="FFFF00"/>
                </a:solidFill>
              </a:rPr>
              <a:t>Ferremia</a:t>
            </a:r>
            <a:r>
              <a:rPr lang="es-AR" sz="2800" b="1" dirty="0">
                <a:solidFill>
                  <a:srgbClr val="FFFF00"/>
                </a:solidFill>
              </a:rPr>
              <a:t>: </a:t>
            </a:r>
            <a:r>
              <a:rPr lang="es-AR" sz="2800" b="1" dirty="0" err="1">
                <a:solidFill>
                  <a:srgbClr val="FFFF00"/>
                </a:solidFill>
              </a:rPr>
              <a:t>CVw</a:t>
            </a:r>
            <a:r>
              <a:rPr lang="es-AR" sz="2800" b="1" dirty="0">
                <a:solidFill>
                  <a:srgbClr val="FFFF00"/>
                </a:solidFill>
              </a:rPr>
              <a:t> &gt; </a:t>
            </a:r>
            <a:r>
              <a:rPr lang="es-AR" sz="2800" b="1" dirty="0" err="1">
                <a:solidFill>
                  <a:srgbClr val="FFFF00"/>
                </a:solidFill>
              </a:rPr>
              <a:t>CVg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 algn="ctr">
              <a:buNone/>
            </a:pPr>
            <a:r>
              <a:rPr lang="es-AR" dirty="0"/>
              <a:t>   </a:t>
            </a: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642918"/>
            <a:ext cx="6953996" cy="421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185810" y="4581128"/>
            <a:ext cx="7500990" cy="728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2000" b="1" dirty="0">
                <a:solidFill>
                  <a:srgbClr val="002060"/>
                </a:solidFill>
              </a:rPr>
              <a:t>¿porqué en Cr  es bajo el </a:t>
            </a:r>
            <a:r>
              <a:rPr lang="es-AR" sz="2000" b="1" dirty="0" err="1">
                <a:solidFill>
                  <a:srgbClr val="002060"/>
                </a:solidFill>
              </a:rPr>
              <a:t>CVbi</a:t>
            </a:r>
            <a:r>
              <a:rPr lang="es-AR" sz="2000" b="1" dirty="0">
                <a:solidFill>
                  <a:srgbClr val="002060"/>
                </a:solidFill>
              </a:rPr>
              <a:t> y alto el  </a:t>
            </a:r>
            <a:r>
              <a:rPr lang="es-AR" sz="2000" b="1" dirty="0" err="1">
                <a:solidFill>
                  <a:srgbClr val="002060"/>
                </a:solidFill>
              </a:rPr>
              <a:t>CVg</a:t>
            </a:r>
            <a:r>
              <a:rPr lang="es-AR" sz="2000" b="1" dirty="0">
                <a:solidFill>
                  <a:srgbClr val="002060"/>
                </a:solidFill>
              </a:rPr>
              <a:t>? …..</a:t>
            </a:r>
          </a:p>
          <a:p>
            <a:pPr algn="ctr"/>
            <a:r>
              <a:rPr lang="es-AR" sz="2000" b="1" dirty="0">
                <a:solidFill>
                  <a:srgbClr val="002060"/>
                </a:solidFill>
              </a:rPr>
              <a:t> ¿ porqué en </a:t>
            </a:r>
            <a:r>
              <a:rPr lang="es-AR" sz="2000" b="1" dirty="0" err="1">
                <a:solidFill>
                  <a:srgbClr val="002060"/>
                </a:solidFill>
              </a:rPr>
              <a:t>ferremia</a:t>
            </a:r>
            <a:r>
              <a:rPr lang="es-AR" sz="2000" b="1" dirty="0">
                <a:solidFill>
                  <a:srgbClr val="002060"/>
                </a:solidFill>
              </a:rPr>
              <a:t> es alto el </a:t>
            </a:r>
            <a:r>
              <a:rPr lang="es-AR" sz="2000" b="1" dirty="0" err="1">
                <a:solidFill>
                  <a:srgbClr val="002060"/>
                </a:solidFill>
              </a:rPr>
              <a:t>CVbi</a:t>
            </a:r>
            <a:r>
              <a:rPr lang="es-AR" sz="2000" b="1" dirty="0">
                <a:solidFill>
                  <a:srgbClr val="002060"/>
                </a:solidFill>
              </a:rPr>
              <a:t> y bajo  el  </a:t>
            </a:r>
            <a:r>
              <a:rPr lang="es-AR" sz="2000" b="1" dirty="0" err="1">
                <a:solidFill>
                  <a:srgbClr val="002060"/>
                </a:solidFill>
              </a:rPr>
              <a:t>CVg</a:t>
            </a:r>
            <a:r>
              <a:rPr lang="es-AR" sz="2000" b="1" dirty="0">
                <a:solidFill>
                  <a:srgbClr val="002060"/>
                </a:solidFill>
              </a:rPr>
              <a:t>?......</a:t>
            </a:r>
          </a:p>
          <a:p>
            <a:pPr algn="ctr"/>
            <a:r>
              <a:rPr lang="es-AR" sz="2000" b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3568" y="5445224"/>
            <a:ext cx="8046066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 elevada V B </a:t>
            </a:r>
            <a:r>
              <a:rPr lang="es-AR" sz="1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interindiv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el analito  tiene bajo poder de discriminación  entre valores  no patológicos y valores patológicos </a:t>
            </a:r>
            <a:r>
              <a:rPr lang="es-AR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ver Word)</a:t>
            </a:r>
            <a:endParaRPr lang="es-A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24936" cy="432048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</a:rPr>
              <a:t>VARIACIONES BIOLOGICAS DE  ANALITOS - QCA CLINICA</a:t>
            </a: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05736" y="764704"/>
            <a:ext cx="7854696" cy="5688632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FUENTE: www.westgard.com</a:t>
            </a:r>
          </a:p>
          <a:p>
            <a:pPr algn="just"/>
            <a:endParaRPr lang="es-ES" sz="18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97439"/>
              </p:ext>
            </p:extLst>
          </p:nvPr>
        </p:nvGraphicFramePr>
        <p:xfrm>
          <a:off x="791580" y="1196755"/>
          <a:ext cx="7776864" cy="53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36">
                <a:tc>
                  <a:txBody>
                    <a:bodyPr/>
                    <a:lstStyle/>
                    <a:p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Variación biológica </a:t>
                      </a:r>
                    </a:p>
                    <a:p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Variación biológica</a:t>
                      </a:r>
                    </a:p>
                    <a:p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89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AMILASA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28,3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5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AMILASA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5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ALT ( GPT)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5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AST (GOT)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5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GGT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C00000"/>
                          </a:solidFill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5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LDH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00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36004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64704"/>
            <a:ext cx="7854696" cy="5904656"/>
          </a:xfrm>
        </p:spPr>
        <p:txBody>
          <a:bodyPr/>
          <a:lstStyle/>
          <a:p>
            <a:pPr algn="just"/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60356"/>
              </p:ext>
            </p:extLst>
          </p:nvPr>
        </p:nvGraphicFramePr>
        <p:xfrm>
          <a:off x="642800" y="473852"/>
          <a:ext cx="7632848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171">
                <a:tc>
                  <a:txBody>
                    <a:bodyPr/>
                    <a:lstStyle/>
                    <a:p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Variación biológica </a:t>
                      </a:r>
                    </a:p>
                    <a:p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Variación biológica</a:t>
                      </a:r>
                    </a:p>
                    <a:p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09">
                <a:tc>
                  <a:txBody>
                    <a:bodyPr/>
                    <a:lstStyle/>
                    <a:p>
                      <a:r>
                        <a:rPr lang="es-ES" sz="2400" dirty="0"/>
                        <a:t>     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ALBUMINA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520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FF0000"/>
                          </a:solidFill>
                        </a:rPr>
                        <a:t>U,</a:t>
                      </a:r>
                      <a:r>
                        <a:rPr lang="es-ES" sz="2400" baseline="0" dirty="0">
                          <a:solidFill>
                            <a:srgbClr val="FF0000"/>
                          </a:solidFill>
                        </a:rPr>
                        <a:t> 1ra </a:t>
                      </a:r>
                      <a:r>
                        <a:rPr lang="es-ES" sz="2400" dirty="0">
                          <a:solidFill>
                            <a:srgbClr val="FF0000"/>
                          </a:solidFill>
                        </a:rPr>
                        <a:t>matutina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ALBUMINA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36.0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55.0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12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Albúmina </a:t>
                      </a:r>
                      <a:r>
                        <a:rPr lang="es-ES" sz="2400" dirty="0" err="1"/>
                        <a:t>glicada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5.2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20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err="1"/>
                        <a:t>Alb</a:t>
                      </a:r>
                      <a:r>
                        <a:rPr lang="es-ES" sz="2400" dirty="0"/>
                        <a:t>/ </a:t>
                      </a:r>
                      <a:r>
                        <a:rPr lang="es-ES" sz="2400" dirty="0" err="1"/>
                        <a:t>Creat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30.5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32.5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ES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ES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Bilirrub</a:t>
                      </a: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Total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23.8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Bilirrub</a:t>
                      </a: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conjugada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36.8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43.2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4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21602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620688"/>
            <a:ext cx="7854696" cy="6120680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17775"/>
              </p:ext>
            </p:extLst>
          </p:nvPr>
        </p:nvGraphicFramePr>
        <p:xfrm>
          <a:off x="824208" y="368660"/>
          <a:ext cx="7560840" cy="622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Variación biológica </a:t>
                      </a:r>
                    </a:p>
                    <a:p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Variación biológica</a:t>
                      </a:r>
                    </a:p>
                    <a:p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P-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Glucosa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Glucosa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6.1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Hemoglobina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A1 C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Calcio</a:t>
                      </a:r>
                      <a:r>
                        <a:rPr lang="es-ES" sz="24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total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Calcio iónico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U-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Calcio</a:t>
                      </a:r>
                      <a:r>
                        <a:rPr lang="es-ES" sz="24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="1" baseline="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excret</a:t>
                      </a:r>
                      <a:r>
                        <a:rPr lang="es-ES" sz="24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24h </a:t>
                      </a: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(balance  </a:t>
                      </a:r>
                      <a:r>
                        <a:rPr lang="es-ES" sz="1600" b="1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corp</a:t>
                      </a: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según ingesta)</a:t>
                      </a:r>
                      <a:endParaRPr lang="es-E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26.2</a:t>
                      </a:r>
                      <a:endParaRPr lang="es-E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27.0</a:t>
                      </a:r>
                      <a:endParaRPr lang="es-ES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4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8803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0669"/>
              </p:ext>
            </p:extLst>
          </p:nvPr>
        </p:nvGraphicFramePr>
        <p:xfrm>
          <a:off x="395536" y="552234"/>
          <a:ext cx="6514574" cy="5662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97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 </a:t>
                      </a:r>
                    </a:p>
                    <a:p>
                      <a:pPr algn="ctr"/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</a:t>
                      </a:r>
                    </a:p>
                    <a:p>
                      <a:pPr algn="ctr"/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Colesterol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HDL colesterol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LDL Colesterol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Triglicéridos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Ac</a:t>
                      </a:r>
                      <a:r>
                        <a:rPr lang="es-ES" sz="24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úrico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Apolipoproteina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080E8DE-7834-40B6-98D2-038B859980EA}"/>
              </a:ext>
            </a:extLst>
          </p:cNvPr>
          <p:cNvSpPr/>
          <p:nvPr/>
        </p:nvSpPr>
        <p:spPr>
          <a:xfrm>
            <a:off x="6777847" y="3695905"/>
            <a:ext cx="2232248" cy="1872208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¿ porqué la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Var </a:t>
            </a:r>
            <a:r>
              <a:rPr lang="es-MX" dirty="0" err="1">
                <a:solidFill>
                  <a:srgbClr val="7030A0"/>
                </a:solidFill>
              </a:rPr>
              <a:t>Biol</a:t>
            </a:r>
            <a:r>
              <a:rPr lang="es-MX" dirty="0">
                <a:solidFill>
                  <a:srgbClr val="7030A0"/>
                </a:solidFill>
              </a:rPr>
              <a:t> Inter 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es &gt;&gt;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Var </a:t>
            </a:r>
            <a:r>
              <a:rPr lang="es-MX" dirty="0" err="1">
                <a:solidFill>
                  <a:srgbClr val="7030A0"/>
                </a:solidFill>
              </a:rPr>
              <a:t>Biol</a:t>
            </a:r>
            <a:r>
              <a:rPr lang="es-MX" dirty="0">
                <a:solidFill>
                  <a:srgbClr val="7030A0"/>
                </a:solidFill>
              </a:rPr>
              <a:t> </a:t>
            </a:r>
            <a:r>
              <a:rPr lang="es-MX" dirty="0" err="1">
                <a:solidFill>
                  <a:srgbClr val="7030A0"/>
                </a:solidFill>
              </a:rPr>
              <a:t>Intraind</a:t>
            </a:r>
            <a:r>
              <a:rPr lang="es-MX" dirty="0">
                <a:solidFill>
                  <a:srgbClr val="7030A0"/>
                </a:solidFill>
              </a:rPr>
              <a:t> ?</a:t>
            </a:r>
            <a:endParaRPr lang="es-AR" dirty="0">
              <a:solidFill>
                <a:srgbClr val="7030A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AA456F-169F-41F7-979B-67DC4E99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318" y="1145648"/>
            <a:ext cx="1531615" cy="24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1602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620688"/>
            <a:ext cx="8143056" cy="6120680"/>
          </a:xfrm>
        </p:spPr>
        <p:txBody>
          <a:bodyPr/>
          <a:lstStyle/>
          <a:p>
            <a:pPr algn="just"/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31819"/>
              </p:ext>
            </p:extLst>
          </p:nvPr>
        </p:nvGraphicFramePr>
        <p:xfrm>
          <a:off x="317376" y="620688"/>
          <a:ext cx="6702896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892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panalito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 </a:t>
                      </a:r>
                    </a:p>
                    <a:p>
                      <a:pPr algn="ctr"/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</a:t>
                      </a:r>
                    </a:p>
                    <a:p>
                      <a:pPr algn="ctr"/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Creatinina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14.7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s-ES" sz="2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y  U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Clearance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Creatinina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13.5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Creatinina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baseline="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excret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24h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Urea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12.3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Urea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baseline="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excret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24h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17.4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25.4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83096A0-A6D4-49BC-A8DF-3BF77D198ADA}"/>
              </a:ext>
            </a:extLst>
          </p:cNvPr>
          <p:cNvSpPr/>
          <p:nvPr/>
        </p:nvSpPr>
        <p:spPr>
          <a:xfrm>
            <a:off x="7236296" y="2492896"/>
            <a:ext cx="1970929" cy="3230768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¿ porqué  en </a:t>
            </a:r>
            <a:r>
              <a:rPr lang="es-MX" dirty="0" err="1">
                <a:solidFill>
                  <a:srgbClr val="7030A0"/>
                </a:solidFill>
              </a:rPr>
              <a:t>Creat</a:t>
            </a:r>
            <a:r>
              <a:rPr lang="es-MX" dirty="0">
                <a:solidFill>
                  <a:srgbClr val="7030A0"/>
                </a:solidFill>
              </a:rPr>
              <a:t> S en urea S,  la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Var </a:t>
            </a:r>
            <a:r>
              <a:rPr lang="es-MX" dirty="0" err="1">
                <a:solidFill>
                  <a:srgbClr val="7030A0"/>
                </a:solidFill>
              </a:rPr>
              <a:t>Biol</a:t>
            </a:r>
            <a:r>
              <a:rPr lang="es-MX" dirty="0">
                <a:solidFill>
                  <a:srgbClr val="7030A0"/>
                </a:solidFill>
              </a:rPr>
              <a:t> </a:t>
            </a:r>
            <a:r>
              <a:rPr lang="es-MX" dirty="0" err="1">
                <a:solidFill>
                  <a:srgbClr val="7030A0"/>
                </a:solidFill>
              </a:rPr>
              <a:t>Interind</a:t>
            </a:r>
            <a:r>
              <a:rPr lang="es-MX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es &gt;&gt;  que  la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Var </a:t>
            </a:r>
            <a:r>
              <a:rPr lang="es-MX" dirty="0" err="1">
                <a:solidFill>
                  <a:srgbClr val="7030A0"/>
                </a:solidFill>
              </a:rPr>
              <a:t>Biol</a:t>
            </a:r>
            <a:r>
              <a:rPr lang="es-MX" dirty="0">
                <a:solidFill>
                  <a:srgbClr val="7030A0"/>
                </a:solidFill>
              </a:rPr>
              <a:t> </a:t>
            </a:r>
            <a:r>
              <a:rPr lang="es-MX" dirty="0" err="1">
                <a:solidFill>
                  <a:srgbClr val="7030A0"/>
                </a:solidFill>
              </a:rPr>
              <a:t>Intraind</a:t>
            </a:r>
            <a:r>
              <a:rPr lang="es-MX" dirty="0">
                <a:solidFill>
                  <a:srgbClr val="7030A0"/>
                </a:solidFill>
              </a:rPr>
              <a:t> ?</a:t>
            </a:r>
            <a:endParaRPr lang="es-A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8803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70842"/>
              </p:ext>
            </p:extLst>
          </p:nvPr>
        </p:nvGraphicFramePr>
        <p:xfrm>
          <a:off x="323528" y="485771"/>
          <a:ext cx="6412088" cy="594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668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 </a:t>
                      </a:r>
                    </a:p>
                    <a:p>
                      <a:pPr algn="ctr"/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</a:t>
                      </a:r>
                    </a:p>
                    <a:p>
                      <a:pPr algn="ctr"/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Osmolalidad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Sodio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Potasio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4.8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Magnesio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3.6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iónico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U-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2000" b="1" baseline="0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excret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en 24h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 ídem Calcio)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38.3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D6E9E31-B860-4739-8D25-EF7FA3CDAEA6}"/>
              </a:ext>
            </a:extLst>
          </p:cNvPr>
          <p:cNvSpPr/>
          <p:nvPr/>
        </p:nvSpPr>
        <p:spPr>
          <a:xfrm>
            <a:off x="6777848" y="3460100"/>
            <a:ext cx="2232248" cy="1872208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¿ porqué la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Var </a:t>
            </a:r>
            <a:r>
              <a:rPr lang="es-MX" dirty="0" err="1">
                <a:solidFill>
                  <a:srgbClr val="7030A0"/>
                </a:solidFill>
              </a:rPr>
              <a:t>Biol</a:t>
            </a:r>
            <a:r>
              <a:rPr lang="es-MX" dirty="0">
                <a:solidFill>
                  <a:srgbClr val="7030A0"/>
                </a:solidFill>
              </a:rPr>
              <a:t> </a:t>
            </a:r>
            <a:r>
              <a:rPr lang="es-MX" dirty="0" err="1">
                <a:solidFill>
                  <a:srgbClr val="7030A0"/>
                </a:solidFill>
              </a:rPr>
              <a:t>Intraind</a:t>
            </a:r>
            <a:r>
              <a:rPr lang="es-MX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es muy baja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 para éstos analitos ?</a:t>
            </a:r>
            <a:endParaRPr lang="es-AR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0AA288-C88B-475F-B682-32811399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64" y="766753"/>
            <a:ext cx="1531615" cy="24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42862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983" y="250107"/>
            <a:ext cx="7072362" cy="38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15458" y="4161616"/>
            <a:ext cx="828680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¿ porqué no aparece la  Variabilidad  preanalítica, en la variabilidad Total 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4052" y="4974684"/>
            <a:ext cx="8107037" cy="1340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00" b="1" dirty="0">
                <a:solidFill>
                  <a:srgbClr val="002060"/>
                </a:solidFill>
                <a:latin typeface="+mj-lt"/>
              </a:rPr>
              <a:t>Requisito de calidad:   </a:t>
            </a:r>
            <a:r>
              <a:rPr lang="es-AR" sz="2200" b="1" dirty="0">
                <a:solidFill>
                  <a:schemeClr val="bg1"/>
                </a:solidFill>
                <a:latin typeface="+mj-lt"/>
              </a:rPr>
              <a:t>Error  Aleatorio  aceptable= 0,5 x </a:t>
            </a:r>
            <a:r>
              <a:rPr lang="es-AR" sz="2200" b="1" dirty="0" err="1">
                <a:solidFill>
                  <a:schemeClr val="bg1"/>
                </a:solidFill>
                <a:latin typeface="+mj-lt"/>
              </a:rPr>
              <a:t>CVbi</a:t>
            </a:r>
            <a:endParaRPr lang="es-AR" sz="22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AR" sz="2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AR" sz="2200" b="1" dirty="0" err="1">
                <a:solidFill>
                  <a:schemeClr val="bg1"/>
                </a:solidFill>
                <a:latin typeface="+mj-lt"/>
              </a:rPr>
              <a:t>Ej</a:t>
            </a:r>
            <a:r>
              <a:rPr lang="es-AR" sz="2200" b="1" dirty="0">
                <a:solidFill>
                  <a:schemeClr val="bg1"/>
                </a:solidFill>
                <a:latin typeface="+mj-lt"/>
              </a:rPr>
              <a:t>  para glucemia: CVbi:6%,    el </a:t>
            </a:r>
            <a:r>
              <a:rPr lang="es-AR" sz="2200" b="1" dirty="0" err="1">
                <a:solidFill>
                  <a:schemeClr val="bg1"/>
                </a:solidFill>
                <a:latin typeface="+mj-lt"/>
              </a:rPr>
              <a:t>EAa</a:t>
            </a:r>
            <a:r>
              <a:rPr lang="es-AR" sz="2200" b="1" dirty="0">
                <a:solidFill>
                  <a:schemeClr val="bg1"/>
                </a:solidFill>
                <a:latin typeface="+mj-lt"/>
              </a:rPr>
              <a:t>= 0,5 x 6%= 3 %</a:t>
            </a:r>
            <a:r>
              <a:rPr lang="es-AR" sz="2200" b="1" dirty="0">
                <a:latin typeface="+mj-lt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306" y="1579535"/>
            <a:ext cx="25667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881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1602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70814"/>
              </p:ext>
            </p:extLst>
          </p:nvPr>
        </p:nvGraphicFramePr>
        <p:xfrm>
          <a:off x="395536" y="528051"/>
          <a:ext cx="5980040" cy="58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42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 </a:t>
                      </a:r>
                    </a:p>
                    <a:p>
                      <a:pPr algn="ctr"/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</a:t>
                      </a:r>
                    </a:p>
                    <a:p>
                      <a:pPr algn="ctr"/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pCO2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4.8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5.3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B-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[H+]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3.5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B-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pH (pH units)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---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Bicarbonato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sodio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4.8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Exceso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Base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76.4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43.2</a:t>
                      </a:r>
                      <a:endParaRPr lang="es-E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86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5DFCD32-A067-41BC-B97C-32913FB8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33" y="1025734"/>
            <a:ext cx="1531615" cy="24032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AA8038-06E5-4B92-8657-D19E2ECC7B85}"/>
              </a:ext>
            </a:extLst>
          </p:cNvPr>
          <p:cNvSpPr/>
          <p:nvPr/>
        </p:nvSpPr>
        <p:spPr>
          <a:xfrm>
            <a:off x="6588224" y="3717032"/>
            <a:ext cx="2232248" cy="1872208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¿ porqué la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Var </a:t>
            </a:r>
            <a:r>
              <a:rPr lang="es-MX" dirty="0" err="1">
                <a:solidFill>
                  <a:srgbClr val="7030A0"/>
                </a:solidFill>
              </a:rPr>
              <a:t>Biol</a:t>
            </a:r>
            <a:r>
              <a:rPr lang="es-MX" dirty="0">
                <a:solidFill>
                  <a:srgbClr val="7030A0"/>
                </a:solidFill>
              </a:rPr>
              <a:t> </a:t>
            </a:r>
            <a:r>
              <a:rPr lang="es-MX" dirty="0" err="1">
                <a:solidFill>
                  <a:srgbClr val="7030A0"/>
                </a:solidFill>
              </a:rPr>
              <a:t>Intraind</a:t>
            </a:r>
            <a:r>
              <a:rPr lang="es-MX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es muy baja</a:t>
            </a:r>
          </a:p>
          <a:p>
            <a:pPr algn="ctr"/>
            <a:r>
              <a:rPr lang="es-MX" dirty="0">
                <a:solidFill>
                  <a:srgbClr val="7030A0"/>
                </a:solidFill>
              </a:rPr>
              <a:t> para éstos analitos ?</a:t>
            </a:r>
            <a:endParaRPr lang="es-A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8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1602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16641"/>
              </p:ext>
            </p:extLst>
          </p:nvPr>
        </p:nvGraphicFramePr>
        <p:xfrm>
          <a:off x="251520" y="764704"/>
          <a:ext cx="6120680" cy="50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32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analito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 </a:t>
                      </a:r>
                    </a:p>
                    <a:p>
                      <a:pPr algn="ctr"/>
                      <a:r>
                        <a:rPr lang="es-ES" dirty="0"/>
                        <a:t>CV </a:t>
                      </a:r>
                      <a:r>
                        <a:rPr lang="es-ES" dirty="0" err="1"/>
                        <a:t>intrainvid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Variación biológica</a:t>
                      </a:r>
                    </a:p>
                    <a:p>
                      <a:pPr algn="ctr"/>
                      <a:r>
                        <a:rPr lang="es-ES" dirty="0"/>
                        <a:t>CV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interindiv</a:t>
                      </a:r>
                      <a:r>
                        <a:rPr lang="es-ES" baseline="0" dirty="0"/>
                        <a:t>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Fosfato </a:t>
                      </a:r>
                      <a:r>
                        <a:rPr lang="es-ES" sz="2000" b="1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inorg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8.5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9.4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Fosfato</a:t>
                      </a:r>
                      <a:r>
                        <a:rPr lang="es-ES" sz="2000" b="1" baseline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dirty="0" err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excret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en 24h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 ídem Calcio)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22.6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s-ES" sz="2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Y O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Reabsorción</a:t>
                      </a:r>
                      <a:r>
                        <a:rPr lang="es-ES" sz="2000" b="1" baseline="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tubular de </a:t>
                      </a:r>
                      <a:r>
                        <a:rPr lang="es-ES" sz="2000" b="1" baseline="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2.7</a:t>
                      </a:r>
                      <a:endParaRPr lang="es-ES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S-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Proteínas totales</a:t>
                      </a:r>
                      <a:endParaRPr lang="es-E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2.7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94475551-2180-4725-A68E-754F4C172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024" y="3639775"/>
            <a:ext cx="2526432" cy="2160985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MX" sz="1800" dirty="0">
                <a:solidFill>
                  <a:srgbClr val="7030A0"/>
                </a:solidFill>
              </a:rPr>
              <a:t>¿ porqué la </a:t>
            </a:r>
          </a:p>
          <a:p>
            <a:pPr algn="ctr"/>
            <a:r>
              <a:rPr lang="es-MX" sz="1800" dirty="0">
                <a:solidFill>
                  <a:srgbClr val="7030A0"/>
                </a:solidFill>
              </a:rPr>
              <a:t>Var </a:t>
            </a:r>
            <a:r>
              <a:rPr lang="es-MX" sz="1800" dirty="0" err="1">
                <a:solidFill>
                  <a:srgbClr val="7030A0"/>
                </a:solidFill>
              </a:rPr>
              <a:t>Biol</a:t>
            </a:r>
            <a:r>
              <a:rPr lang="es-MX" sz="1800" dirty="0">
                <a:solidFill>
                  <a:srgbClr val="7030A0"/>
                </a:solidFill>
              </a:rPr>
              <a:t> </a:t>
            </a:r>
            <a:r>
              <a:rPr lang="es-MX" sz="1800" dirty="0" err="1">
                <a:solidFill>
                  <a:srgbClr val="7030A0"/>
                </a:solidFill>
              </a:rPr>
              <a:t>Intraind</a:t>
            </a:r>
            <a:r>
              <a:rPr lang="es-MX" sz="18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MX" sz="1800" dirty="0">
                <a:solidFill>
                  <a:srgbClr val="7030A0"/>
                </a:solidFill>
              </a:rPr>
              <a:t> y la VB </a:t>
            </a:r>
            <a:r>
              <a:rPr lang="es-MX" sz="1800" dirty="0" err="1">
                <a:solidFill>
                  <a:srgbClr val="7030A0"/>
                </a:solidFill>
              </a:rPr>
              <a:t>Interind</a:t>
            </a:r>
            <a:r>
              <a:rPr lang="es-MX" sz="1800" dirty="0">
                <a:solidFill>
                  <a:srgbClr val="7030A0"/>
                </a:solidFill>
              </a:rPr>
              <a:t> son muy altas para Fosfato Urinario ?</a:t>
            </a:r>
            <a:endParaRPr lang="es-AR" sz="1800" dirty="0">
              <a:solidFill>
                <a:srgbClr val="7030A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1DC7ED-C87F-4777-9C65-0B851461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33" y="1025734"/>
            <a:ext cx="1531615" cy="24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9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500066"/>
          </a:xfrm>
        </p:spPr>
        <p:txBody>
          <a:bodyPr>
            <a:noAutofit/>
          </a:bodyPr>
          <a:lstStyle/>
          <a:p>
            <a:pPr algn="ctr"/>
            <a:r>
              <a:rPr lang="es-AR" sz="2600" dirty="0">
                <a:solidFill>
                  <a:schemeClr val="tx1"/>
                </a:solidFill>
              </a:rPr>
              <a:t>¿Para qué sirve  conocer la variabilidad biológica de un analito 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665372"/>
            <a:ext cx="4286280" cy="5859971"/>
          </a:xfrm>
        </p:spPr>
        <p:txBody>
          <a:bodyPr>
            <a:normAutofit/>
          </a:bodyPr>
          <a:lstStyle/>
          <a:p>
            <a:r>
              <a:rPr lang="es-AR" sz="2400" dirty="0"/>
              <a:t>1- </a:t>
            </a:r>
            <a:r>
              <a:rPr lang="es-AR" sz="2000" dirty="0">
                <a:solidFill>
                  <a:srgbClr val="FFFF00"/>
                </a:solidFill>
              </a:rPr>
              <a:t>Para  interpretar  un resultado , comparándolo  con otros previos </a:t>
            </a:r>
            <a:r>
              <a:rPr lang="es-AR" sz="2000" dirty="0"/>
              <a:t> (VB </a:t>
            </a:r>
            <a:r>
              <a:rPr lang="es-AR" sz="2000" dirty="0" err="1"/>
              <a:t>intraindiv</a:t>
            </a:r>
            <a:r>
              <a:rPr lang="es-AR" sz="2000" dirty="0">
                <a:solidFill>
                  <a:srgbClr val="FFFF00"/>
                </a:solidFill>
              </a:rPr>
              <a:t>)</a:t>
            </a:r>
          </a:p>
          <a:p>
            <a:endParaRPr lang="es-AR" sz="2000" dirty="0"/>
          </a:p>
          <a:p>
            <a:r>
              <a:rPr lang="es-AR" sz="2000" dirty="0">
                <a:solidFill>
                  <a:srgbClr val="FFFF00"/>
                </a:solidFill>
              </a:rPr>
              <a:t>2- Para interpretar un resultado, comparándolo con el </a:t>
            </a:r>
            <a:r>
              <a:rPr lang="es-AR" sz="2000" dirty="0" err="1">
                <a:solidFill>
                  <a:srgbClr val="FFFF00"/>
                </a:solidFill>
              </a:rPr>
              <a:t>Int</a:t>
            </a:r>
            <a:r>
              <a:rPr lang="es-AR" sz="2000" dirty="0">
                <a:solidFill>
                  <a:srgbClr val="FFFF00"/>
                </a:solidFill>
              </a:rPr>
              <a:t>. de  </a:t>
            </a:r>
            <a:r>
              <a:rPr lang="es-AR" sz="2000" dirty="0" err="1">
                <a:solidFill>
                  <a:srgbClr val="FFFF00"/>
                </a:solidFill>
              </a:rPr>
              <a:t>Ref</a:t>
            </a:r>
            <a:r>
              <a:rPr lang="es-AR" sz="2000" dirty="0">
                <a:solidFill>
                  <a:srgbClr val="FFFF00"/>
                </a:solidFill>
              </a:rPr>
              <a:t> </a:t>
            </a:r>
          </a:p>
          <a:p>
            <a:r>
              <a:rPr lang="es-AR" sz="2000" dirty="0"/>
              <a:t>( VB </a:t>
            </a:r>
            <a:r>
              <a:rPr lang="es-AR" sz="2000" dirty="0" err="1"/>
              <a:t>interindivid</a:t>
            </a:r>
            <a:r>
              <a:rPr lang="es-AR" sz="2000" dirty="0"/>
              <a:t>)</a:t>
            </a:r>
          </a:p>
          <a:p>
            <a:endParaRPr lang="es-AR" sz="2000" dirty="0"/>
          </a:p>
          <a:p>
            <a:r>
              <a:rPr lang="es-AR" sz="2000" dirty="0">
                <a:solidFill>
                  <a:srgbClr val="FFFF00"/>
                </a:solidFill>
              </a:rPr>
              <a:t>3-Para  establecer requisitos de calidad analítica</a:t>
            </a:r>
            <a:r>
              <a:rPr lang="es-AR" sz="2000" dirty="0"/>
              <a:t>:</a:t>
            </a:r>
          </a:p>
          <a:p>
            <a:pPr marL="0" indent="0">
              <a:buNone/>
            </a:pPr>
            <a:r>
              <a:rPr lang="es-AR" sz="2000" dirty="0"/>
              <a:t> Error Aleatorio aceptable</a:t>
            </a:r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r>
              <a:rPr lang="es-AR" sz="2000" dirty="0"/>
              <a:t>Error Sistemático aceptable </a:t>
            </a:r>
          </a:p>
          <a:p>
            <a:pPr marL="0" indent="0">
              <a:buNone/>
            </a:pPr>
            <a:endParaRPr lang="es-AR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169154-34C2-4006-BF36-0C8A9B58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71" y="1412776"/>
            <a:ext cx="4437754" cy="14573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A933B6-48DB-4EC1-A85B-45B684B3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540522"/>
            <a:ext cx="1581150" cy="2952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7E06A41-D647-4874-9E69-D7E0B37DA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661248"/>
            <a:ext cx="2838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5EE0D-54F6-4B4F-A64F-B16ADC52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2" y="186573"/>
            <a:ext cx="8229600" cy="693654"/>
          </a:xfrm>
        </p:spPr>
        <p:txBody>
          <a:bodyPr>
            <a:normAutofit/>
          </a:bodyPr>
          <a:lstStyle/>
          <a:p>
            <a:pPr algn="ctr"/>
            <a:r>
              <a:rPr lang="es-AR" sz="2400" dirty="0">
                <a:solidFill>
                  <a:schemeClr val="tx1"/>
                </a:solidFill>
              </a:rPr>
              <a:t>¿Para qué sirve  conocer la variabilidad biológica de un analito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5FA36-CB8E-4581-84F3-50230297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159262" cy="5127848"/>
          </a:xfrm>
        </p:spPr>
        <p:txBody>
          <a:bodyPr>
            <a:normAutofit fontScale="77500" lnSpcReduction="20000"/>
          </a:bodyPr>
          <a:lstStyle/>
          <a:p>
            <a:r>
              <a:rPr lang="es-AR" sz="2400" dirty="0">
                <a:solidFill>
                  <a:srgbClr val="FFFF00"/>
                </a:solidFill>
              </a:rPr>
              <a:t>4-Calcular y usar el Valor de </a:t>
            </a:r>
            <a:r>
              <a:rPr lang="es-AR" sz="2400" dirty="0" err="1">
                <a:solidFill>
                  <a:srgbClr val="FFFF00"/>
                </a:solidFill>
              </a:rPr>
              <a:t>Ref</a:t>
            </a:r>
            <a:r>
              <a:rPr lang="es-AR" sz="2400" dirty="0">
                <a:solidFill>
                  <a:srgbClr val="FFFF00"/>
                </a:solidFill>
              </a:rPr>
              <a:t> del cambio </a:t>
            </a:r>
          </a:p>
          <a:p>
            <a:pPr algn="ctr"/>
            <a:endParaRPr lang="es-AR" sz="2400" dirty="0">
              <a:solidFill>
                <a:srgbClr val="FFFF00"/>
              </a:solidFill>
            </a:endParaRPr>
          </a:p>
          <a:p>
            <a:endParaRPr lang="es-A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A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AR" sz="2400" dirty="0">
              <a:solidFill>
                <a:srgbClr val="FFFF00"/>
              </a:solidFill>
            </a:endParaRPr>
          </a:p>
          <a:p>
            <a:endParaRPr lang="es-AR" sz="2400" dirty="0">
              <a:solidFill>
                <a:srgbClr val="FFFF00"/>
              </a:solidFill>
            </a:endParaRPr>
          </a:p>
          <a:p>
            <a:endParaRPr lang="es-AR" sz="2400" dirty="0">
              <a:solidFill>
                <a:srgbClr val="FFFF00"/>
              </a:solidFill>
            </a:endParaRPr>
          </a:p>
          <a:p>
            <a:endParaRPr lang="es-AR" sz="2400" dirty="0">
              <a:solidFill>
                <a:srgbClr val="FFFF00"/>
              </a:solidFill>
            </a:endParaRPr>
          </a:p>
          <a:p>
            <a:r>
              <a:rPr lang="es-AR" sz="2400" dirty="0">
                <a:solidFill>
                  <a:srgbClr val="FFFF00"/>
                </a:solidFill>
              </a:rPr>
              <a:t>5- Elegir el mejor analito para  seguimiento  de sujeto  con  una  afección</a:t>
            </a:r>
          </a:p>
          <a:p>
            <a:r>
              <a:rPr lang="es-AR" sz="24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s-AR" sz="2400" dirty="0">
                <a:solidFill>
                  <a:srgbClr val="FFFF00"/>
                </a:solidFill>
              </a:rPr>
              <a:t>Ejemplos:  </a:t>
            </a:r>
          </a:p>
          <a:p>
            <a:pPr marL="0" indent="0">
              <a:buNone/>
            </a:pPr>
            <a:r>
              <a:rPr lang="es-AR" sz="2400" dirty="0"/>
              <a:t>glucemia  (</a:t>
            </a:r>
            <a:r>
              <a:rPr lang="es-AR" sz="2400" dirty="0" err="1"/>
              <a:t>Cvbi</a:t>
            </a:r>
            <a:r>
              <a:rPr lang="es-AR" sz="2400" dirty="0"/>
              <a:t> 4,5%) Vs HbA1c (</a:t>
            </a:r>
            <a:r>
              <a:rPr lang="es-AR" sz="2400" dirty="0" err="1"/>
              <a:t>Cvbi</a:t>
            </a:r>
            <a:r>
              <a:rPr lang="es-AR" sz="2400" dirty="0"/>
              <a:t> 1,9%) en diabéticos en </a:t>
            </a:r>
            <a:r>
              <a:rPr lang="es-AR" sz="2400" dirty="0" err="1"/>
              <a:t>Tto</a:t>
            </a:r>
            <a:endParaRPr lang="es-AR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/>
              <a:t>uremia (</a:t>
            </a:r>
            <a:r>
              <a:rPr lang="es-AR" sz="2400" dirty="0" err="1"/>
              <a:t>Cvbi</a:t>
            </a:r>
            <a:r>
              <a:rPr lang="es-AR" sz="2400" dirty="0"/>
              <a:t> 12%) Vs </a:t>
            </a:r>
            <a:r>
              <a:rPr lang="es-AR" sz="2400" dirty="0" err="1"/>
              <a:t>creatininemia</a:t>
            </a:r>
            <a:r>
              <a:rPr lang="es-AR" sz="2400" dirty="0"/>
              <a:t> (</a:t>
            </a:r>
            <a:r>
              <a:rPr lang="es-AR" sz="2400" dirty="0" err="1"/>
              <a:t>Cvbi</a:t>
            </a:r>
            <a:r>
              <a:rPr lang="es-AR" sz="2400" dirty="0"/>
              <a:t> 6%) en sujetos con ERC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AR" sz="2400" dirty="0">
                <a:solidFill>
                  <a:srgbClr val="FFFF00"/>
                </a:solidFill>
              </a:rPr>
              <a:t>                  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2789BE-8413-4A95-B1FD-34E689D0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46" y="1700808"/>
            <a:ext cx="568063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8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5348"/>
            <a:ext cx="8229600" cy="77136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 </a:t>
            </a:r>
            <a:r>
              <a:rPr lang="es-AR" sz="3200" dirty="0"/>
              <a:t>Ejercicios de aplicación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2840" y="836712"/>
            <a:ext cx="83839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/>
              <a:t>Cada aluno debe tratar de resolverlos. Consultar dudas en el Foro de consultas sobre Teorías del Primer Parcial</a:t>
            </a:r>
          </a:p>
          <a:p>
            <a:pPr marL="0" indent="0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Ejerc</a:t>
            </a:r>
            <a:r>
              <a:rPr lang="es-A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  <a:tabLst>
                <a:tab pos="1428750" algn="l"/>
              </a:tabLst>
            </a:pPr>
            <a:endParaRPr lang="es-AR" sz="1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endParaRPr lang="es-AR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endParaRPr lang="es-A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endParaRPr lang="es-A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endParaRPr lang="es-A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 variación biológica podría generar esta evolución? 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dato de Marcos nos lleva a descartar  ésta posibilidad ?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¿Podría  una medicación prolongada generar  esta evolución?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patologías podrían generar esta evolución ?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E7F2C-EC0C-4A17-ACF8-BF5DB27C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3" y="2060848"/>
            <a:ext cx="76605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147F4-EC52-4A4E-8701-9D0E178B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38" y="116632"/>
            <a:ext cx="8229600" cy="416768"/>
          </a:xfrm>
        </p:spPr>
        <p:txBody>
          <a:bodyPr>
            <a:normAutofit fontScale="90000"/>
          </a:bodyPr>
          <a:lstStyle/>
          <a:p>
            <a:br>
              <a:rPr lang="es-AR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AR" sz="2000" b="1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Ejercicio N°2: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C3A3EE-488E-489E-BED6-C04DE110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38" y="980728"/>
            <a:ext cx="7475338" cy="52205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analitos  con elevada </a:t>
            </a:r>
            <a:r>
              <a:rPr lang="es-AR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V.B.interindividuo</a:t>
            </a:r>
            <a:endParaRPr lang="es-AR" sz="1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¿qué podemos hacer  para tener  mayor sensibilidad en detectar  si un cambio en los niveles del analito es  debido a un proceso patológico y/o por los fármacos  que recibe?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endParaRPr lang="es-AR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Ejemplos: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</a:t>
            </a:r>
            <a:r>
              <a:rPr lang="es-A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Triglicéridos en sujetos  con dislipemia…………..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Albuminuria en sujetos hipertensos………….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Bilirrubina conjugada en sujetos con colestasis crónica….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endParaRPr lang="es-A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151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6F633-3978-4444-B22D-E5B5BCC0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3178696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Ejerc</a:t>
            </a:r>
            <a:r>
              <a:rPr lang="es-E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Nº</a:t>
            </a:r>
            <a:r>
              <a:rPr lang="es-E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</a:t>
            </a:r>
            <a:br>
              <a:rPr lang="es-A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0FCA6-5E0F-4439-A97D-FD5B51EBF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620688"/>
            <a:ext cx="3610744" cy="590465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Estela, de 43 años se realiza análisis en su </a:t>
            </a:r>
            <a:r>
              <a:rPr lang="es-A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s-AR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iagnóstico</a:t>
            </a:r>
            <a:r>
              <a:rPr lang="es-A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:“Hipertensión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arterial  en tratamiento”.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Refiere  </a:t>
            </a:r>
            <a:r>
              <a:rPr lang="es-AR" sz="1800" dirty="0">
                <a:latin typeface="Arial" panose="020B0604020202020204" pitchFamily="34" charset="0"/>
                <a:ea typeface="Times New Roman" panose="02020603050405020304" pitchFamily="18" charset="0"/>
              </a:rPr>
              <a:t>cumplir 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dieta  pobre en sal.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día  ingiere  carnes al mediodía y a la noche,   bebe muy poco líquido.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s-A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oma su diurético según indicación médica.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800" dirty="0">
                <a:latin typeface="Arial" panose="020B0604020202020204" pitchFamily="34" charset="0"/>
                <a:ea typeface="Times New Roman" panose="02020603050405020304" pitchFamily="18" charset="0"/>
              </a:rPr>
              <a:t>Se obtienen: </a:t>
            </a: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54E14D-8BE4-476F-B867-9DC8639F6858}"/>
              </a:ext>
            </a:extLst>
          </p:cNvPr>
          <p:cNvSpPr/>
          <p:nvPr/>
        </p:nvSpPr>
        <p:spPr>
          <a:xfrm>
            <a:off x="3995936" y="3572591"/>
            <a:ext cx="4906888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Hto</a:t>
            </a: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48 % (41-46%), uremia= 66 mg% ( 20-40 mg%),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creatininemia</a:t>
            </a: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1,45 mg%, (0,80-1,20 mg%). U/Cr= 45, (normal ~21</a:t>
            </a:r>
            <a:r>
              <a:rPr lang="es-A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s-AR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 cada analito, indique cómo afecta: aumenta, disminuye, no cambia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 efecto de </a:t>
            </a: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 dieta, su ingesta de líquidos y su medicación.</a:t>
            </a:r>
            <a:endParaRPr lang="es-AR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948E40-DE96-49DC-915D-191A8DF9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22125"/>
            <a:ext cx="30289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1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F5E93-B9C7-47CA-803A-F7AC778D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368"/>
            <a:ext cx="2818656" cy="44732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Ejerc</a:t>
            </a:r>
            <a:r>
              <a:rPr lang="es-E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s-E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Nº</a:t>
            </a:r>
            <a:r>
              <a:rPr lang="es-E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</a:t>
            </a:r>
            <a:br>
              <a:rPr lang="es-A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9BC296-04C2-4502-816F-27BFED8E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4176464" cy="59199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Marta, una niña  de 6 años, ingresa por  diarrea profusa desde hace 2 días.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Examen clínico</a:t>
            </a: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signos  desnutrición calórico-proteica y de deshidratación.</a:t>
            </a:r>
            <a:endParaRPr lang="es-A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los 30 min obtienen sangre venosa y realizan análisis y obtienen: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uremia: 34 mg/dl,  </a:t>
            </a:r>
            <a:r>
              <a:rPr lang="es-AR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albuminemia</a:t>
            </a: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3,2 g/dl y su </a:t>
            </a:r>
            <a:r>
              <a:rPr lang="es-AR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Hto</a:t>
            </a: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28%.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Se inicia rehidratación por vía oral, y responde. Sin diarrea a las 24 </a:t>
            </a:r>
            <a:r>
              <a:rPr 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hs</a:t>
            </a:r>
            <a:r>
              <a:rPr 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AR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Al 3er </a:t>
            </a: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día, Marta está normohidratada, y presenta: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uremia: 15 mg/dl, </a:t>
            </a:r>
            <a:r>
              <a:rPr lang="es-AR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albuminemia</a:t>
            </a:r>
            <a:r>
              <a:rPr lang="es-A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2,3 g/dl y </a:t>
            </a:r>
            <a:r>
              <a:rPr lang="es-AR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Hto</a:t>
            </a:r>
            <a:r>
              <a:rPr lang="es-A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25%, </a:t>
            </a:r>
            <a:r>
              <a:rPr lang="es-A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 transfusiones. 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endParaRPr lang="es-A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725CCE-BA93-46EF-8F6C-F96603426C82}"/>
              </a:ext>
            </a:extLst>
          </p:cNvPr>
          <p:cNvSpPr/>
          <p:nvPr/>
        </p:nvSpPr>
        <p:spPr>
          <a:xfrm>
            <a:off x="4882258" y="3717032"/>
            <a:ext cx="3995936" cy="291830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a-Interprete la uremia, </a:t>
            </a:r>
            <a:r>
              <a:rPr lang="es-AR" sz="1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albuminemia</a:t>
            </a: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</a:t>
            </a:r>
            <a:r>
              <a:rPr lang="es-AR" sz="1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Hto</a:t>
            </a: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 Marta, al ingreso y a los 3 días de internación.</a:t>
            </a:r>
            <a:endParaRPr lang="es-AR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b-¿qué podría sugerir al médico que ha solicitado los análisis urgentes?</a:t>
            </a:r>
            <a:endParaRPr lang="es-AR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c-¿qué podría comentar en el informe de los resultados al ingreso?</a:t>
            </a:r>
            <a:endParaRPr lang="es-AR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428750" algn="l"/>
              </a:tabLst>
            </a:pPr>
            <a:r>
              <a:rPr lang="es-AR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AR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269ADD-3C5A-44D0-888C-A0753717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88" y="274748"/>
            <a:ext cx="2200275" cy="3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DFC21-500A-4A95-9341-7428F17A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B9168-FBFE-4A6B-B74A-8EC367BB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47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86808" cy="142876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53"/>
            <a:ext cx="49542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3" y="3392959"/>
            <a:ext cx="4732066" cy="311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xplosión 2"/>
          <p:cNvSpPr/>
          <p:nvPr/>
        </p:nvSpPr>
        <p:spPr>
          <a:xfrm>
            <a:off x="7854" y="3763971"/>
            <a:ext cx="3876054" cy="195450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No siempre</a:t>
            </a:r>
          </a:p>
          <a:p>
            <a:pPr algn="ctr"/>
            <a:r>
              <a:rPr lang="es-AR" b="1" dirty="0">
                <a:solidFill>
                  <a:schemeClr val="bg1"/>
                </a:solidFill>
              </a:rPr>
              <a:t> CV w &lt; </a:t>
            </a:r>
            <a:r>
              <a:rPr lang="es-AR" b="1" dirty="0" err="1">
                <a:solidFill>
                  <a:schemeClr val="bg1"/>
                </a:solidFill>
              </a:rPr>
              <a:t>CVg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FEF20-49D8-4323-B00E-1F05B9CB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52" y="188640"/>
            <a:ext cx="8229600" cy="564672"/>
          </a:xfrm>
        </p:spPr>
        <p:txBody>
          <a:bodyPr anchor="t">
            <a:normAutofit/>
          </a:bodyPr>
          <a:lstStyle/>
          <a:p>
            <a:pPr algn="ctr"/>
            <a:r>
              <a:rPr lang="es-MX" sz="2400" dirty="0" err="1"/>
              <a:t>Variab</a:t>
            </a:r>
            <a:r>
              <a:rPr lang="es-MX" sz="2400" dirty="0"/>
              <a:t> </a:t>
            </a:r>
            <a:r>
              <a:rPr lang="es-MX" sz="2400" dirty="0" err="1"/>
              <a:t>Biol</a:t>
            </a:r>
            <a:r>
              <a:rPr lang="es-MX" sz="2400" dirty="0"/>
              <a:t> Intra e </a:t>
            </a:r>
            <a:r>
              <a:rPr lang="es-MX" sz="2400" dirty="0" err="1"/>
              <a:t>Interindividuo</a:t>
            </a:r>
            <a:endParaRPr lang="es-AR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9BC2C5-2F70-4D21-90A4-1F31DC73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52" y="836712"/>
            <a:ext cx="8037464" cy="331236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08159-D60F-4865-A85E-C241E8A9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16592"/>
            <a:ext cx="5040560" cy="12166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CC7F37-CF57-44DF-AC05-D89F344F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204358"/>
            <a:ext cx="1728192" cy="23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124" y="211237"/>
            <a:ext cx="6800144" cy="47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54296" y="5085600"/>
            <a:ext cx="2154171" cy="9286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 Patologías del paciente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35004" y="5572140"/>
            <a:ext cx="2000264" cy="8572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Resultado observado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6161805" y="5107793"/>
            <a:ext cx="2286016" cy="9286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Tratamientos al  paciente</a:t>
            </a:r>
            <a:endParaRPr lang="es-AR" dirty="0"/>
          </a:p>
        </p:txBody>
      </p:sp>
      <p:cxnSp>
        <p:nvCxnSpPr>
          <p:cNvPr id="9" name="8 Conector recto de flecha"/>
          <p:cNvCxnSpPr>
            <a:cxnSpLocks/>
          </p:cNvCxnSpPr>
          <p:nvPr/>
        </p:nvCxnSpPr>
        <p:spPr>
          <a:xfrm>
            <a:off x="2453457" y="5447123"/>
            <a:ext cx="967275" cy="330137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cxnSpLocks/>
          </p:cNvCxnSpPr>
          <p:nvPr/>
        </p:nvCxnSpPr>
        <p:spPr>
          <a:xfrm flipH="1">
            <a:off x="5261785" y="5447123"/>
            <a:ext cx="916989" cy="415239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cxnSpLocks/>
          </p:cNvCxnSpPr>
          <p:nvPr/>
        </p:nvCxnSpPr>
        <p:spPr>
          <a:xfrm>
            <a:off x="4264238" y="4936968"/>
            <a:ext cx="397" cy="657502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2FA301A-9628-4F08-AA94-8561E498F6FB}"/>
              </a:ext>
            </a:extLst>
          </p:cNvPr>
          <p:cNvSpPr/>
          <p:nvPr/>
        </p:nvSpPr>
        <p:spPr>
          <a:xfrm>
            <a:off x="6852016" y="1750207"/>
            <a:ext cx="1810971" cy="1845630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 Qué hacemos con la </a:t>
            </a:r>
            <a:r>
              <a:rPr lang="es-MX" b="1" dirty="0" err="1">
                <a:solidFill>
                  <a:srgbClr val="002060"/>
                </a:solidFill>
              </a:rPr>
              <a:t>Variab</a:t>
            </a:r>
            <a:r>
              <a:rPr lang="es-MX" b="1" dirty="0">
                <a:solidFill>
                  <a:srgbClr val="002060"/>
                </a:solidFill>
              </a:rPr>
              <a:t> Preanalítica?</a:t>
            </a:r>
            <a:endParaRPr lang="es-A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0218C-F31B-41C1-B6E0-96DD2685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6" y="106259"/>
            <a:ext cx="3424666" cy="442421"/>
          </a:xfrm>
        </p:spPr>
        <p:txBody>
          <a:bodyPr>
            <a:noAutofit/>
          </a:bodyPr>
          <a:lstStyle/>
          <a:p>
            <a:pPr algn="ctr"/>
            <a:r>
              <a:rPr lang="es-MX" sz="2400" dirty="0"/>
              <a:t>Variabilidad </a:t>
            </a:r>
            <a:r>
              <a:rPr lang="es-MX" sz="2400" dirty="0" err="1"/>
              <a:t>Preanalitica</a:t>
            </a:r>
            <a:endParaRPr lang="es-AR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5A0C49-087A-46DC-9986-C0C0F353DBA2}"/>
              </a:ext>
            </a:extLst>
          </p:cNvPr>
          <p:cNvSpPr/>
          <p:nvPr/>
        </p:nvSpPr>
        <p:spPr>
          <a:xfrm>
            <a:off x="3198676" y="765080"/>
            <a:ext cx="2286016" cy="207360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Preparación del paciente.</a:t>
            </a:r>
          </a:p>
          <a:p>
            <a:endParaRPr lang="es-MX" sz="1600" b="1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Indicaciones: ¿cómo?</a:t>
            </a:r>
          </a:p>
          <a:p>
            <a:endParaRPr lang="es-MX" sz="1600" b="1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Entrega de recipientes</a:t>
            </a:r>
          </a:p>
          <a:p>
            <a:endParaRPr lang="es-MX" sz="1600" b="1" dirty="0">
              <a:solidFill>
                <a:srgbClr val="00206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5F2ED9-908E-4F5C-9871-3F2FB914CDDA}"/>
              </a:ext>
            </a:extLst>
          </p:cNvPr>
          <p:cNvSpPr/>
          <p:nvPr/>
        </p:nvSpPr>
        <p:spPr>
          <a:xfrm>
            <a:off x="6160986" y="327469"/>
            <a:ext cx="2746648" cy="3317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Toma de Muestra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Sillón / camilla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Reposo previo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 Sentado/ acostado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Sitio de punción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Limpieza. Torniquete</a:t>
            </a:r>
          </a:p>
          <a:p>
            <a:endParaRPr lang="es-MX" sz="1600" b="1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Técnica y experiencia del extraccionista</a:t>
            </a:r>
            <a:endParaRPr lang="es-AR" sz="1600" b="1" dirty="0">
              <a:solidFill>
                <a:srgbClr val="00206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DCDBEF-6B7F-4442-B6BA-6019392B64EE}"/>
              </a:ext>
            </a:extLst>
          </p:cNvPr>
          <p:cNvSpPr/>
          <p:nvPr/>
        </p:nvSpPr>
        <p:spPr>
          <a:xfrm>
            <a:off x="3458281" y="3212977"/>
            <a:ext cx="2286016" cy="3317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b="1" dirty="0">
                <a:solidFill>
                  <a:schemeClr val="bg1"/>
                </a:solidFill>
              </a:rPr>
              <a:t>Muestra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Sin hemólisis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Sin coágulos</a:t>
            </a:r>
          </a:p>
          <a:p>
            <a:pPr>
              <a:lnSpc>
                <a:spcPct val="150000"/>
              </a:lnSpc>
            </a:pPr>
            <a:r>
              <a:rPr lang="es-MX" sz="1600" b="1" dirty="0" err="1">
                <a:solidFill>
                  <a:srgbClr val="002060"/>
                </a:solidFill>
              </a:rPr>
              <a:t>Proporc</a:t>
            </a:r>
            <a:r>
              <a:rPr lang="es-MX" sz="1600" b="1" dirty="0">
                <a:solidFill>
                  <a:srgbClr val="002060"/>
                </a:solidFill>
              </a:rPr>
              <a:t> Ac/Sangre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Conservantes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Anaerobiosis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solidFill>
                  <a:srgbClr val="002060"/>
                </a:solidFill>
              </a:rPr>
              <a:t>Traslado: recipientes  y tiempos  </a:t>
            </a:r>
            <a:endParaRPr lang="es-AR" sz="1600" b="1" dirty="0">
              <a:solidFill>
                <a:srgbClr val="00206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E415015-4D26-4898-8994-7CB2295D349F}"/>
              </a:ext>
            </a:extLst>
          </p:cNvPr>
          <p:cNvSpPr/>
          <p:nvPr/>
        </p:nvSpPr>
        <p:spPr>
          <a:xfrm>
            <a:off x="457200" y="327469"/>
            <a:ext cx="2286016" cy="248542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Recepción de la solicitud</a:t>
            </a:r>
          </a:p>
          <a:p>
            <a:r>
              <a:rPr lang="es-MX" sz="1600" b="1" dirty="0">
                <a:solidFill>
                  <a:srgbClr val="002060"/>
                </a:solidFill>
              </a:rPr>
              <a:t> Validación de los datos</a:t>
            </a:r>
          </a:p>
          <a:p>
            <a:endParaRPr lang="es-MX" sz="1600" b="1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Ingreso al SIL</a:t>
            </a:r>
          </a:p>
          <a:p>
            <a:endParaRPr lang="es-MX" sz="1600" b="1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Distribución por Áreas analíticas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9F631D6-98A3-4546-BA93-CAD6F579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6" y="3645023"/>
            <a:ext cx="3128625" cy="21602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171D3D4-5609-47BA-B776-617B0327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59" y="3904265"/>
            <a:ext cx="3343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0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05828"/>
          </a:xfrm>
        </p:spPr>
        <p:txBody>
          <a:bodyPr>
            <a:noAutofit/>
          </a:bodyPr>
          <a:lstStyle/>
          <a:p>
            <a:pPr algn="ctr"/>
            <a:r>
              <a:rPr lang="es-AR" sz="2800" dirty="0"/>
              <a:t> </a:t>
            </a:r>
            <a:r>
              <a:rPr lang="es-AR" sz="2400" dirty="0"/>
              <a:t>Componentes de la variabilidad biológica</a:t>
            </a:r>
            <a:endParaRPr lang="es-AR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614496"/>
            <a:ext cx="7632848" cy="498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94715" y="5660677"/>
            <a:ext cx="8358246" cy="10544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rgbClr val="002060"/>
                </a:solidFill>
              </a:rPr>
              <a:t>Fármacos= alcohol, medicación, drogas de adicción, tabaco. Aumenta </a:t>
            </a:r>
            <a:r>
              <a:rPr lang="es-AR" b="1" dirty="0" err="1">
                <a:solidFill>
                  <a:srgbClr val="002060"/>
                </a:solidFill>
              </a:rPr>
              <a:t>ó</a:t>
            </a:r>
            <a:r>
              <a:rPr lang="es-AR" b="1" dirty="0">
                <a:solidFill>
                  <a:srgbClr val="002060"/>
                </a:solidFill>
              </a:rPr>
              <a:t> </a:t>
            </a:r>
            <a:r>
              <a:rPr lang="es-AR" b="1" dirty="0" err="1">
                <a:solidFill>
                  <a:srgbClr val="002060"/>
                </a:solidFill>
              </a:rPr>
              <a:t>dism</a:t>
            </a:r>
            <a:r>
              <a:rPr lang="es-AR" b="1" dirty="0">
                <a:solidFill>
                  <a:srgbClr val="002060"/>
                </a:solidFill>
              </a:rPr>
              <a:t> la concentración del analito, según dosis y vía de ingreso, etc. </a:t>
            </a:r>
          </a:p>
          <a:p>
            <a:pPr algn="ctr"/>
            <a:r>
              <a:rPr lang="es-AR" b="1" dirty="0">
                <a:solidFill>
                  <a:srgbClr val="002060"/>
                </a:solidFill>
              </a:rPr>
              <a:t>Interferencia  Biológica. </a:t>
            </a:r>
            <a:r>
              <a:rPr lang="es-AR" b="1" dirty="0">
                <a:solidFill>
                  <a:srgbClr val="7030A0"/>
                </a:solidFill>
              </a:rPr>
              <a:t>Ejemplos ???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10832A-9B08-4CE9-97F4-CDD4A458DB1B}"/>
              </a:ext>
            </a:extLst>
          </p:cNvPr>
          <p:cNvSpPr/>
          <p:nvPr/>
        </p:nvSpPr>
        <p:spPr>
          <a:xfrm>
            <a:off x="5868144" y="3339312"/>
            <a:ext cx="2833137" cy="1054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¿Cuáles modifican los Val de Referencia y  qué debemos hacer ? 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461E96-7632-456C-B824-56E161A8425B}"/>
              </a:ext>
            </a:extLst>
          </p:cNvPr>
          <p:cNvSpPr/>
          <p:nvPr/>
        </p:nvSpPr>
        <p:spPr>
          <a:xfrm>
            <a:off x="6941990" y="935298"/>
            <a:ext cx="1810971" cy="1629605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 Qué hacemos para evitar su influencia ?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65AC8A6-CFA2-47E4-837E-A961FD80A6FB}"/>
              </a:ext>
            </a:extLst>
          </p:cNvPr>
          <p:cNvSpPr/>
          <p:nvPr/>
        </p:nvSpPr>
        <p:spPr>
          <a:xfrm>
            <a:off x="394715" y="4717315"/>
            <a:ext cx="2592288" cy="910454"/>
          </a:xfrm>
          <a:prstGeom prst="rect">
            <a:avLst/>
          </a:prstGeom>
          <a:solidFill>
            <a:srgbClr val="F7CA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 Qué hacemos si recibe fármacos/ drogas de adicción ?</a:t>
            </a:r>
            <a:endParaRPr lang="es-A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630534"/>
          </a:xfrm>
        </p:spPr>
        <p:txBody>
          <a:bodyPr anchor="t">
            <a:no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</a:rPr>
              <a:t>Variabilidad biológica por  ritmo  biológico</a:t>
            </a:r>
            <a:br>
              <a:rPr lang="es-AR" sz="2400" dirty="0"/>
            </a:br>
            <a:r>
              <a:rPr lang="es-AR" sz="2400" dirty="0"/>
              <a:t>Variaciones :  </a:t>
            </a:r>
            <a:r>
              <a:rPr lang="es-AR" sz="2400" dirty="0" err="1"/>
              <a:t>intradía</a:t>
            </a:r>
            <a:r>
              <a:rPr lang="es-AR" sz="2400" dirty="0"/>
              <a:t> ( calcio, fósforo, ACTH, Cortisol),</a:t>
            </a:r>
            <a:br>
              <a:rPr lang="es-AR" sz="2400" dirty="0"/>
            </a:br>
            <a:r>
              <a:rPr lang="es-AR" sz="2400" dirty="0" err="1"/>
              <a:t>interdías</a:t>
            </a:r>
            <a:r>
              <a:rPr lang="es-AR" sz="2400" dirty="0"/>
              <a:t> (FSH, LH), por embarazo ( todos), </a:t>
            </a:r>
            <a:br>
              <a:rPr lang="es-AR" sz="2400" dirty="0"/>
            </a:br>
            <a:r>
              <a:rPr lang="es-AR" sz="2400" dirty="0"/>
              <a:t> por  </a:t>
            </a:r>
            <a:r>
              <a:rPr lang="es-AR" sz="2400" dirty="0" err="1"/>
              <a:t>temp</a:t>
            </a:r>
            <a:r>
              <a:rPr lang="es-AR" sz="2400" dirty="0"/>
              <a:t> </a:t>
            </a:r>
            <a:r>
              <a:rPr lang="es-AR" sz="2400" dirty="0" err="1"/>
              <a:t>amb</a:t>
            </a:r>
            <a:r>
              <a:rPr lang="es-AR" sz="2400" dirty="0"/>
              <a:t> y </a:t>
            </a:r>
            <a:r>
              <a:rPr lang="es-AR" sz="2400" dirty="0" err="1"/>
              <a:t>exp</a:t>
            </a:r>
            <a:r>
              <a:rPr lang="es-AR" sz="2400" dirty="0"/>
              <a:t> solar (</a:t>
            </a:r>
            <a:r>
              <a:rPr lang="es-AR" sz="2400" dirty="0" err="1"/>
              <a:t>Vit</a:t>
            </a:r>
            <a:r>
              <a:rPr lang="es-AR" sz="2400" dirty="0"/>
              <a:t> D)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1853" y="1844824"/>
            <a:ext cx="73213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es-AR" sz="3600" dirty="0"/>
              <a:t>Variabilidad biológica  por la edad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86820"/>
            <a:ext cx="6386563" cy="4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1084</TotalTime>
  <Words>1372</Words>
  <Application>Microsoft Office PowerPoint</Application>
  <PresentationFormat>Presentación en pantalla (4:3)</PresentationFormat>
  <Paragraphs>378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Constantia</vt:lpstr>
      <vt:lpstr>helvetica</vt:lpstr>
      <vt:lpstr>Times New Roman</vt:lpstr>
      <vt:lpstr>Wingdings 2</vt:lpstr>
      <vt:lpstr>Flujo</vt:lpstr>
      <vt:lpstr>Variabilidad  biológica en el lab clínico  </vt:lpstr>
      <vt:lpstr>Presentación de PowerPoint</vt:lpstr>
      <vt:lpstr>Presentación de PowerPoint</vt:lpstr>
      <vt:lpstr>Variab Biol Intra e Interindividuo</vt:lpstr>
      <vt:lpstr>Presentación de PowerPoint</vt:lpstr>
      <vt:lpstr>Variabilidad Preanalitica</vt:lpstr>
      <vt:lpstr> Componentes de la variabilidad biológica</vt:lpstr>
      <vt:lpstr>Variabilidad biológica por  ritmo  biológico Variaciones :  intradía ( calcio, fósforo, ACTH, Cortisol), interdías (FSH, LH), por embarazo ( todos),   por  temp amb y exp solar (Vit D)</vt:lpstr>
      <vt:lpstr>Variabilidad biológica  por la edad</vt:lpstr>
      <vt:lpstr>Variabilidad biológica  por la edad</vt:lpstr>
      <vt:lpstr>No considerar la Variab Biol lleva a interpretar mal el valor hallado</vt:lpstr>
      <vt:lpstr>Variabilidad biológica de la Fosfatasa alcalina  por edad y sexo</vt:lpstr>
      <vt:lpstr>Creatininemia: CVw &lt; CVg          Ferremia: CVw &gt; CVg</vt:lpstr>
      <vt:lpstr>VARIACIONES BIOLOGICAS DE  ANALITOS - QCA CLINICA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¿Para qué sirve  conocer la variabilidad biológica de un analito ?</vt:lpstr>
      <vt:lpstr>¿Para qué sirve  conocer la variabilidad biológica de un analito ?</vt:lpstr>
      <vt:lpstr> Ejercicios de aplicación </vt:lpstr>
      <vt:lpstr> Ejercicio N°2: </vt:lpstr>
      <vt:lpstr>Ejerc Nº 3 </vt:lpstr>
      <vt:lpstr>Ejerc  Nº 4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VARIACIONES BIOLOGICAS DE  ANALITOS  EN QCA CLINICA</dc:title>
  <dc:creator>alberto</dc:creator>
  <cp:lastModifiedBy>Usuario</cp:lastModifiedBy>
  <cp:revision>118</cp:revision>
  <dcterms:created xsi:type="dcterms:W3CDTF">2014-03-12T00:32:10Z</dcterms:created>
  <dcterms:modified xsi:type="dcterms:W3CDTF">2022-03-17T12:36:49Z</dcterms:modified>
</cp:coreProperties>
</file>