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4" r:id="rId5"/>
    <p:sldId id="259" r:id="rId6"/>
    <p:sldId id="272" r:id="rId7"/>
    <p:sldId id="273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94660"/>
  </p:normalViewPr>
  <p:slideViewPr>
    <p:cSldViewPr>
      <p:cViewPr varScale="1">
        <p:scale>
          <a:sx n="63" d="100"/>
          <a:sy n="63" d="100"/>
        </p:scale>
        <p:origin x="17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2970B4-A437-4CF7-9DA8-8AE9332447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A630689-8939-4E6E-92E0-6C00BE0E2EBA}">
      <dgm:prSet phldrT="[Texto]" custT="1"/>
      <dgm:spPr/>
      <dgm:t>
        <a:bodyPr/>
        <a:lstStyle/>
        <a:p>
          <a:r>
            <a:rPr lang="es-ES" sz="2400" dirty="0"/>
            <a:t>Antecedentes</a:t>
          </a:r>
        </a:p>
      </dgm:t>
    </dgm:pt>
    <dgm:pt modelId="{16DEE423-91B8-4C92-AE05-70C815EA076C}" type="parTrans" cxnId="{C8C8EEF2-1F03-4096-85F1-53B71D6C8113}">
      <dgm:prSet/>
      <dgm:spPr/>
      <dgm:t>
        <a:bodyPr/>
        <a:lstStyle/>
        <a:p>
          <a:endParaRPr lang="es-ES"/>
        </a:p>
      </dgm:t>
    </dgm:pt>
    <dgm:pt modelId="{668618A4-3809-46AA-909D-9B280154133E}" type="sibTrans" cxnId="{C8C8EEF2-1F03-4096-85F1-53B71D6C8113}">
      <dgm:prSet/>
      <dgm:spPr/>
      <dgm:t>
        <a:bodyPr/>
        <a:lstStyle/>
        <a:p>
          <a:endParaRPr lang="es-ES"/>
        </a:p>
      </dgm:t>
    </dgm:pt>
    <dgm:pt modelId="{6049DD57-49BD-44A6-B4A3-FA3C2DB1E13A}">
      <dgm:prSet phldrT="[Texto]" custT="1"/>
      <dgm:spPr/>
      <dgm:t>
        <a:bodyPr/>
        <a:lstStyle/>
        <a:p>
          <a:r>
            <a:rPr lang="es-ES" sz="2000" dirty="0"/>
            <a:t>Examen clínico</a:t>
          </a:r>
        </a:p>
      </dgm:t>
    </dgm:pt>
    <dgm:pt modelId="{9B43F6A3-8E27-40E4-8034-C300F5349E78}" type="parTrans" cxnId="{E41AA6C3-C4F5-46BF-A849-C0AE76CD308E}">
      <dgm:prSet/>
      <dgm:spPr/>
      <dgm:t>
        <a:bodyPr/>
        <a:lstStyle/>
        <a:p>
          <a:endParaRPr lang="es-ES"/>
        </a:p>
      </dgm:t>
    </dgm:pt>
    <dgm:pt modelId="{17BF17D7-AE3B-4179-9CBC-892BA0F5F0DF}" type="sibTrans" cxnId="{E41AA6C3-C4F5-46BF-A849-C0AE76CD308E}">
      <dgm:prSet/>
      <dgm:spPr/>
      <dgm:t>
        <a:bodyPr/>
        <a:lstStyle/>
        <a:p>
          <a:endParaRPr lang="es-ES"/>
        </a:p>
      </dgm:t>
    </dgm:pt>
    <dgm:pt modelId="{A6E45F92-C70B-45FB-9BD3-36F2B1DC75B0}">
      <dgm:prSet phldrT="[Texto]" custT="1"/>
      <dgm:spPr/>
      <dgm:t>
        <a:bodyPr/>
        <a:lstStyle/>
        <a:p>
          <a:r>
            <a:rPr lang="es-ES" sz="2000" dirty="0"/>
            <a:t>Laboratorio</a:t>
          </a:r>
        </a:p>
      </dgm:t>
    </dgm:pt>
    <dgm:pt modelId="{FCF7EC7A-E0DE-495A-9DF3-D18E4D933940}" type="parTrans" cxnId="{50CBF80D-5AF6-44C4-A0CC-906B65165953}">
      <dgm:prSet/>
      <dgm:spPr/>
      <dgm:t>
        <a:bodyPr/>
        <a:lstStyle/>
        <a:p>
          <a:endParaRPr lang="es-ES"/>
        </a:p>
      </dgm:t>
    </dgm:pt>
    <dgm:pt modelId="{B861C783-644C-43BC-8A56-4C4B0DFE6752}" type="sibTrans" cxnId="{50CBF80D-5AF6-44C4-A0CC-906B65165953}">
      <dgm:prSet/>
      <dgm:spPr/>
      <dgm:t>
        <a:bodyPr/>
        <a:lstStyle/>
        <a:p>
          <a:endParaRPr lang="es-ES"/>
        </a:p>
      </dgm:t>
    </dgm:pt>
    <dgm:pt modelId="{361DB190-2BD7-44D4-B963-EEA396E6D028}">
      <dgm:prSet phldrT="[Texto]" custT="1"/>
      <dgm:spPr/>
      <dgm:t>
        <a:bodyPr/>
        <a:lstStyle/>
        <a:p>
          <a:r>
            <a:rPr lang="es-ES" sz="2000" dirty="0"/>
            <a:t>Estudios  de Imagen</a:t>
          </a:r>
        </a:p>
      </dgm:t>
    </dgm:pt>
    <dgm:pt modelId="{C1FB6282-DDA4-4E0B-999E-4B220DC2711D}" type="parTrans" cxnId="{1E5B01BE-09B2-4CE6-B02C-C551B88F5A36}">
      <dgm:prSet/>
      <dgm:spPr/>
      <dgm:t>
        <a:bodyPr/>
        <a:lstStyle/>
        <a:p>
          <a:endParaRPr lang="es-ES"/>
        </a:p>
      </dgm:t>
    </dgm:pt>
    <dgm:pt modelId="{F72FBE87-E842-4A43-AB6F-AF35D28F52C2}" type="sibTrans" cxnId="{1E5B01BE-09B2-4CE6-B02C-C551B88F5A36}">
      <dgm:prSet/>
      <dgm:spPr/>
      <dgm:t>
        <a:bodyPr/>
        <a:lstStyle/>
        <a:p>
          <a:endParaRPr lang="es-ES"/>
        </a:p>
      </dgm:t>
    </dgm:pt>
    <dgm:pt modelId="{4106BF41-EFBA-4F62-AE86-9290DAB650A9}">
      <dgm:prSet phldrT="[Texto]" custT="1"/>
      <dgm:spPr/>
      <dgm:t>
        <a:bodyPr/>
        <a:lstStyle/>
        <a:p>
          <a:r>
            <a:rPr lang="es-ES" sz="2400" dirty="0"/>
            <a:t>COHERENCIA</a:t>
          </a:r>
          <a:r>
            <a:rPr lang="es-ES" sz="3900" dirty="0"/>
            <a:t> </a:t>
          </a:r>
        </a:p>
      </dgm:t>
    </dgm:pt>
    <dgm:pt modelId="{17E7382A-6E13-4E4D-881D-1EB911C58545}" type="parTrans" cxnId="{7FD6BAD9-92AD-4EEC-89A5-533FAA2A40BB}">
      <dgm:prSet/>
      <dgm:spPr/>
      <dgm:t>
        <a:bodyPr/>
        <a:lstStyle/>
        <a:p>
          <a:endParaRPr lang="es-ES"/>
        </a:p>
      </dgm:t>
    </dgm:pt>
    <dgm:pt modelId="{6149942E-AE8F-4F30-A20A-2C1EFCBF3117}" type="sibTrans" cxnId="{7FD6BAD9-92AD-4EEC-89A5-533FAA2A40BB}">
      <dgm:prSet/>
      <dgm:spPr/>
      <dgm:t>
        <a:bodyPr/>
        <a:lstStyle/>
        <a:p>
          <a:endParaRPr lang="es-ES"/>
        </a:p>
      </dgm:t>
    </dgm:pt>
    <dgm:pt modelId="{6F18CC17-71A8-46C5-BAB8-0B87BD2F77D2}" type="pres">
      <dgm:prSet presAssocID="{DE2970B4-A437-4CF7-9DA8-8AE9332447CA}" presName="diagram" presStyleCnt="0">
        <dgm:presLayoutVars>
          <dgm:dir/>
          <dgm:resizeHandles val="exact"/>
        </dgm:presLayoutVars>
      </dgm:prSet>
      <dgm:spPr/>
    </dgm:pt>
    <dgm:pt modelId="{2ACDAD9B-3BC8-463C-9D40-93DB5785C952}" type="pres">
      <dgm:prSet presAssocID="{6A630689-8939-4E6E-92E0-6C00BE0E2EBA}" presName="node" presStyleLbl="node1" presStyleIdx="0" presStyleCnt="5" custScaleX="125199" custScaleY="53468" custLinFactNeighborX="-24830" custLinFactNeighborY="0">
        <dgm:presLayoutVars>
          <dgm:bulletEnabled val="1"/>
        </dgm:presLayoutVars>
      </dgm:prSet>
      <dgm:spPr/>
    </dgm:pt>
    <dgm:pt modelId="{923FA959-1B2F-465F-9236-B38C2445969C}" type="pres">
      <dgm:prSet presAssocID="{668618A4-3809-46AA-909D-9B280154133E}" presName="sibTrans" presStyleCnt="0"/>
      <dgm:spPr/>
    </dgm:pt>
    <dgm:pt modelId="{030BD9D3-183E-464E-9B59-4C2393D80652}" type="pres">
      <dgm:prSet presAssocID="{6049DD57-49BD-44A6-B4A3-FA3C2DB1E13A}" presName="node" presStyleLbl="node1" presStyleIdx="1" presStyleCnt="5" custScaleX="119924" custScaleY="55654">
        <dgm:presLayoutVars>
          <dgm:bulletEnabled val="1"/>
        </dgm:presLayoutVars>
      </dgm:prSet>
      <dgm:spPr/>
    </dgm:pt>
    <dgm:pt modelId="{3BB02E8B-684F-4C82-9D7F-C691B5482A1A}" type="pres">
      <dgm:prSet presAssocID="{17BF17D7-AE3B-4179-9CBC-892BA0F5F0DF}" presName="sibTrans" presStyleCnt="0"/>
      <dgm:spPr/>
    </dgm:pt>
    <dgm:pt modelId="{22BAC885-EE37-41E0-A182-A6C9F209E2E3}" type="pres">
      <dgm:prSet presAssocID="{A6E45F92-C70B-45FB-9BD3-36F2B1DC75B0}" presName="node" presStyleLbl="node1" presStyleIdx="2" presStyleCnt="5" custScaleX="128488" custScaleY="53961" custLinFactNeighborX="-359" custLinFactNeighborY="1534">
        <dgm:presLayoutVars>
          <dgm:bulletEnabled val="1"/>
        </dgm:presLayoutVars>
      </dgm:prSet>
      <dgm:spPr/>
    </dgm:pt>
    <dgm:pt modelId="{241FCA27-4734-4E05-96BC-2BFC01000864}" type="pres">
      <dgm:prSet presAssocID="{B861C783-644C-43BC-8A56-4C4B0DFE6752}" presName="sibTrans" presStyleCnt="0"/>
      <dgm:spPr/>
    </dgm:pt>
    <dgm:pt modelId="{F6294B75-60A3-46A9-A0EA-2FA61A19CDEA}" type="pres">
      <dgm:prSet presAssocID="{361DB190-2BD7-44D4-B963-EEA396E6D028}" presName="node" presStyleLbl="node1" presStyleIdx="3" presStyleCnt="5" custScaleX="111060" custScaleY="52498">
        <dgm:presLayoutVars>
          <dgm:bulletEnabled val="1"/>
        </dgm:presLayoutVars>
      </dgm:prSet>
      <dgm:spPr/>
    </dgm:pt>
    <dgm:pt modelId="{DC08219F-444C-450A-A0D9-6E2CA664F58D}" type="pres">
      <dgm:prSet presAssocID="{F72FBE87-E842-4A43-AB6F-AF35D28F52C2}" presName="sibTrans" presStyleCnt="0"/>
      <dgm:spPr/>
    </dgm:pt>
    <dgm:pt modelId="{C38A31E6-E7CE-49BE-9134-AEA913281E46}" type="pres">
      <dgm:prSet presAssocID="{4106BF41-EFBA-4F62-AE86-9290DAB650A9}" presName="node" presStyleLbl="node1" presStyleIdx="4" presStyleCnt="5" custScaleX="176064" custScaleY="40893">
        <dgm:presLayoutVars>
          <dgm:bulletEnabled val="1"/>
        </dgm:presLayoutVars>
      </dgm:prSet>
      <dgm:spPr/>
    </dgm:pt>
  </dgm:ptLst>
  <dgm:cxnLst>
    <dgm:cxn modelId="{B83AF202-A945-474D-91B5-42D90A25967E}" type="presOf" srcId="{6049DD57-49BD-44A6-B4A3-FA3C2DB1E13A}" destId="{030BD9D3-183E-464E-9B59-4C2393D80652}" srcOrd="0" destOrd="0" presId="urn:microsoft.com/office/officeart/2005/8/layout/default"/>
    <dgm:cxn modelId="{36285A03-A7C0-498B-A32E-62D11C1465A9}" type="presOf" srcId="{361DB190-2BD7-44D4-B963-EEA396E6D028}" destId="{F6294B75-60A3-46A9-A0EA-2FA61A19CDEA}" srcOrd="0" destOrd="0" presId="urn:microsoft.com/office/officeart/2005/8/layout/default"/>
    <dgm:cxn modelId="{50CBF80D-5AF6-44C4-A0CC-906B65165953}" srcId="{DE2970B4-A437-4CF7-9DA8-8AE9332447CA}" destId="{A6E45F92-C70B-45FB-9BD3-36F2B1DC75B0}" srcOrd="2" destOrd="0" parTransId="{FCF7EC7A-E0DE-495A-9DF3-D18E4D933940}" sibTransId="{B861C783-644C-43BC-8A56-4C4B0DFE6752}"/>
    <dgm:cxn modelId="{3451A21F-CBA4-4866-A435-F54DBEF1526F}" type="presOf" srcId="{DE2970B4-A437-4CF7-9DA8-8AE9332447CA}" destId="{6F18CC17-71A8-46C5-BAB8-0B87BD2F77D2}" srcOrd="0" destOrd="0" presId="urn:microsoft.com/office/officeart/2005/8/layout/default"/>
    <dgm:cxn modelId="{8C6E7C6E-AA5E-4E27-BAA6-C6C8741D3FC0}" type="presOf" srcId="{6A630689-8939-4E6E-92E0-6C00BE0E2EBA}" destId="{2ACDAD9B-3BC8-463C-9D40-93DB5785C952}" srcOrd="0" destOrd="0" presId="urn:microsoft.com/office/officeart/2005/8/layout/default"/>
    <dgm:cxn modelId="{7BDC44AD-F655-471F-8B35-B9A073EA48F3}" type="presOf" srcId="{4106BF41-EFBA-4F62-AE86-9290DAB650A9}" destId="{C38A31E6-E7CE-49BE-9134-AEA913281E46}" srcOrd="0" destOrd="0" presId="urn:microsoft.com/office/officeart/2005/8/layout/default"/>
    <dgm:cxn modelId="{1E5B01BE-09B2-4CE6-B02C-C551B88F5A36}" srcId="{DE2970B4-A437-4CF7-9DA8-8AE9332447CA}" destId="{361DB190-2BD7-44D4-B963-EEA396E6D028}" srcOrd="3" destOrd="0" parTransId="{C1FB6282-DDA4-4E0B-999E-4B220DC2711D}" sibTransId="{F72FBE87-E842-4A43-AB6F-AF35D28F52C2}"/>
    <dgm:cxn modelId="{E41AA6C3-C4F5-46BF-A849-C0AE76CD308E}" srcId="{DE2970B4-A437-4CF7-9DA8-8AE9332447CA}" destId="{6049DD57-49BD-44A6-B4A3-FA3C2DB1E13A}" srcOrd="1" destOrd="0" parTransId="{9B43F6A3-8E27-40E4-8034-C300F5349E78}" sibTransId="{17BF17D7-AE3B-4179-9CBC-892BA0F5F0DF}"/>
    <dgm:cxn modelId="{36A2A8CA-DB55-4F08-A7B7-5549BB7CB027}" type="presOf" srcId="{A6E45F92-C70B-45FB-9BD3-36F2B1DC75B0}" destId="{22BAC885-EE37-41E0-A182-A6C9F209E2E3}" srcOrd="0" destOrd="0" presId="urn:microsoft.com/office/officeart/2005/8/layout/default"/>
    <dgm:cxn modelId="{7FD6BAD9-92AD-4EEC-89A5-533FAA2A40BB}" srcId="{DE2970B4-A437-4CF7-9DA8-8AE9332447CA}" destId="{4106BF41-EFBA-4F62-AE86-9290DAB650A9}" srcOrd="4" destOrd="0" parTransId="{17E7382A-6E13-4E4D-881D-1EB911C58545}" sibTransId="{6149942E-AE8F-4F30-A20A-2C1EFCBF3117}"/>
    <dgm:cxn modelId="{C8C8EEF2-1F03-4096-85F1-53B71D6C8113}" srcId="{DE2970B4-A437-4CF7-9DA8-8AE9332447CA}" destId="{6A630689-8939-4E6E-92E0-6C00BE0E2EBA}" srcOrd="0" destOrd="0" parTransId="{16DEE423-91B8-4C92-AE05-70C815EA076C}" sibTransId="{668618A4-3809-46AA-909D-9B280154133E}"/>
    <dgm:cxn modelId="{6D28F7D5-B6C4-4E49-A2D7-9352F59D02F4}" type="presParOf" srcId="{6F18CC17-71A8-46C5-BAB8-0B87BD2F77D2}" destId="{2ACDAD9B-3BC8-463C-9D40-93DB5785C952}" srcOrd="0" destOrd="0" presId="urn:microsoft.com/office/officeart/2005/8/layout/default"/>
    <dgm:cxn modelId="{48B3F72C-2413-4242-8F51-4FBDA6EFEE67}" type="presParOf" srcId="{6F18CC17-71A8-46C5-BAB8-0B87BD2F77D2}" destId="{923FA959-1B2F-465F-9236-B38C2445969C}" srcOrd="1" destOrd="0" presId="urn:microsoft.com/office/officeart/2005/8/layout/default"/>
    <dgm:cxn modelId="{A2C4BCD4-02FE-4893-842E-58156316D8A2}" type="presParOf" srcId="{6F18CC17-71A8-46C5-BAB8-0B87BD2F77D2}" destId="{030BD9D3-183E-464E-9B59-4C2393D80652}" srcOrd="2" destOrd="0" presId="urn:microsoft.com/office/officeart/2005/8/layout/default"/>
    <dgm:cxn modelId="{7130A63E-B94B-4E1D-BD66-DB6BA3F7C06C}" type="presParOf" srcId="{6F18CC17-71A8-46C5-BAB8-0B87BD2F77D2}" destId="{3BB02E8B-684F-4C82-9D7F-C691B5482A1A}" srcOrd="3" destOrd="0" presId="urn:microsoft.com/office/officeart/2005/8/layout/default"/>
    <dgm:cxn modelId="{31521C5C-FBC7-4B7A-8A37-8A387B5B7455}" type="presParOf" srcId="{6F18CC17-71A8-46C5-BAB8-0B87BD2F77D2}" destId="{22BAC885-EE37-41E0-A182-A6C9F209E2E3}" srcOrd="4" destOrd="0" presId="urn:microsoft.com/office/officeart/2005/8/layout/default"/>
    <dgm:cxn modelId="{ED5D3318-1E69-4000-A148-2318433EA1ED}" type="presParOf" srcId="{6F18CC17-71A8-46C5-BAB8-0B87BD2F77D2}" destId="{241FCA27-4734-4E05-96BC-2BFC01000864}" srcOrd="5" destOrd="0" presId="urn:microsoft.com/office/officeart/2005/8/layout/default"/>
    <dgm:cxn modelId="{485F13B1-1CDF-42A8-B22E-3B917B24CA69}" type="presParOf" srcId="{6F18CC17-71A8-46C5-BAB8-0B87BD2F77D2}" destId="{F6294B75-60A3-46A9-A0EA-2FA61A19CDEA}" srcOrd="6" destOrd="0" presId="urn:microsoft.com/office/officeart/2005/8/layout/default"/>
    <dgm:cxn modelId="{034AC073-3B26-42D2-8281-6387ABF0C782}" type="presParOf" srcId="{6F18CC17-71A8-46C5-BAB8-0B87BD2F77D2}" destId="{DC08219F-444C-450A-A0D9-6E2CA664F58D}" srcOrd="7" destOrd="0" presId="urn:microsoft.com/office/officeart/2005/8/layout/default"/>
    <dgm:cxn modelId="{286EEFE6-EF57-46C6-A049-E06AD7C9FA9C}" type="presParOf" srcId="{6F18CC17-71A8-46C5-BAB8-0B87BD2F77D2}" destId="{C38A31E6-E7CE-49BE-9134-AEA913281E4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DAD9B-3BC8-463C-9D40-93DB5785C952}">
      <dsp:nvSpPr>
        <dsp:cNvPr id="0" name=""/>
        <dsp:cNvSpPr/>
      </dsp:nvSpPr>
      <dsp:spPr>
        <a:xfrm>
          <a:off x="0" y="377590"/>
          <a:ext cx="3350978" cy="8586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Antecedentes</a:t>
          </a:r>
        </a:p>
      </dsp:txBody>
      <dsp:txXfrm>
        <a:off x="0" y="377590"/>
        <a:ext cx="3350978" cy="858649"/>
      </dsp:txXfrm>
    </dsp:sp>
    <dsp:sp modelId="{030BD9D3-183E-464E-9B59-4C2393D80652}">
      <dsp:nvSpPr>
        <dsp:cNvPr id="0" name=""/>
        <dsp:cNvSpPr/>
      </dsp:nvSpPr>
      <dsp:spPr>
        <a:xfrm>
          <a:off x="3621823" y="360038"/>
          <a:ext cx="3209791" cy="893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Examen clínico</a:t>
          </a:r>
        </a:p>
      </dsp:txBody>
      <dsp:txXfrm>
        <a:off x="3621823" y="360038"/>
        <a:ext cx="3209791" cy="893754"/>
      </dsp:txXfrm>
    </dsp:sp>
    <dsp:sp modelId="{22BAC885-EE37-41E0-A182-A6C9F209E2E3}">
      <dsp:nvSpPr>
        <dsp:cNvPr id="0" name=""/>
        <dsp:cNvSpPr/>
      </dsp:nvSpPr>
      <dsp:spPr>
        <a:xfrm>
          <a:off x="68192" y="1546079"/>
          <a:ext cx="3439008" cy="8665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Laboratorio</a:t>
          </a:r>
        </a:p>
      </dsp:txBody>
      <dsp:txXfrm>
        <a:off x="68192" y="1546079"/>
        <a:ext cx="3439008" cy="866566"/>
      </dsp:txXfrm>
    </dsp:sp>
    <dsp:sp modelId="{F6294B75-60A3-46A9-A0EA-2FA61A19CDEA}">
      <dsp:nvSpPr>
        <dsp:cNvPr id="0" name=""/>
        <dsp:cNvSpPr/>
      </dsp:nvSpPr>
      <dsp:spPr>
        <a:xfrm>
          <a:off x="3784462" y="1533192"/>
          <a:ext cx="2972544" cy="843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Estudios  de Imagen</a:t>
          </a:r>
        </a:p>
      </dsp:txBody>
      <dsp:txXfrm>
        <a:off x="3784462" y="1533192"/>
        <a:ext cx="2972544" cy="843072"/>
      </dsp:txXfrm>
    </dsp:sp>
    <dsp:sp modelId="{C38A31E6-E7CE-49BE-9134-AEA913281E46}">
      <dsp:nvSpPr>
        <dsp:cNvPr id="0" name=""/>
        <dsp:cNvSpPr/>
      </dsp:nvSpPr>
      <dsp:spPr>
        <a:xfrm>
          <a:off x="1061208" y="2655663"/>
          <a:ext cx="4712390" cy="6567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COHERENCIA</a:t>
          </a:r>
          <a:r>
            <a:rPr lang="es-ES" sz="3900" kern="1200" dirty="0"/>
            <a:t> </a:t>
          </a:r>
        </a:p>
      </dsp:txBody>
      <dsp:txXfrm>
        <a:off x="1061208" y="2655663"/>
        <a:ext cx="4712390" cy="656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21/03/2022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60649"/>
            <a:ext cx="7690048" cy="648071"/>
          </a:xfrm>
        </p:spPr>
        <p:txBody>
          <a:bodyPr>
            <a:normAutofit/>
          </a:bodyPr>
          <a:lstStyle/>
          <a:p>
            <a:pPr algn="ctr"/>
            <a:r>
              <a:rPr lang="es-ES" sz="2400" dirty="0">
                <a:solidFill>
                  <a:srgbClr val="FFFF00"/>
                </a:solidFill>
              </a:rPr>
              <a:t>ETAPA     POSTANALITICA EN QCA CLINICA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24744"/>
            <a:ext cx="7992888" cy="5256585"/>
          </a:xfrm>
        </p:spPr>
        <p:txBody>
          <a:bodyPr/>
          <a:lstStyle/>
          <a:p>
            <a:pPr algn="ctr"/>
            <a:r>
              <a:rPr lang="es-ES" b="1" u="sng" dirty="0"/>
              <a:t>OBJETIVOS DE APRENDIZAJE   </a:t>
            </a:r>
            <a:r>
              <a:rPr lang="es-ES" dirty="0"/>
              <a:t>ser capaz de:</a:t>
            </a:r>
          </a:p>
          <a:p>
            <a:endParaRPr lang="es-ES" dirty="0"/>
          </a:p>
          <a:p>
            <a:pPr lvl="0"/>
            <a:r>
              <a:rPr lang="es-ES" b="1" dirty="0"/>
              <a:t>Describir las cualidades que debe tener todo Informe  </a:t>
            </a:r>
            <a:r>
              <a:rPr lang="es-ES" b="1" dirty="0" err="1"/>
              <a:t>bioq</a:t>
            </a:r>
            <a:r>
              <a:rPr lang="es-ES" b="1" dirty="0"/>
              <a:t>.</a:t>
            </a:r>
          </a:p>
          <a:p>
            <a:pPr lvl="0"/>
            <a:endParaRPr lang="es-ES" dirty="0"/>
          </a:p>
          <a:p>
            <a:pPr lvl="0"/>
            <a:r>
              <a:rPr lang="es-ES" b="1" dirty="0"/>
              <a:t>Interpretar   los  subprocesos  de la Etapa Postanalítica.</a:t>
            </a:r>
          </a:p>
          <a:p>
            <a:pPr lvl="0"/>
            <a:endParaRPr lang="es-ES" dirty="0"/>
          </a:p>
          <a:p>
            <a:pPr lvl="0"/>
            <a:r>
              <a:rPr lang="es-ES" b="1" dirty="0"/>
              <a:t>Reconocer la responsabilidad del Bioquímico   firmante</a:t>
            </a:r>
          </a:p>
          <a:p>
            <a:pPr lvl="0"/>
            <a:endParaRPr lang="es-ES" dirty="0"/>
          </a:p>
          <a:p>
            <a:pPr lvl="0"/>
            <a:r>
              <a:rPr lang="es-ES" b="1" dirty="0"/>
              <a:t>Describir los procesos cognitivos de  la Validación clínica</a:t>
            </a:r>
          </a:p>
          <a:p>
            <a:pPr marL="45720" indent="0">
              <a:buNone/>
            </a:pP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841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1"/>
            <a:ext cx="7963272" cy="792087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s-ES" sz="2400" b="1" dirty="0">
                <a:solidFill>
                  <a:srgbClr val="FFFF00"/>
                </a:solidFill>
              </a:rPr>
              <a:t>Registro, transcripción, entrega y  comunicación  de los resultados</a:t>
            </a:r>
            <a:br>
              <a:rPr lang="es-ES" sz="2400" dirty="0"/>
            </a:br>
            <a:br>
              <a:rPr lang="es-ES" sz="2400" b="1" dirty="0"/>
            </a:br>
            <a:br>
              <a:rPr lang="es-ES" sz="2400" b="1" dirty="0"/>
            </a:br>
            <a:br>
              <a:rPr lang="es-ES" sz="2400" b="1" dirty="0"/>
            </a:br>
            <a:endParaRPr lang="es-ES" sz="24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2B0919-541A-4B03-A2A7-6F4F75E435FE}"/>
              </a:ext>
            </a:extLst>
          </p:cNvPr>
          <p:cNvSpPr/>
          <p:nvPr/>
        </p:nvSpPr>
        <p:spPr>
          <a:xfrm>
            <a:off x="467544" y="1232755"/>
            <a:ext cx="4104456" cy="52205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rgbClr val="002060"/>
                </a:solidFill>
              </a:rPr>
              <a:t>Los registros deben ser completos y en formato electrónico para  un rápido acceso ante consultas  a partir del nombre y DNI del paciente.</a:t>
            </a:r>
          </a:p>
          <a:p>
            <a:endParaRPr lang="es-ES" b="1" dirty="0">
              <a:solidFill>
                <a:srgbClr val="002060"/>
              </a:solidFill>
            </a:endParaRPr>
          </a:p>
          <a:p>
            <a:r>
              <a:rPr lang="es-ES" b="1" dirty="0">
                <a:solidFill>
                  <a:srgbClr val="002060"/>
                </a:solidFill>
              </a:rPr>
              <a:t>La transcripción de datos que van al informe es todavía una fuente de error, poco detectable y  totalmente evitable.</a:t>
            </a:r>
          </a:p>
          <a:p>
            <a:endParaRPr lang="es-ES" b="1" dirty="0">
              <a:solidFill>
                <a:srgbClr val="002060"/>
              </a:solidFill>
            </a:endParaRPr>
          </a:p>
          <a:p>
            <a:r>
              <a:rPr lang="es-ES" b="1" dirty="0">
                <a:solidFill>
                  <a:srgbClr val="002060"/>
                </a:solidFill>
              </a:rPr>
              <a:t> Entrega del Informe: Oportuna, amable, confidencial.</a:t>
            </a:r>
          </a:p>
          <a:p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C0085-5DAC-4A59-BC10-95B214CB2BB3}"/>
              </a:ext>
            </a:extLst>
          </p:cNvPr>
          <p:cNvSpPr/>
          <p:nvPr/>
        </p:nvSpPr>
        <p:spPr>
          <a:xfrm>
            <a:off x="4850080" y="3176289"/>
            <a:ext cx="3816424" cy="32770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002060"/>
                </a:solidFill>
              </a:rPr>
              <a:t>Capacitar al personal que  registra/ transcribe.</a:t>
            </a:r>
          </a:p>
          <a:p>
            <a:r>
              <a:rPr lang="es-ES" b="1" dirty="0">
                <a:solidFill>
                  <a:srgbClr val="002060"/>
                </a:solidFill>
              </a:rPr>
              <a:t>Monitorear  conductas y errores de proceso</a:t>
            </a:r>
          </a:p>
          <a:p>
            <a:endParaRPr lang="es-ES" b="1" dirty="0">
              <a:solidFill>
                <a:srgbClr val="002060"/>
              </a:solidFill>
            </a:endParaRPr>
          </a:p>
          <a:p>
            <a:r>
              <a:rPr lang="es-ES" b="1" dirty="0">
                <a:solidFill>
                  <a:srgbClr val="002060"/>
                </a:solidFill>
              </a:rPr>
              <a:t>Si quien registra/ transcribe, persiste con errores,  retirarlo a otra función con menor remuneración.</a:t>
            </a:r>
          </a:p>
          <a:p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A94D969-54CD-4B63-9DEB-400DE745D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1160064"/>
            <a:ext cx="1602655" cy="183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9"/>
            <a:ext cx="7675240" cy="288032"/>
          </a:xfrm>
        </p:spPr>
        <p:txBody>
          <a:bodyPr anchor="t">
            <a:normAutofit fontScale="90000"/>
          </a:bodyPr>
          <a:lstStyle/>
          <a:p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404664"/>
            <a:ext cx="7675240" cy="61926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s-ES" dirty="0"/>
          </a:p>
          <a:p>
            <a:r>
              <a:rPr lang="es-ES" sz="2400" b="1" dirty="0"/>
              <a:t>IDEAL: Informar el nivel de incertidumbre del resultado </a:t>
            </a:r>
            <a:r>
              <a:rPr lang="es-ES" sz="2400" dirty="0"/>
              <a:t> </a:t>
            </a:r>
          </a:p>
          <a:p>
            <a:endParaRPr lang="es-ES" sz="2400" dirty="0"/>
          </a:p>
          <a:p>
            <a:pPr marL="45720" indent="0" algn="ctr">
              <a:buNone/>
            </a:pPr>
            <a:r>
              <a:rPr lang="es-ES" dirty="0"/>
              <a:t>Es decir, su nivel de </a:t>
            </a:r>
            <a:r>
              <a:rPr lang="es-ES" dirty="0" err="1"/>
              <a:t>Variab</a:t>
            </a:r>
            <a:r>
              <a:rPr lang="es-ES" dirty="0"/>
              <a:t>  Biológica y  </a:t>
            </a:r>
            <a:r>
              <a:rPr lang="es-ES" dirty="0" err="1"/>
              <a:t>Variab</a:t>
            </a:r>
            <a:r>
              <a:rPr lang="es-ES" dirty="0"/>
              <a:t> Analítica </a:t>
            </a:r>
          </a:p>
          <a:p>
            <a:pPr algn="ctr"/>
            <a:r>
              <a:rPr lang="es-ES" dirty="0"/>
              <a:t>para  c/ analito medido. </a:t>
            </a:r>
          </a:p>
          <a:p>
            <a:pPr algn="ctr"/>
            <a:endParaRPr lang="es-ES" dirty="0"/>
          </a:p>
          <a:p>
            <a:r>
              <a:rPr lang="es-ES" sz="2200" b="1" dirty="0" err="1">
                <a:solidFill>
                  <a:srgbClr val="FFFF00"/>
                </a:solidFill>
              </a:rPr>
              <a:t>Ej</a:t>
            </a:r>
            <a:r>
              <a:rPr lang="es-ES" sz="2200" b="1" dirty="0">
                <a:solidFill>
                  <a:srgbClr val="FFFF00"/>
                </a:solidFill>
              </a:rPr>
              <a:t> Glucemia: Valor Hallado: 86 mg/dl</a:t>
            </a:r>
          </a:p>
          <a:p>
            <a:r>
              <a:rPr lang="es-ES" sz="2200" b="1" dirty="0" err="1">
                <a:solidFill>
                  <a:srgbClr val="FFFF00"/>
                </a:solidFill>
              </a:rPr>
              <a:t>Variab</a:t>
            </a:r>
            <a:r>
              <a:rPr lang="es-ES" sz="2200" b="1" dirty="0">
                <a:solidFill>
                  <a:srgbClr val="FFFF00"/>
                </a:solidFill>
              </a:rPr>
              <a:t> </a:t>
            </a:r>
            <a:r>
              <a:rPr lang="es-ES" sz="2200" b="1" dirty="0" err="1">
                <a:solidFill>
                  <a:srgbClr val="FFFF00"/>
                </a:solidFill>
              </a:rPr>
              <a:t>Biol</a:t>
            </a:r>
            <a:r>
              <a:rPr lang="es-ES" sz="2200" b="1" dirty="0">
                <a:solidFill>
                  <a:srgbClr val="FFFF00"/>
                </a:solidFill>
              </a:rPr>
              <a:t> </a:t>
            </a:r>
            <a:r>
              <a:rPr lang="es-ES" sz="2200" b="1" dirty="0" err="1">
                <a:solidFill>
                  <a:srgbClr val="FFFF00"/>
                </a:solidFill>
              </a:rPr>
              <a:t>Intraind</a:t>
            </a:r>
            <a:r>
              <a:rPr lang="es-ES" sz="2200" b="1" dirty="0">
                <a:solidFill>
                  <a:srgbClr val="FFFF00"/>
                </a:solidFill>
              </a:rPr>
              <a:t>: 5,7 %   y      </a:t>
            </a:r>
            <a:r>
              <a:rPr lang="es-ES" sz="2200" b="1" dirty="0" err="1">
                <a:solidFill>
                  <a:srgbClr val="FFFF00"/>
                </a:solidFill>
              </a:rPr>
              <a:t>Variab</a:t>
            </a:r>
            <a:r>
              <a:rPr lang="es-ES" sz="2200" b="1" dirty="0">
                <a:solidFill>
                  <a:srgbClr val="FFFF00"/>
                </a:solidFill>
              </a:rPr>
              <a:t> Anal: 2,5%</a:t>
            </a:r>
          </a:p>
          <a:p>
            <a:r>
              <a:rPr lang="es-ES" sz="2200" b="1" dirty="0">
                <a:solidFill>
                  <a:srgbClr val="FFFF00"/>
                </a:solidFill>
              </a:rPr>
              <a:t>VRC: 15 %</a:t>
            </a:r>
          </a:p>
          <a:p>
            <a:endParaRPr lang="es-ES" dirty="0"/>
          </a:p>
          <a:p>
            <a:r>
              <a:rPr lang="es-ES" dirty="0"/>
              <a:t>Aún falta  </a:t>
            </a:r>
            <a:r>
              <a:rPr lang="es-ES" dirty="0" err="1"/>
              <a:t>instruír</a:t>
            </a:r>
            <a:r>
              <a:rPr lang="es-ES" dirty="0"/>
              <a:t> a </a:t>
            </a:r>
            <a:r>
              <a:rPr lang="es-ES" dirty="0" err="1"/>
              <a:t>Bioqs</a:t>
            </a:r>
            <a:r>
              <a:rPr lang="es-ES" dirty="0"/>
              <a:t> y Médicos/as cómo interpretarlas, asignatura  pendiente de los </a:t>
            </a:r>
            <a:r>
              <a:rPr lang="es-ES" dirty="0" err="1"/>
              <a:t>Bioqs</a:t>
            </a:r>
            <a:r>
              <a:rPr lang="es-ES" dirty="0"/>
              <a:t> clínicos. </a:t>
            </a:r>
          </a:p>
          <a:p>
            <a:pPr marL="45720" indent="0" algn="ctr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4881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60649"/>
            <a:ext cx="7603232" cy="288032"/>
          </a:xfrm>
        </p:spPr>
        <p:txBody>
          <a:bodyPr anchor="t">
            <a:normAutofit fontScale="90000"/>
          </a:bodyPr>
          <a:lstStyle/>
          <a:p>
            <a:br>
              <a:rPr lang="es-ES" sz="2400" dirty="0"/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548682"/>
            <a:ext cx="7546032" cy="6048670"/>
          </a:xfrm>
        </p:spPr>
        <p:txBody>
          <a:bodyPr>
            <a:noAutofit/>
          </a:bodyPr>
          <a:lstStyle/>
          <a:p>
            <a:endParaRPr lang="es-ES" sz="2400" b="1" dirty="0"/>
          </a:p>
          <a:p>
            <a:pPr marL="45720" indent="0" algn="ctr">
              <a:buNone/>
            </a:pPr>
            <a:r>
              <a:rPr lang="es-ES" sz="2400" b="1" dirty="0">
                <a:solidFill>
                  <a:srgbClr val="FFFF00"/>
                </a:solidFill>
              </a:rPr>
              <a:t>Siempre tener presente nuestra responsabilidad</a:t>
            </a:r>
          </a:p>
          <a:p>
            <a:pPr algn="ctr"/>
            <a:endParaRPr lang="es-ES" sz="2400" b="1" dirty="0"/>
          </a:p>
          <a:p>
            <a:pPr algn="ctr"/>
            <a:r>
              <a:rPr lang="es-ES" sz="2400" b="1" dirty="0"/>
              <a:t>La variabilidad preanalítica debe ser minimizada  al máximo estandarizando todos los procesos de  preparación del paciente y toma de muestra</a:t>
            </a:r>
          </a:p>
          <a:p>
            <a:pPr algn="ctr"/>
            <a:endParaRPr lang="es-ES" sz="2400" b="1" dirty="0"/>
          </a:p>
          <a:p>
            <a:pPr marL="45720" indent="0" algn="ctr">
              <a:buNone/>
            </a:pPr>
            <a:r>
              <a:rPr lang="es-ES" sz="2400" b="1" dirty="0"/>
              <a:t>La variabilidad analítica debe controlarse y mantenerse  dentro de niveles aceptables, para cada analito, en cada </a:t>
            </a:r>
            <a:r>
              <a:rPr lang="es-ES" sz="2400" b="1" dirty="0" err="1"/>
              <a:t>lab</a:t>
            </a:r>
            <a:r>
              <a:rPr lang="es-ES" sz="2400" b="1" dirty="0"/>
              <a:t>. </a:t>
            </a: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1743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260648"/>
            <a:ext cx="7929618" cy="792089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ES" sz="2400" dirty="0"/>
              <a:t> </a:t>
            </a:r>
            <a:br>
              <a:rPr lang="es-ES" sz="2400" dirty="0"/>
            </a:br>
            <a:r>
              <a:rPr lang="es-ES" sz="2400" b="1" dirty="0">
                <a:solidFill>
                  <a:srgbClr val="FFFF00"/>
                </a:solidFill>
              </a:rPr>
              <a:t>Aspectos postanalíticos de la Atención bioquímica</a:t>
            </a:r>
            <a:br>
              <a:rPr lang="es-ES" sz="2400" b="1" dirty="0">
                <a:solidFill>
                  <a:srgbClr val="FFFF00"/>
                </a:solidFill>
              </a:rPr>
            </a:br>
            <a:br>
              <a:rPr lang="es-ES" sz="2400" dirty="0">
                <a:solidFill>
                  <a:srgbClr val="FFFF00"/>
                </a:solidFill>
              </a:rPr>
            </a:br>
            <a:endParaRPr lang="es-ES" sz="24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052737"/>
            <a:ext cx="8215370" cy="5400600"/>
          </a:xfrm>
        </p:spPr>
        <p:txBody>
          <a:bodyPr/>
          <a:lstStyle/>
          <a:p>
            <a:pPr lvl="0"/>
            <a:r>
              <a:rPr lang="es-ES" dirty="0"/>
              <a:t>Realizar   </a:t>
            </a:r>
            <a:r>
              <a:rPr lang="es-ES" b="1" dirty="0"/>
              <a:t>capacitación continua  a todo el personal</a:t>
            </a:r>
            <a:r>
              <a:rPr lang="es-ES" dirty="0"/>
              <a:t> administrativo, técnico y bioquímico para  que adquiera las competencias necesarias  para  dar  un  servicio  óptimo.</a:t>
            </a:r>
          </a:p>
          <a:p>
            <a:pPr lvl="0"/>
            <a:endParaRPr lang="es-ES" dirty="0"/>
          </a:p>
          <a:p>
            <a:r>
              <a:rPr lang="es-ES" dirty="0"/>
              <a:t>Realizar  la validación FISIOPATOLÓGICA O CLÍNICA final. Investigar   las acciones preanalíticas y analíticas </a:t>
            </a:r>
            <a:r>
              <a:rPr lang="es-ES" dirty="0" err="1"/>
              <a:t>cdo</a:t>
            </a:r>
            <a:r>
              <a:rPr lang="es-ES" dirty="0"/>
              <a:t> no  hay coherencia   con un resultado.</a:t>
            </a:r>
          </a:p>
          <a:p>
            <a:endParaRPr lang="es-ES" dirty="0"/>
          </a:p>
          <a:p>
            <a:pPr lvl="0"/>
            <a:r>
              <a:rPr lang="es-ES" dirty="0"/>
              <a:t>El  informe debe estar completo,  almacenado  y   registrado en el S.I.L.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Responder a las consultas del paciente que  retira el informe </a:t>
            </a:r>
            <a:r>
              <a:rPr lang="es-ES" dirty="0" err="1"/>
              <a:t>ó</a:t>
            </a:r>
            <a:r>
              <a:rPr lang="es-ES" dirty="0"/>
              <a:t> familiares ,y del médico que lo recibe.</a:t>
            </a:r>
          </a:p>
          <a:p>
            <a:endParaRPr lang="es-ES" dirty="0"/>
          </a:p>
          <a:p>
            <a:pPr lvl="0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332656"/>
            <a:ext cx="7459216" cy="660149"/>
          </a:xfrm>
        </p:spPr>
        <p:txBody>
          <a:bodyPr>
            <a:normAutofit fontScale="90000"/>
          </a:bodyPr>
          <a:lstStyle/>
          <a:p>
            <a:r>
              <a:rPr lang="es-ES" sz="2400" b="1" dirty="0"/>
              <a:t>Aspectos postanalíticos de la Atención bioquímica.</a:t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08720"/>
            <a:ext cx="7675240" cy="5832647"/>
          </a:xfrm>
        </p:spPr>
        <p:txBody>
          <a:bodyPr/>
          <a:lstStyle/>
          <a:p>
            <a:pPr marL="45720" lvl="0" indent="0" algn="ctr">
              <a:buNone/>
            </a:pPr>
            <a:r>
              <a:rPr lang="es-ES" sz="2400" dirty="0">
                <a:solidFill>
                  <a:srgbClr val="FFFF00"/>
                </a:solidFill>
              </a:rPr>
              <a:t>Comunicarse con el médico solicitante </a:t>
            </a:r>
            <a:endParaRPr lang="es-ES" sz="2400" dirty="0"/>
          </a:p>
          <a:p>
            <a:pPr marL="45720" lvl="0" indent="0" algn="ctr">
              <a:buNone/>
            </a:pPr>
            <a:endParaRPr lang="es-ES" sz="2400" dirty="0"/>
          </a:p>
          <a:p>
            <a:pPr lvl="0"/>
            <a:r>
              <a:rPr lang="es-ES" dirty="0"/>
              <a:t>Ante  </a:t>
            </a:r>
            <a:r>
              <a:rPr lang="es-ES" dirty="0">
                <a:solidFill>
                  <a:srgbClr val="FFFF00"/>
                </a:solidFill>
              </a:rPr>
              <a:t>valores críticos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Si es pertinente informar  la sensibilidad y especificidad diagnóstica o los valores predictivos de la prueba que  se informa. (Hb en Mat Fecal…)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Para sugerir  análisis  útiles para  el diagnóstico, valorar eficacia del tratamiento, pronóstico, etc., en beneficio del paciente y  siempre con respeto.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Si se hallan incoherencias  en la validación clínica, sin  hallar errores   preanalíticos ni  analíticos.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Otras situaciones   que lo justifiquen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07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315200" cy="588141"/>
          </a:xfrm>
        </p:spPr>
        <p:txBody>
          <a:bodyPr anchor="t">
            <a:normAutofit fontScale="90000"/>
          </a:bodyPr>
          <a:lstStyle/>
          <a:p>
            <a:r>
              <a:rPr lang="es-ES" sz="2400" b="1" dirty="0">
                <a:solidFill>
                  <a:srgbClr val="FFFF00"/>
                </a:solidFill>
              </a:rPr>
              <a:t>Aspectos postanalíticos de la Atención bioquímica.</a:t>
            </a:r>
            <a:br>
              <a:rPr lang="es-ES" sz="2400" dirty="0">
                <a:solidFill>
                  <a:srgbClr val="FFFF00"/>
                </a:solidFill>
              </a:rPr>
            </a:br>
            <a:endParaRPr lang="es-ES" sz="24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96753"/>
            <a:ext cx="7315200" cy="5112608"/>
          </a:xfrm>
        </p:spPr>
        <p:txBody>
          <a:bodyPr/>
          <a:lstStyle/>
          <a:p>
            <a:pPr lvl="0"/>
            <a:r>
              <a:rPr lang="es-ES" dirty="0"/>
              <a:t>Optimizar   las condiciones de trabajo del personal 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Optimizar  condiciones  de confort de los pacientes  en  el área de atención.</a:t>
            </a:r>
          </a:p>
          <a:p>
            <a:pPr lvl="0"/>
            <a:endParaRPr lang="es-ES" dirty="0"/>
          </a:p>
          <a:p>
            <a:pPr lvl="0"/>
            <a:endParaRPr lang="es-ES" dirty="0"/>
          </a:p>
          <a:p>
            <a:pPr algn="ctr"/>
            <a:r>
              <a:rPr lang="es-ES" b="1" dirty="0">
                <a:solidFill>
                  <a:srgbClr val="FFFF00"/>
                </a:solidFill>
              </a:rPr>
              <a:t>la etapa </a:t>
            </a:r>
            <a:r>
              <a:rPr lang="es-ES" b="1" dirty="0" err="1">
                <a:solidFill>
                  <a:srgbClr val="FFFF00"/>
                </a:solidFill>
              </a:rPr>
              <a:t>postanalítica</a:t>
            </a:r>
            <a:r>
              <a:rPr lang="es-ES" b="1" dirty="0">
                <a:solidFill>
                  <a:srgbClr val="FFFF00"/>
                </a:solidFill>
              </a:rPr>
              <a:t>  no se limita a la confección y entrega del informe bioquímico</a:t>
            </a:r>
            <a:r>
              <a:rPr lang="es-ES" b="1" dirty="0"/>
              <a:t>.</a:t>
            </a:r>
            <a:r>
              <a:rPr lang="es-ES" dirty="0"/>
              <a:t> </a:t>
            </a:r>
          </a:p>
          <a:p>
            <a:endParaRPr lang="es-ES" b="1" cap="al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70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88641"/>
            <a:ext cx="7315200" cy="864095"/>
          </a:xfrm>
        </p:spPr>
        <p:txBody>
          <a:bodyPr anchor="t">
            <a:normAutofit/>
          </a:bodyPr>
          <a:lstStyle/>
          <a:p>
            <a:pPr algn="ctr"/>
            <a:r>
              <a:rPr lang="es-ES" sz="2400" b="1" dirty="0"/>
              <a:t>¿Qué  cualidades debe  presentar  todo Informe  bioquímico?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6264696" cy="5616623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1- </a:t>
            </a:r>
            <a:r>
              <a:rPr lang="es-ES" dirty="0">
                <a:solidFill>
                  <a:srgbClr val="FFFF00"/>
                </a:solidFill>
              </a:rPr>
              <a:t>SER    CONFIABLE   </a:t>
            </a:r>
            <a:r>
              <a:rPr lang="es-ES" dirty="0"/>
              <a:t>para el paciente y para el médico solicitante.</a:t>
            </a:r>
          </a:p>
          <a:p>
            <a:endParaRPr lang="es-ES" dirty="0"/>
          </a:p>
          <a:p>
            <a:r>
              <a:rPr lang="es-ES" dirty="0"/>
              <a:t>2- Presentar toda la  información en forma clara y concisa.</a:t>
            </a:r>
          </a:p>
          <a:p>
            <a:endParaRPr lang="es-ES" dirty="0"/>
          </a:p>
          <a:p>
            <a:r>
              <a:rPr lang="es-ES" dirty="0"/>
              <a:t>3-Responder a todo el pedido médico  original.</a:t>
            </a:r>
          </a:p>
          <a:p>
            <a:endParaRPr lang="es-ES" dirty="0"/>
          </a:p>
          <a:p>
            <a:r>
              <a:rPr lang="es-ES" dirty="0"/>
              <a:t>4- DATOS DEL PACIENTE: Nombre completo, edad, DNI, Obra Social, Nº de Sala  y cama si está internado</a:t>
            </a:r>
          </a:p>
          <a:p>
            <a:endParaRPr lang="es-ES" dirty="0"/>
          </a:p>
          <a:p>
            <a:r>
              <a:rPr lang="es-ES" dirty="0"/>
              <a:t>5-  DATOS DEL MÉDICO solicitante: nombre  y Nº de matrícula</a:t>
            </a:r>
          </a:p>
          <a:p>
            <a:endParaRPr lang="es-ES" dirty="0"/>
          </a:p>
          <a:p>
            <a:r>
              <a:rPr lang="es-ES" dirty="0"/>
              <a:t>6- </a:t>
            </a:r>
            <a:r>
              <a:rPr lang="es-ES" dirty="0">
                <a:solidFill>
                  <a:srgbClr val="FFFF00"/>
                </a:solidFill>
              </a:rPr>
              <a:t>DATOS DE LA MUESTRA: tipo de M, hora y fecha  de  obtención. Hora de  Validación del informe </a:t>
            </a:r>
          </a:p>
          <a:p>
            <a:endParaRPr lang="es-ES" dirty="0">
              <a:solidFill>
                <a:srgbClr val="FFFF00"/>
              </a:solidFill>
            </a:endParaRPr>
          </a:p>
          <a:p>
            <a:r>
              <a:rPr lang="es-ES" dirty="0"/>
              <a:t>7- Comentarios  oportunos, aclaraciones y sugerencias, cuando corresponda.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274AF4F-09B4-491C-9EBF-FBDAF1D257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1628800"/>
            <a:ext cx="2088232" cy="367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6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1"/>
            <a:ext cx="7632848" cy="864096"/>
          </a:xfrm>
        </p:spPr>
        <p:txBody>
          <a:bodyPr anchor="t">
            <a:normAutofit fontScale="90000"/>
          </a:bodyPr>
          <a:lstStyle/>
          <a:p>
            <a:r>
              <a:rPr lang="es-ES" sz="2400" dirty="0"/>
              <a:t>8- </a:t>
            </a:r>
            <a:r>
              <a:rPr lang="es-ES" sz="2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Ser  OPORTUNO = entregado  acorde a la prioridad clínica  del caso, y a la prioridad social del paciente.</a:t>
            </a:r>
            <a:br>
              <a:rPr lang="es-ES" sz="2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endParaRPr lang="es-ES" sz="2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052736"/>
            <a:ext cx="6912768" cy="5472607"/>
          </a:xfrm>
        </p:spPr>
        <p:txBody>
          <a:bodyPr>
            <a:normAutofit lnSpcReduction="10000"/>
          </a:bodyPr>
          <a:lstStyle/>
          <a:p>
            <a:r>
              <a:rPr lang="es-ES" dirty="0"/>
              <a:t>9-</a:t>
            </a:r>
            <a:r>
              <a:rPr lang="es-ES" dirty="0">
                <a:solidFill>
                  <a:srgbClr val="FFFF00"/>
                </a:solidFill>
              </a:rPr>
              <a:t>   SER   CONGRUENTE  con los antecedentes y  datos actuales del paciente</a:t>
            </a:r>
          </a:p>
          <a:p>
            <a:r>
              <a:rPr lang="es-ES" dirty="0"/>
              <a:t>10- </a:t>
            </a:r>
            <a:r>
              <a:rPr lang="es-ES" i="1" dirty="0">
                <a:solidFill>
                  <a:srgbClr val="FFFF00"/>
                </a:solidFill>
              </a:rPr>
              <a:t>Entregar información clínicamente útil </a:t>
            </a:r>
            <a:r>
              <a:rPr lang="es-ES" dirty="0"/>
              <a:t>para definir  </a:t>
            </a:r>
            <a:r>
              <a:rPr lang="es-ES" dirty="0" err="1"/>
              <a:t>Dx</a:t>
            </a:r>
            <a:r>
              <a:rPr lang="es-ES" dirty="0"/>
              <a:t>, valorar  </a:t>
            </a:r>
            <a:r>
              <a:rPr lang="es-ES" dirty="0" err="1"/>
              <a:t>Tto</a:t>
            </a:r>
            <a:r>
              <a:rPr lang="es-ES" dirty="0"/>
              <a:t>,  un pronóstico, definir conducta   en una urgencia</a:t>
            </a:r>
          </a:p>
          <a:p>
            <a:endParaRPr lang="es-ES" dirty="0"/>
          </a:p>
          <a:p>
            <a:r>
              <a:rPr lang="es-ES" dirty="0"/>
              <a:t>11- Identificar el </a:t>
            </a:r>
            <a:r>
              <a:rPr lang="es-ES" dirty="0" err="1"/>
              <a:t>lab</a:t>
            </a:r>
            <a:r>
              <a:rPr lang="es-ES" dirty="0"/>
              <a:t> y su  Director  Técnico </a:t>
            </a:r>
          </a:p>
          <a:p>
            <a:endParaRPr lang="es-ES" dirty="0"/>
          </a:p>
          <a:p>
            <a:r>
              <a:rPr lang="es-ES" dirty="0"/>
              <a:t>12- Firma, sello y Nº de Matrícula  del </a:t>
            </a:r>
            <a:r>
              <a:rPr lang="es-ES" dirty="0" err="1"/>
              <a:t>Bioq</a:t>
            </a:r>
            <a:r>
              <a:rPr lang="es-ES" dirty="0"/>
              <a:t>  firmante .</a:t>
            </a:r>
          </a:p>
          <a:p>
            <a:endParaRPr lang="es-ES" dirty="0"/>
          </a:p>
          <a:p>
            <a:r>
              <a:rPr lang="es-ES" dirty="0"/>
              <a:t>13- Ser  CONFIDENCIAL. La información es  sólo para el paciente y para el médico  solicitante.</a:t>
            </a:r>
          </a:p>
          <a:p>
            <a:endParaRPr lang="es-ES" dirty="0"/>
          </a:p>
          <a:p>
            <a:r>
              <a:rPr lang="es-ES" dirty="0"/>
              <a:t>14- Informar   método utilizado e </a:t>
            </a:r>
            <a:r>
              <a:rPr lang="es-ES" dirty="0" err="1"/>
              <a:t>Interv</a:t>
            </a:r>
            <a:r>
              <a:rPr lang="es-ES" dirty="0"/>
              <a:t> de </a:t>
            </a:r>
            <a:r>
              <a:rPr lang="es-ES" dirty="0" err="1"/>
              <a:t>Ref</a:t>
            </a:r>
            <a:r>
              <a:rPr lang="es-ES" dirty="0"/>
              <a:t> adecuado.</a:t>
            </a:r>
          </a:p>
          <a:p>
            <a:endParaRPr lang="es-ES" dirty="0"/>
          </a:p>
          <a:p>
            <a:r>
              <a:rPr lang="es-ES" dirty="0"/>
              <a:t>15- </a:t>
            </a:r>
            <a:r>
              <a:rPr lang="es-ES" dirty="0">
                <a:solidFill>
                  <a:srgbClr val="FFFF00"/>
                </a:solidFill>
              </a:rPr>
              <a:t>Informar  su Programa  de Control de Calidad Externo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548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136904" cy="1440160"/>
          </a:xfrm>
        </p:spPr>
        <p:txBody>
          <a:bodyPr anchor="t">
            <a:noAutofit/>
          </a:bodyPr>
          <a:lstStyle/>
          <a:p>
            <a:r>
              <a:rPr lang="es-AR" sz="1800" dirty="0" err="1"/>
              <a:t>Ejerc</a:t>
            </a:r>
            <a:r>
              <a:rPr lang="es-AR" sz="1800" dirty="0"/>
              <a:t>. N°1:</a:t>
            </a:r>
            <a:r>
              <a:rPr lang="es-ES" sz="1800" dirty="0"/>
              <a:t>Un </a:t>
            </a:r>
            <a:r>
              <a:rPr lang="es-ES" sz="1800" dirty="0" err="1"/>
              <a:t>lab</a:t>
            </a:r>
            <a:r>
              <a:rPr lang="es-ES" sz="1800" dirty="0"/>
              <a:t>  recibe un pedido  médico el 10/02/12: </a:t>
            </a:r>
            <a:br>
              <a:rPr lang="es-ES" sz="1800" dirty="0"/>
            </a:br>
            <a:r>
              <a:rPr lang="es-ES" sz="1800" dirty="0"/>
              <a:t> glucemia, uremia, </a:t>
            </a:r>
            <a:r>
              <a:rPr lang="es-ES" sz="1800" dirty="0" err="1"/>
              <a:t>creatininemia</a:t>
            </a:r>
            <a:r>
              <a:rPr lang="es-ES" sz="1800" dirty="0"/>
              <a:t>, para  María L. Romero, 46 a, DNI 21345667. </a:t>
            </a:r>
            <a:br>
              <a:rPr lang="es-ES" sz="1800" dirty="0"/>
            </a:br>
            <a:r>
              <a:rPr lang="es-ES" sz="1800" dirty="0"/>
              <a:t>La misma  retira un turno en el </a:t>
            </a:r>
            <a:r>
              <a:rPr lang="es-ES" sz="1800" dirty="0" err="1"/>
              <a:t>lab</a:t>
            </a:r>
            <a:r>
              <a:rPr lang="es-ES" sz="1800" dirty="0"/>
              <a:t>, concurre  </a:t>
            </a:r>
            <a:r>
              <a:rPr lang="es-ES" sz="1800" i="1" dirty="0"/>
              <a:t>y se realiza  punción venosa el19/02/12 a las 08.10 </a:t>
            </a:r>
            <a:r>
              <a:rPr lang="es-ES" sz="1800" i="1" dirty="0" err="1"/>
              <a:t>hs</a:t>
            </a:r>
            <a:r>
              <a:rPr lang="es-ES" sz="1800" dirty="0"/>
              <a:t>. Se procesa  y se  emite el informe por la tarde. </a:t>
            </a:r>
            <a:br>
              <a:rPr lang="es-AR" sz="1800" dirty="0"/>
            </a:br>
            <a:endParaRPr lang="es-AR" sz="1800" dirty="0"/>
          </a:p>
        </p:txBody>
      </p:sp>
      <p:sp>
        <p:nvSpPr>
          <p:cNvPr id="5" name="Rectángulo 4"/>
          <p:cNvSpPr/>
          <p:nvPr/>
        </p:nvSpPr>
        <p:spPr>
          <a:xfrm>
            <a:off x="7596335" y="1772816"/>
            <a:ext cx="1331345" cy="2088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b="1" dirty="0">
                <a:solidFill>
                  <a:srgbClr val="002060"/>
                </a:solidFill>
              </a:rPr>
              <a:t>¿ qué cambios haría para mejorarlo?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4F157CC-FCAD-4959-9458-D5F0E58EF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756871"/>
            <a:ext cx="6886128" cy="491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357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60649"/>
            <a:ext cx="7315200" cy="792088"/>
          </a:xfrm>
        </p:spPr>
        <p:txBody>
          <a:bodyPr anchor="t">
            <a:normAutofit/>
          </a:bodyPr>
          <a:lstStyle/>
          <a:p>
            <a:r>
              <a:rPr lang="es-ES" sz="2400" dirty="0"/>
              <a:t>Concepto de ETAPA  POSTANALITICA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980729"/>
            <a:ext cx="7315200" cy="5328632"/>
          </a:xfrm>
        </p:spPr>
        <p:txBody>
          <a:bodyPr>
            <a:normAutofit/>
          </a:bodyPr>
          <a:lstStyle/>
          <a:p>
            <a:pPr algn="ctr"/>
            <a:r>
              <a:rPr lang="es-ES" sz="2800" i="1" dirty="0"/>
              <a:t>conjunto de procesos  que </a:t>
            </a:r>
            <a:r>
              <a:rPr lang="es-ES" sz="2800" b="1" i="1" dirty="0"/>
              <a:t>se inicia con la Validación  analítica de cada  resultado y finaliza con  la comunicación del informe bioquímico al médico solicitante</a:t>
            </a:r>
          </a:p>
          <a:p>
            <a:pPr algn="ctr"/>
            <a:endParaRPr lang="es-ES" sz="2400" b="1" i="1" dirty="0"/>
          </a:p>
          <a:p>
            <a:pPr algn="ctr"/>
            <a:endParaRPr lang="es-ES" sz="2400" b="1" i="1" dirty="0"/>
          </a:p>
          <a:p>
            <a:pPr algn="ctr"/>
            <a:r>
              <a:rPr lang="es-ES" sz="2400" i="1" dirty="0"/>
              <a:t>Comprende una secuencia de subprocesos que </a:t>
            </a:r>
          </a:p>
          <a:p>
            <a:pPr algn="ctr"/>
            <a:r>
              <a:rPr lang="es-ES" sz="2400" i="1" dirty="0"/>
              <a:t>se presentan en el siguiente algoritmo:</a:t>
            </a:r>
          </a:p>
          <a:p>
            <a:pPr marL="45720" indent="0" algn="ctr">
              <a:buNone/>
            </a:pPr>
            <a:endParaRPr lang="es-ES" sz="2400" i="1" dirty="0"/>
          </a:p>
        </p:txBody>
      </p:sp>
    </p:spTree>
    <p:extLst>
      <p:ext uri="{BB962C8B-B14F-4D97-AF65-F5344CB8AC3E}">
        <p14:creationId xmlns:p14="http://schemas.microsoft.com/office/powerpoint/2010/main" val="115107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116633"/>
            <a:ext cx="7315200" cy="216023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136870"/>
            <a:ext cx="7704856" cy="653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41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5431" y="18937"/>
            <a:ext cx="7315200" cy="169703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430" y="260648"/>
            <a:ext cx="8189663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275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248571"/>
            <a:ext cx="7315200" cy="516133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s-ES" sz="2400" b="1" dirty="0"/>
              <a:t>Validación  clínica o fisiopatológica:</a:t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764704"/>
            <a:ext cx="7603232" cy="57606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s-ES" sz="2400" i="1" dirty="0">
                <a:solidFill>
                  <a:srgbClr val="FFFF00"/>
                </a:solidFill>
              </a:rPr>
              <a:t>Validación  del resultado  al  hallar coherencia  entre  el mismo y todos los datos del paciente: </a:t>
            </a:r>
          </a:p>
          <a:p>
            <a:endParaRPr lang="es-ES" sz="2400" i="1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pPr algn="ctr"/>
            <a:endParaRPr lang="es-ES" sz="2200" dirty="0">
              <a:solidFill>
                <a:srgbClr val="FFFF00"/>
              </a:solidFill>
            </a:endParaRPr>
          </a:p>
          <a:p>
            <a:pPr algn="ctr"/>
            <a:endParaRPr lang="es-ES" sz="2200" dirty="0">
              <a:solidFill>
                <a:srgbClr val="FFFF00"/>
              </a:solidFill>
            </a:endParaRPr>
          </a:p>
          <a:p>
            <a:pPr algn="ctr"/>
            <a:r>
              <a:rPr lang="es-ES" sz="2200" dirty="0">
                <a:solidFill>
                  <a:srgbClr val="FFFF00"/>
                </a:solidFill>
              </a:rPr>
              <a:t>¡ Es  esencial para detectar errores preanalíticos o analíticos que pueden no ser detectados por los controles aplicados  en ambas etapas !</a:t>
            </a:r>
          </a:p>
          <a:p>
            <a:endParaRPr lang="es-ES" dirty="0"/>
          </a:p>
          <a:p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44086343"/>
              </p:ext>
            </p:extLst>
          </p:nvPr>
        </p:nvGraphicFramePr>
        <p:xfrm>
          <a:off x="1283804" y="1556792"/>
          <a:ext cx="683480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81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7315200" cy="660149"/>
          </a:xfrm>
        </p:spPr>
        <p:txBody>
          <a:bodyPr anchor="t">
            <a:normAutofit/>
          </a:bodyPr>
          <a:lstStyle/>
          <a:p>
            <a:pPr algn="ctr"/>
            <a:r>
              <a:rPr lang="es-ES" sz="2400" dirty="0"/>
              <a:t>En conclusión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E9E4338-658C-4C7E-812F-DCD0533FC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9376" y="1772816"/>
            <a:ext cx="3617080" cy="2301165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4D9AF14D-A710-4EF0-83AE-D25CA6588785}"/>
              </a:ext>
            </a:extLst>
          </p:cNvPr>
          <p:cNvSpPr/>
          <p:nvPr/>
        </p:nvSpPr>
        <p:spPr>
          <a:xfrm>
            <a:off x="467544" y="764704"/>
            <a:ext cx="4320480" cy="56886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800" b="1" dirty="0">
                <a:solidFill>
                  <a:srgbClr val="002060"/>
                </a:solidFill>
              </a:rPr>
              <a:t>Es responsabilidad del Bioquímico Clínico realizar esta validación -  al momento de firmar el informe-  a fin de garantizar al médico solicitante, que las fuentes de variabilidad preanalítica y analítica están bajo control.</a:t>
            </a:r>
          </a:p>
          <a:p>
            <a:endParaRPr lang="es-ES" sz="1800" b="1" dirty="0">
              <a:solidFill>
                <a:srgbClr val="002060"/>
              </a:solidFill>
            </a:endParaRPr>
          </a:p>
          <a:p>
            <a:endParaRPr lang="es-ES" sz="1800" b="1" dirty="0">
              <a:solidFill>
                <a:srgbClr val="002060"/>
              </a:solidFill>
            </a:endParaRPr>
          </a:p>
          <a:p>
            <a:r>
              <a:rPr lang="es-ES" sz="1800" dirty="0">
                <a:solidFill>
                  <a:srgbClr val="002060"/>
                </a:solidFill>
              </a:rPr>
              <a:t>El médico solicitante  también </a:t>
            </a:r>
            <a:r>
              <a:rPr lang="es-ES" sz="1800" b="1" dirty="0">
                <a:solidFill>
                  <a:srgbClr val="002060"/>
                </a:solidFill>
              </a:rPr>
              <a:t>realizará una Validación clínica al recibir el informe, para definir  conducta.</a:t>
            </a:r>
          </a:p>
          <a:p>
            <a:endParaRPr lang="es-ES" sz="1800" b="1" dirty="0">
              <a:solidFill>
                <a:srgbClr val="002060"/>
              </a:solidFill>
            </a:endParaRPr>
          </a:p>
          <a:p>
            <a:endParaRPr lang="es-ES" sz="1800" b="1" dirty="0">
              <a:solidFill>
                <a:srgbClr val="002060"/>
              </a:solidFill>
            </a:endParaRPr>
          </a:p>
          <a:p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b="1" i="1" dirty="0">
                <a:solidFill>
                  <a:srgbClr val="002060"/>
                </a:solidFill>
              </a:rPr>
              <a:t>Ideal  la interacción entre ambos en casos complejos 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775613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a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596</TotalTime>
  <Words>935</Words>
  <Application>Microsoft Office PowerPoint</Application>
  <PresentationFormat>Presentación en pantalla (4:3)</PresentationFormat>
  <Paragraphs>126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Wingdings</vt:lpstr>
      <vt:lpstr>Perspectiva</vt:lpstr>
      <vt:lpstr>ETAPA     POSTANALITICA EN QCA CLINICA</vt:lpstr>
      <vt:lpstr>¿Qué  cualidades debe  presentar  todo Informe  bioquímico?</vt:lpstr>
      <vt:lpstr>8- Ser  OPORTUNO = entregado  acorde a la prioridad clínica  del caso, y a la prioridad social del paciente. </vt:lpstr>
      <vt:lpstr>Ejerc. N°1:Un lab  recibe un pedido  médico el 10/02/12:   glucemia, uremia, creatininemia, para  María L. Romero, 46 a, DNI 21345667.  La misma  retira un turno en el lab, concurre  y se realiza  punción venosa el19/02/12 a las 08.10 hs. Se procesa  y se  emite el informe por la tarde.  </vt:lpstr>
      <vt:lpstr>Concepto de ETAPA  POSTANALITICA</vt:lpstr>
      <vt:lpstr>Presentación de PowerPoint</vt:lpstr>
      <vt:lpstr>Presentación de PowerPoint</vt:lpstr>
      <vt:lpstr>Validación  clínica o fisiopatológica: </vt:lpstr>
      <vt:lpstr>En conclusión</vt:lpstr>
      <vt:lpstr>Registro, transcripción, entrega y  comunicación  de los resultados    </vt:lpstr>
      <vt:lpstr>Presentación de PowerPoint</vt:lpstr>
      <vt:lpstr> </vt:lpstr>
      <vt:lpstr>  Aspectos postanalíticos de la Atención bioquímica  </vt:lpstr>
      <vt:lpstr>Aspectos postanalíticos de la Atención bioquímica. </vt:lpstr>
      <vt:lpstr>Aspectos postanalíticos de la Atención bioquímica.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ETAPA     POSTANALITICA EN QCA CLINICA</dc:title>
  <dc:creator>alberto</dc:creator>
  <cp:lastModifiedBy>Usuario</cp:lastModifiedBy>
  <cp:revision>52</cp:revision>
  <dcterms:created xsi:type="dcterms:W3CDTF">2014-03-15T17:52:43Z</dcterms:created>
  <dcterms:modified xsi:type="dcterms:W3CDTF">2022-03-21T17:23:36Z</dcterms:modified>
</cp:coreProperties>
</file>