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71" r:id="rId4"/>
    <p:sldId id="268" r:id="rId5"/>
    <p:sldId id="257" r:id="rId6"/>
    <p:sldId id="258" r:id="rId7"/>
    <p:sldId id="259" r:id="rId8"/>
    <p:sldId id="274" r:id="rId9"/>
    <p:sldId id="272" r:id="rId10"/>
    <p:sldId id="262" r:id="rId11"/>
    <p:sldId id="261" r:id="rId12"/>
    <p:sldId id="263" r:id="rId13"/>
    <p:sldId id="264" r:id="rId14"/>
    <p:sldId id="265" r:id="rId15"/>
    <p:sldId id="275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E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04" autoAdjust="0"/>
  </p:normalViewPr>
  <p:slideViewPr>
    <p:cSldViewPr>
      <p:cViewPr varScale="1">
        <p:scale>
          <a:sx n="63" d="100"/>
          <a:sy n="63" d="100"/>
        </p:scale>
        <p:origin x="15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19/03/2022</a:t>
            </a:fld>
            <a:endParaRPr lang="es-E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19/03/2022</a:t>
            </a:fld>
            <a:endParaRPr lang="es-E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19/03/2022</a:t>
            </a:fld>
            <a:endParaRPr lang="es-E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19/03/2022</a:t>
            </a:fld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19/03/2022</a:t>
            </a:fld>
            <a:endParaRPr lang="es-E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19/03/2022</a:t>
            </a:fld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19/03/2022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19/03/2022</a:t>
            </a:fld>
            <a:endParaRPr lang="es-E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19/03/2022</a:t>
            </a:fld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7A847CFC-816F-41D0-AAC0-9BF4FEBC753E}" type="datetimeFigureOut">
              <a:rPr lang="es-ES" smtClean="0"/>
              <a:pPr/>
              <a:t>19/03/2022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42844" y="1124744"/>
            <a:ext cx="8858312" cy="5472607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es-ES" dirty="0">
                <a:solidFill>
                  <a:srgbClr val="FFFF00"/>
                </a:solidFill>
              </a:rPr>
              <a:t>Juan se realiza cada año un control de su  glucemia  en ayunas y resulta:</a:t>
            </a:r>
          </a:p>
          <a:p>
            <a:endParaRPr lang="es-ES" dirty="0">
              <a:solidFill>
                <a:srgbClr val="FFFF00"/>
              </a:solidFill>
            </a:endParaRPr>
          </a:p>
          <a:p>
            <a:pPr marL="18288" indent="0">
              <a:buNone/>
            </a:pPr>
            <a:r>
              <a:rPr lang="es-ES" dirty="0">
                <a:solidFill>
                  <a:srgbClr val="FFFF00"/>
                </a:solidFill>
              </a:rPr>
              <a:t>                        </a:t>
            </a:r>
          </a:p>
          <a:p>
            <a:pPr marL="18288" indent="0">
              <a:buNone/>
            </a:pPr>
            <a:r>
              <a:rPr lang="es-ES" dirty="0">
                <a:solidFill>
                  <a:srgbClr val="FFFF00"/>
                </a:solidFill>
              </a:rPr>
              <a:t> </a:t>
            </a:r>
          </a:p>
          <a:p>
            <a:pPr marL="18288" indent="0" algn="ctr">
              <a:buNone/>
            </a:pPr>
            <a:r>
              <a:rPr lang="es-ES" dirty="0">
                <a:solidFill>
                  <a:srgbClr val="FFFF00"/>
                </a:solidFill>
              </a:rPr>
              <a:t>Suponiendo  variabilidad preanalítica  nula, éstas  glucemias  puede  variar  por:</a:t>
            </a:r>
            <a:endParaRPr lang="es-ES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dirty="0">
                <a:solidFill>
                  <a:srgbClr val="FFFF00"/>
                </a:solidFill>
              </a:rPr>
              <a:t>    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un proceso patológico  ( no siempre  una  “enfermedad”)</a:t>
            </a:r>
          </a:p>
          <a:p>
            <a:pPr>
              <a:buFont typeface="Wingdings" pitchFamily="2" charset="2"/>
              <a:buChar char="Ø"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   la medicación    que recibe</a:t>
            </a:r>
          </a:p>
          <a:p>
            <a:pPr>
              <a:buFont typeface="Wingdings" pitchFamily="2" charset="2"/>
              <a:buChar char="Ø"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  fluctuaciones  biológicas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intraindividuo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(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Variab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.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Biol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intraind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  la imprecisión   inherente a la medición  (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Variab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. Analítica)</a:t>
            </a:r>
          </a:p>
          <a:p>
            <a:pPr>
              <a:buFont typeface="Wingdings" pitchFamily="2" charset="2"/>
              <a:buChar char="Ø"/>
            </a:pPr>
            <a:endParaRPr lang="es-ES" dirty="0">
              <a:solidFill>
                <a:srgbClr val="FFFF00"/>
              </a:solidFill>
            </a:endParaRPr>
          </a:p>
          <a:p>
            <a:pPr marL="18288" indent="0" algn="ctr">
              <a:buNone/>
            </a:pPr>
            <a:r>
              <a:rPr lang="es-ES" sz="2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La cuestión es  poder discriminar  cuáles de estas</a:t>
            </a:r>
          </a:p>
          <a:p>
            <a:pPr marL="18288" indent="0" algn="ctr">
              <a:buNone/>
            </a:pPr>
            <a:r>
              <a:rPr lang="es-ES" sz="2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4 causas  provocan  los  cambios observados  en las</a:t>
            </a:r>
          </a:p>
          <a:p>
            <a:pPr marL="18288" indent="0" algn="ctr">
              <a:buNone/>
            </a:pPr>
            <a:r>
              <a:rPr lang="es-ES" sz="2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 glucemias   de Juan</a:t>
            </a:r>
          </a:p>
          <a:p>
            <a:pPr marL="18288" indent="0">
              <a:buNone/>
            </a:pPr>
            <a:r>
              <a:rPr lang="es-ES" dirty="0">
                <a:solidFill>
                  <a:srgbClr val="FFFF00"/>
                </a:solidFill>
              </a:rPr>
              <a:t>                                                                                     </a:t>
            </a:r>
            <a:r>
              <a:rPr lang="es-ES" dirty="0"/>
              <a:t>                                             </a:t>
            </a: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899592" y="188641"/>
            <a:ext cx="7315200" cy="792087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dirty="0">
                <a:solidFill>
                  <a:srgbClr val="B4E33D"/>
                </a:solidFill>
              </a:rPr>
              <a:t>Valor de Referencia del Cambio o Diferencia   crítica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62164"/>
              </p:ext>
            </p:extLst>
          </p:nvPr>
        </p:nvGraphicFramePr>
        <p:xfrm>
          <a:off x="1259632" y="1628800"/>
          <a:ext cx="640871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2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044">
                <a:tc>
                  <a:txBody>
                    <a:bodyPr/>
                    <a:lstStyle/>
                    <a:p>
                      <a:r>
                        <a:rPr lang="es-ES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r>
                        <a:rPr lang="es-ES" dirty="0"/>
                        <a:t>81mg%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85 mg%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92 mg%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100 mg%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7632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8208912" cy="5616624"/>
          </a:xfrm>
        </p:spPr>
        <p:txBody>
          <a:bodyPr anchor="t">
            <a:normAutofit/>
          </a:bodyPr>
          <a:lstStyle/>
          <a:p>
            <a:pPr marL="18288" indent="0">
              <a:buNone/>
            </a:pPr>
            <a:endParaRPr lang="es-ES" sz="2400" dirty="0">
              <a:solidFill>
                <a:schemeClr val="tx2"/>
              </a:solidFill>
            </a:endParaRPr>
          </a:p>
          <a:p>
            <a:pPr marL="18288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2</a:t>
            </a:r>
            <a:r>
              <a:rPr lang="es-ES" sz="2000" dirty="0">
                <a:solidFill>
                  <a:srgbClr val="FFFF00"/>
                </a:solidFill>
              </a:rPr>
              <a:t>- </a:t>
            </a:r>
            <a:r>
              <a:rPr lang="es-ES" sz="2400" b="1" dirty="0">
                <a:solidFill>
                  <a:srgbClr val="FFFF00"/>
                </a:solidFill>
              </a:rPr>
              <a:t>Comparar   nuestro   resultado   con  el promedio   de   los   valores   previos del paciente.</a:t>
            </a:r>
            <a:endParaRPr lang="es-ES" sz="2000" b="1" cap="all" dirty="0">
              <a:solidFill>
                <a:srgbClr val="FFFF00"/>
              </a:solidFill>
            </a:endParaRPr>
          </a:p>
          <a:p>
            <a:pPr marL="18288" indent="0">
              <a:buNone/>
            </a:pPr>
            <a:endParaRPr lang="es-ES" sz="2000" b="1" cap="all" dirty="0">
              <a:solidFill>
                <a:schemeClr val="tx2"/>
              </a:solidFill>
            </a:endParaRPr>
          </a:p>
          <a:p>
            <a:pPr marL="18288" indent="0">
              <a:buNone/>
            </a:pPr>
            <a:r>
              <a:rPr lang="es-ES" sz="2400" dirty="0"/>
              <a:t>En María, el promedio de sus  TG anteriores=</a:t>
            </a:r>
          </a:p>
          <a:p>
            <a:pPr marL="18288" indent="0">
              <a:buNone/>
            </a:pPr>
            <a:r>
              <a:rPr lang="es-ES" sz="2400" dirty="0"/>
              <a:t>165 +185/2= 175 mg%. </a:t>
            </a:r>
          </a:p>
          <a:p>
            <a:pPr marL="18288" indent="0">
              <a:buNone/>
            </a:pPr>
            <a:r>
              <a:rPr lang="es-ES" sz="2400" dirty="0"/>
              <a:t>Calculamos la diferencia frente al último valor = 205 mg% :</a:t>
            </a:r>
          </a:p>
          <a:p>
            <a:pPr marL="18288" indent="0">
              <a:buNone/>
            </a:pPr>
            <a:r>
              <a:rPr lang="es-ES" sz="2400" dirty="0" err="1"/>
              <a:t>Dif</a:t>
            </a:r>
            <a:r>
              <a:rPr lang="es-ES" sz="2400" dirty="0"/>
              <a:t> = (205-175/175)x 100 %= 17 mg%.</a:t>
            </a:r>
          </a:p>
          <a:p>
            <a:pPr marL="18288" indent="0">
              <a:buNone/>
            </a:pPr>
            <a:r>
              <a:rPr lang="es-ES" sz="2400" dirty="0"/>
              <a:t>Para TG, nuestro VRC= 64 % x 175mg%=  112 mg%. </a:t>
            </a:r>
          </a:p>
          <a:p>
            <a:pPr marL="18288" indent="0">
              <a:buNone/>
            </a:pPr>
            <a:r>
              <a:rPr lang="es-ES" sz="2400" dirty="0"/>
              <a:t>Vemos que con VRC muy elevado   este recurso no sirve.</a:t>
            </a:r>
          </a:p>
          <a:p>
            <a:pPr marL="18288" indent="0">
              <a:buNone/>
            </a:pPr>
            <a:endParaRPr lang="es-ES" sz="2400" dirty="0"/>
          </a:p>
          <a:p>
            <a:pPr marL="18288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Es de utilidad sólo en </a:t>
            </a:r>
            <a:r>
              <a:rPr lang="es-ES" sz="2400" dirty="0" err="1">
                <a:solidFill>
                  <a:srgbClr val="FFFF00"/>
                </a:solidFill>
              </a:rPr>
              <a:t>analitos</a:t>
            </a:r>
            <a:r>
              <a:rPr lang="es-ES" sz="2400" dirty="0">
                <a:solidFill>
                  <a:srgbClr val="FFFF00"/>
                </a:solidFill>
              </a:rPr>
              <a:t> con bajo VCR ( &lt; 10%)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88641"/>
            <a:ext cx="7603232" cy="648071"/>
          </a:xfrm>
        </p:spPr>
        <p:txBody>
          <a:bodyPr>
            <a:normAutofit/>
          </a:bodyPr>
          <a:lstStyle/>
          <a:p>
            <a:pPr algn="ctr"/>
            <a:r>
              <a:rPr lang="es-ES" sz="2400" b="1" dirty="0">
                <a:solidFill>
                  <a:srgbClr val="FFFF00"/>
                </a:solidFill>
              </a:rPr>
              <a:t>2do recurso  para detectar diferencias críticas</a:t>
            </a:r>
          </a:p>
        </p:txBody>
      </p:sp>
    </p:spTree>
    <p:extLst>
      <p:ext uri="{BB962C8B-B14F-4D97-AF65-F5344CB8AC3E}">
        <p14:creationId xmlns:p14="http://schemas.microsoft.com/office/powerpoint/2010/main" val="2664202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980728"/>
            <a:ext cx="8391876" cy="5616624"/>
          </a:xfrm>
        </p:spPr>
        <p:txBody>
          <a:bodyPr>
            <a:normAutofit fontScale="85000" lnSpcReduction="10000"/>
          </a:bodyPr>
          <a:lstStyle/>
          <a:p>
            <a:endParaRPr lang="es-ES" sz="2400" dirty="0">
              <a:solidFill>
                <a:srgbClr val="FFFF00"/>
              </a:solidFill>
            </a:endParaRPr>
          </a:p>
          <a:p>
            <a:endParaRPr lang="es-ES" sz="2400" dirty="0">
              <a:solidFill>
                <a:srgbClr val="FFFF00"/>
              </a:solidFill>
            </a:endParaRPr>
          </a:p>
          <a:p>
            <a:pPr marL="18288" indent="0">
              <a:buNone/>
            </a:pPr>
            <a:r>
              <a:rPr lang="es-ES" sz="2400" dirty="0"/>
              <a:t>Ricardo, de 56 años,   se realiza controles  anuales de </a:t>
            </a:r>
            <a:r>
              <a:rPr lang="es-ES" sz="2400" dirty="0" err="1"/>
              <a:t>Creatininemia</a:t>
            </a:r>
            <a:r>
              <a:rPr lang="es-ES" sz="2400" dirty="0"/>
              <a:t> por padecer HTA detectada en el 2008 y bajo tratamiento médico :</a:t>
            </a:r>
          </a:p>
          <a:p>
            <a:endParaRPr lang="es-ES" sz="2400" dirty="0">
              <a:solidFill>
                <a:srgbClr val="FFFF00"/>
              </a:solidFill>
            </a:endParaRPr>
          </a:p>
          <a:p>
            <a:endParaRPr lang="es-ES" sz="2400" dirty="0">
              <a:solidFill>
                <a:srgbClr val="FFFF00"/>
              </a:solidFill>
            </a:endParaRPr>
          </a:p>
          <a:p>
            <a:endParaRPr lang="es-ES" sz="2400" dirty="0">
              <a:solidFill>
                <a:srgbClr val="FFFF00"/>
              </a:solidFill>
            </a:endParaRPr>
          </a:p>
          <a:p>
            <a:endParaRPr lang="es-ES" sz="2400" dirty="0"/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/>
              <a:t>VB </a:t>
            </a:r>
            <a:r>
              <a:rPr lang="es-ES" sz="2400" dirty="0" err="1"/>
              <a:t>intraindividuo</a:t>
            </a:r>
            <a:r>
              <a:rPr lang="es-ES" sz="2400" dirty="0"/>
              <a:t>: </a:t>
            </a:r>
            <a:r>
              <a:rPr lang="es-ES" sz="2400" dirty="0">
                <a:solidFill>
                  <a:srgbClr val="FFFF00"/>
                </a:solidFill>
              </a:rPr>
              <a:t>CV </a:t>
            </a:r>
            <a:r>
              <a:rPr lang="es-ES" sz="2400" dirty="0" err="1">
                <a:solidFill>
                  <a:srgbClr val="FFFF00"/>
                </a:solidFill>
              </a:rPr>
              <a:t>bi</a:t>
            </a:r>
            <a:r>
              <a:rPr lang="es-ES" sz="2400" dirty="0">
                <a:solidFill>
                  <a:srgbClr val="FFFF00"/>
                </a:solidFill>
              </a:rPr>
              <a:t>= 5,3 %</a:t>
            </a:r>
            <a:r>
              <a:rPr lang="es-ES" sz="2400" dirty="0"/>
              <a:t> ,  por tanto una Cr= 1mg/dl  fluctúa  entre  0,95 y 1,05 mg/dl</a:t>
            </a:r>
          </a:p>
          <a:p>
            <a:pPr>
              <a:buNone/>
            </a:pPr>
            <a:r>
              <a:rPr lang="es-ES" sz="2400" dirty="0" err="1">
                <a:solidFill>
                  <a:srgbClr val="FFFF00"/>
                </a:solidFill>
              </a:rPr>
              <a:t>CVa</a:t>
            </a:r>
            <a:r>
              <a:rPr lang="es-ES" sz="2400" dirty="0">
                <a:solidFill>
                  <a:srgbClr val="FFFF00"/>
                </a:solidFill>
              </a:rPr>
              <a:t> = 2,2 %, </a:t>
            </a:r>
            <a:r>
              <a:rPr lang="es-ES" sz="2400" dirty="0"/>
              <a:t>por tanto  una   Cr= 1 mg/dl  fluctúa entre 0,98  y 1,02 m/dl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600" b="1" dirty="0">
                <a:solidFill>
                  <a:srgbClr val="FFFF00"/>
                </a:solidFill>
              </a:rPr>
              <a:t>Si en nuestro </a:t>
            </a:r>
            <a:r>
              <a:rPr lang="es-ES" sz="2600" b="1" dirty="0" err="1">
                <a:solidFill>
                  <a:srgbClr val="FFFF00"/>
                </a:solidFill>
              </a:rPr>
              <a:t>lab</a:t>
            </a:r>
            <a:r>
              <a:rPr lang="es-ES" sz="2600" b="1" dirty="0">
                <a:solidFill>
                  <a:srgbClr val="FFFF00"/>
                </a:solidFill>
              </a:rPr>
              <a:t>, para Cr , el VRC= 13%  (IC 95%),   una  </a:t>
            </a:r>
          </a:p>
          <a:p>
            <a:pPr>
              <a:buNone/>
            </a:pPr>
            <a:r>
              <a:rPr lang="es-ES" sz="2600" b="1" dirty="0">
                <a:solidFill>
                  <a:srgbClr val="FFFF00"/>
                </a:solidFill>
              </a:rPr>
              <a:t>Cr = 1 mg%, fluctuará  entre 0,87 y 1,13 mg/dl por  cambios  biológicos y analíticos. </a:t>
            </a:r>
          </a:p>
          <a:p>
            <a:endParaRPr lang="es-ES" sz="2400" dirty="0">
              <a:solidFill>
                <a:srgbClr val="FFFF00"/>
              </a:solidFill>
            </a:endParaRP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260649"/>
            <a:ext cx="7315200" cy="576063"/>
          </a:xfrm>
        </p:spPr>
        <p:txBody>
          <a:bodyPr/>
          <a:lstStyle/>
          <a:p>
            <a:pPr algn="ctr"/>
            <a:r>
              <a:rPr lang="es-ES" sz="3200" dirty="0" err="1">
                <a:solidFill>
                  <a:srgbClr val="FFFF00"/>
                </a:solidFill>
              </a:rPr>
              <a:t>Analitos</a:t>
            </a:r>
            <a:r>
              <a:rPr lang="es-ES" sz="3200" dirty="0">
                <a:solidFill>
                  <a:srgbClr val="FFFF00"/>
                </a:solidFill>
              </a:rPr>
              <a:t> con  VRC  moderado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313577"/>
              </p:ext>
            </p:extLst>
          </p:nvPr>
        </p:nvGraphicFramePr>
        <p:xfrm>
          <a:off x="1000100" y="2000240"/>
          <a:ext cx="6599656" cy="1009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9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9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9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911"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2011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911"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0,80</a:t>
                      </a:r>
                      <a:r>
                        <a:rPr lang="es-ES" b="1" baseline="0" dirty="0"/>
                        <a:t> mg%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0,84</a:t>
                      </a:r>
                      <a:r>
                        <a:rPr lang="es-ES" b="1" baseline="0" dirty="0"/>
                        <a:t> mg%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0,92 mg%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1,00 mg%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8244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857232"/>
            <a:ext cx="8429684" cy="574012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s-ES" sz="2400" b="1" dirty="0"/>
              <a:t>En todos los casos, las diferencias  entre un año y el  anterior, son  &lt; VRC= 13%, por tanto, no  son diferencias críticas.</a:t>
            </a:r>
          </a:p>
          <a:p>
            <a:endParaRPr lang="es-ES" sz="2400" b="1" dirty="0"/>
          </a:p>
          <a:p>
            <a:pPr marL="18288" indent="0">
              <a:buNone/>
            </a:pPr>
            <a:r>
              <a:rPr lang="es-ES" sz="2400" b="1" dirty="0"/>
              <a:t>Sin embargo, </a:t>
            </a:r>
            <a:r>
              <a:rPr lang="es-ES" sz="2400" b="1" i="1" dirty="0"/>
              <a:t>nuevamente observamos que existe una tendencia   de aumento, no explicable por variaciones aleatorias biológicas y analíticas</a:t>
            </a:r>
            <a:r>
              <a:rPr lang="es-ES" sz="2400" b="1" dirty="0"/>
              <a:t>.</a:t>
            </a:r>
          </a:p>
          <a:p>
            <a:endParaRPr lang="es-ES" sz="2400" b="1" dirty="0"/>
          </a:p>
          <a:p>
            <a:pPr marL="18288" indent="0">
              <a:buNone/>
            </a:pPr>
            <a:r>
              <a:rPr lang="es-ES" sz="2400" b="1" dirty="0"/>
              <a:t>El promedio  entre 2008 y 2010 = 0,85 mg%,  frente a Cr =1 mg% (2011), da </a:t>
            </a:r>
            <a:r>
              <a:rPr lang="es-ES" sz="2400" b="1" dirty="0">
                <a:solidFill>
                  <a:srgbClr val="FFFF00"/>
                </a:solidFill>
              </a:rPr>
              <a:t>una </a:t>
            </a:r>
            <a:r>
              <a:rPr lang="es-ES" sz="2400" b="1" dirty="0" err="1">
                <a:solidFill>
                  <a:srgbClr val="FFFF00"/>
                </a:solidFill>
              </a:rPr>
              <a:t>difer</a:t>
            </a:r>
            <a:r>
              <a:rPr lang="es-ES" sz="2400" b="1" dirty="0">
                <a:solidFill>
                  <a:srgbClr val="FFFF00"/>
                </a:solidFill>
              </a:rPr>
              <a:t>. = 0,15 mg%, &gt; al VRC= 0,13 mg%, </a:t>
            </a:r>
            <a:r>
              <a:rPr lang="es-ES" sz="2400" b="1" dirty="0"/>
              <a:t>lo cual nos advierte que hay un cambio significativo</a:t>
            </a:r>
            <a:r>
              <a:rPr lang="es-ES" sz="2400" b="1" dirty="0">
                <a:solidFill>
                  <a:srgbClr val="FFFF00"/>
                </a:solidFill>
              </a:rPr>
              <a:t> </a:t>
            </a:r>
          </a:p>
          <a:p>
            <a:pPr marL="18288" indent="0">
              <a:buNone/>
            </a:pPr>
            <a:r>
              <a:rPr lang="es-ES" sz="2400" b="1" dirty="0">
                <a:solidFill>
                  <a:srgbClr val="FFFF00"/>
                </a:solidFill>
              </a:rPr>
              <a:t>( indica al médico investigar  causas patológicas y/o del tratamiento)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0"/>
            <a:ext cx="7531224" cy="720080"/>
          </a:xfrm>
        </p:spPr>
        <p:txBody>
          <a:bodyPr>
            <a:normAutofit/>
          </a:bodyPr>
          <a:lstStyle/>
          <a:p>
            <a:pPr algn="ctr"/>
            <a:r>
              <a:rPr lang="es-ES" sz="2400" b="1" dirty="0">
                <a:solidFill>
                  <a:srgbClr val="FFFF00"/>
                </a:solidFill>
              </a:rPr>
              <a:t>Los cambios de Cr en Ricardo  son significativos?</a:t>
            </a:r>
          </a:p>
        </p:txBody>
      </p:sp>
    </p:spTree>
    <p:extLst>
      <p:ext uri="{BB962C8B-B14F-4D97-AF65-F5344CB8AC3E}">
        <p14:creationId xmlns:p14="http://schemas.microsoft.com/office/powerpoint/2010/main" val="1498175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928670"/>
            <a:ext cx="8496944" cy="5572164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s-ES" dirty="0"/>
              <a:t>Para un  CT = 200 mg%</a:t>
            </a:r>
          </a:p>
          <a:p>
            <a:pPr marL="18288" indent="0">
              <a:buNone/>
            </a:pPr>
            <a:r>
              <a:rPr lang="es-ES" dirty="0"/>
              <a:t>Con  un </a:t>
            </a:r>
            <a:r>
              <a:rPr lang="es-ES" dirty="0" err="1">
                <a:solidFill>
                  <a:srgbClr val="FFFF00"/>
                </a:solidFill>
              </a:rPr>
              <a:t>CVbi</a:t>
            </a:r>
            <a:r>
              <a:rPr lang="es-ES" dirty="0">
                <a:solidFill>
                  <a:srgbClr val="FFFF00"/>
                </a:solidFill>
              </a:rPr>
              <a:t>= 5,4 %,   </a:t>
            </a:r>
            <a:r>
              <a:rPr lang="es-ES" dirty="0"/>
              <a:t>fluctúa entre  189 a 211 mg%</a:t>
            </a:r>
          </a:p>
          <a:p>
            <a:pPr marL="18288" indent="0">
              <a:buNone/>
            </a:pPr>
            <a:r>
              <a:rPr lang="es-ES" dirty="0"/>
              <a:t>Con un </a:t>
            </a:r>
            <a:r>
              <a:rPr lang="es-ES" dirty="0" err="1">
                <a:solidFill>
                  <a:srgbClr val="FFFF00"/>
                </a:solidFill>
              </a:rPr>
              <a:t>CVa</a:t>
            </a:r>
            <a:r>
              <a:rPr lang="es-ES" dirty="0">
                <a:solidFill>
                  <a:srgbClr val="FFFF00"/>
                </a:solidFill>
              </a:rPr>
              <a:t>= 4%,</a:t>
            </a:r>
            <a:r>
              <a:rPr lang="es-ES" dirty="0"/>
              <a:t>  fluctúa entre  194 a 206 mg%</a:t>
            </a:r>
          </a:p>
          <a:p>
            <a:pPr marL="18288" indent="0" algn="ctr">
              <a:buNone/>
            </a:pPr>
            <a:r>
              <a:rPr lang="es-ES" b="1" dirty="0"/>
              <a:t>el </a:t>
            </a:r>
            <a:r>
              <a:rPr lang="es-ES" b="1" dirty="0">
                <a:solidFill>
                  <a:srgbClr val="FFFF00"/>
                </a:solidFill>
              </a:rPr>
              <a:t>VRC= 18,6 % </a:t>
            </a:r>
            <a:r>
              <a:rPr lang="es-ES" b="1" dirty="0"/>
              <a:t>(IC 95%) </a:t>
            </a:r>
          </a:p>
          <a:p>
            <a:pPr marL="45720" indent="0">
              <a:buNone/>
            </a:pPr>
            <a:r>
              <a:rPr lang="es-ES" b="1" dirty="0"/>
              <a:t>Un CT = 200 mg%  fluctúa entre 163 y 237 mg% por causas biológicas y analíticas.</a:t>
            </a:r>
          </a:p>
          <a:p>
            <a:pPr marL="45720" indent="0" algn="just">
              <a:buNone/>
            </a:pPr>
            <a:r>
              <a:rPr lang="es-ES" dirty="0">
                <a:solidFill>
                  <a:srgbClr val="FFFF00"/>
                </a:solidFill>
              </a:rPr>
              <a:t>Para controles anuales, las asociaciones  de  expertos recomiendan   realizar  3  mediciones  del colesterol separadas 15 días, calcular  el promedio, y  compararlo con  el promedio de  3 mediciones  en el próximo control anual.  </a:t>
            </a:r>
          </a:p>
          <a:p>
            <a:pPr marL="45720" indent="0" algn="just">
              <a:buNone/>
            </a:pPr>
            <a:r>
              <a:rPr lang="es-ES" b="1" dirty="0">
                <a:solidFill>
                  <a:srgbClr val="FFFF00"/>
                </a:solidFill>
              </a:rPr>
              <a:t>                                               ¿para qué ?......</a:t>
            </a:r>
          </a:p>
          <a:p>
            <a:pPr marL="45720" indent="0" algn="just">
              <a:buNone/>
            </a:pPr>
            <a:endParaRPr lang="es-ES" b="1" dirty="0">
              <a:solidFill>
                <a:srgbClr val="FFFF00"/>
              </a:solidFill>
            </a:endParaRPr>
          </a:p>
          <a:p>
            <a:pPr marL="45720" indent="0" algn="ctr">
              <a:buNone/>
            </a:pPr>
            <a:r>
              <a:rPr lang="es-ES" dirty="0"/>
              <a:t>¿Porqué   casi nadie cumple este  consejo ?</a:t>
            </a:r>
          </a:p>
          <a:p>
            <a:pPr marL="18288" indent="0">
              <a:buNone/>
            </a:pP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8662" y="1"/>
            <a:ext cx="7315200" cy="620688"/>
          </a:xfrm>
        </p:spPr>
        <p:txBody>
          <a:bodyPr/>
          <a:lstStyle/>
          <a:p>
            <a:pPr algn="ctr"/>
            <a:r>
              <a:rPr lang="es-ES" sz="2400" dirty="0">
                <a:solidFill>
                  <a:srgbClr val="FFFF00"/>
                </a:solidFill>
              </a:rPr>
              <a:t>Colesterol total</a:t>
            </a:r>
          </a:p>
        </p:txBody>
      </p:sp>
    </p:spTree>
    <p:extLst>
      <p:ext uri="{BB962C8B-B14F-4D97-AF65-F5344CB8AC3E}">
        <p14:creationId xmlns:p14="http://schemas.microsoft.com/office/powerpoint/2010/main" val="3260755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5040559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endParaRPr lang="es-ES" sz="2400" dirty="0">
              <a:solidFill>
                <a:srgbClr val="FFFF00"/>
              </a:solidFill>
            </a:endParaRPr>
          </a:p>
          <a:p>
            <a:pPr marL="18288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Para un  Na = 140 </a:t>
            </a:r>
            <a:r>
              <a:rPr lang="es-ES" sz="2400" dirty="0" err="1">
                <a:solidFill>
                  <a:srgbClr val="FFFF00"/>
                </a:solidFill>
              </a:rPr>
              <a:t>meq</a:t>
            </a:r>
            <a:r>
              <a:rPr lang="es-ES" sz="2400" dirty="0">
                <a:solidFill>
                  <a:srgbClr val="FFFF00"/>
                </a:solidFill>
              </a:rPr>
              <a:t>/l</a:t>
            </a:r>
          </a:p>
          <a:p>
            <a:pPr marL="18288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Por </a:t>
            </a:r>
            <a:r>
              <a:rPr lang="es-ES" sz="2400" dirty="0" err="1">
                <a:solidFill>
                  <a:srgbClr val="FFFF00"/>
                </a:solidFill>
              </a:rPr>
              <a:t>CVbi</a:t>
            </a:r>
            <a:r>
              <a:rPr lang="es-ES" sz="2400" dirty="0">
                <a:solidFill>
                  <a:srgbClr val="FFFF00"/>
                </a:solidFill>
              </a:rPr>
              <a:t>= 0,7 %,  fluctúa entre 139 y 141 </a:t>
            </a:r>
            <a:r>
              <a:rPr lang="es-ES" sz="2400" dirty="0" err="1">
                <a:solidFill>
                  <a:srgbClr val="FFFF00"/>
                </a:solidFill>
              </a:rPr>
              <a:t>meq</a:t>
            </a:r>
            <a:r>
              <a:rPr lang="es-ES" sz="2400" dirty="0">
                <a:solidFill>
                  <a:srgbClr val="FFFF00"/>
                </a:solidFill>
              </a:rPr>
              <a:t>/l</a:t>
            </a:r>
          </a:p>
          <a:p>
            <a:pPr marL="18288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Por </a:t>
            </a:r>
            <a:r>
              <a:rPr lang="es-ES" sz="2400" dirty="0" err="1">
                <a:solidFill>
                  <a:srgbClr val="FFFF00"/>
                </a:solidFill>
              </a:rPr>
              <a:t>CVa</a:t>
            </a:r>
            <a:r>
              <a:rPr lang="es-ES" sz="2400" dirty="0">
                <a:solidFill>
                  <a:srgbClr val="FFFF00"/>
                </a:solidFill>
              </a:rPr>
              <a:t>= 0,4%,  fluctúa entre 139,5 y 140,5 </a:t>
            </a:r>
            <a:r>
              <a:rPr lang="es-ES" sz="2400" dirty="0" err="1">
                <a:solidFill>
                  <a:srgbClr val="FFFF00"/>
                </a:solidFill>
              </a:rPr>
              <a:t>meq</a:t>
            </a:r>
            <a:r>
              <a:rPr lang="es-ES" sz="2400" dirty="0">
                <a:solidFill>
                  <a:srgbClr val="FFFF00"/>
                </a:solidFill>
              </a:rPr>
              <a:t>/l</a:t>
            </a:r>
          </a:p>
          <a:p>
            <a:endParaRPr lang="es-ES" sz="2400" dirty="0">
              <a:solidFill>
                <a:srgbClr val="FFFF00"/>
              </a:solidFill>
            </a:endParaRPr>
          </a:p>
          <a:p>
            <a:pPr marL="18288" indent="0" algn="ctr">
              <a:buNone/>
            </a:pPr>
            <a:r>
              <a:rPr lang="es-ES" sz="2400" b="1" dirty="0"/>
              <a:t>VRC= 2,2 % (IC 95%)</a:t>
            </a:r>
          </a:p>
          <a:p>
            <a:pPr marL="45720" indent="0">
              <a:buNone/>
            </a:pPr>
            <a:r>
              <a:rPr lang="es-ES" sz="2400" dirty="0"/>
              <a:t>Un Na = 140 </a:t>
            </a:r>
            <a:r>
              <a:rPr lang="es-ES" sz="2400" dirty="0" err="1"/>
              <a:t>meq</a:t>
            </a:r>
            <a:r>
              <a:rPr lang="es-ES" sz="2400" dirty="0"/>
              <a:t>/l  fluctúa entre 137 y 143 </a:t>
            </a:r>
            <a:r>
              <a:rPr lang="es-ES" sz="2400" dirty="0" err="1"/>
              <a:t>meq</a:t>
            </a:r>
            <a:r>
              <a:rPr lang="es-ES" sz="2400" dirty="0"/>
              <a:t>/l por causas biológicas  y analíticas.</a:t>
            </a:r>
          </a:p>
          <a:p>
            <a:pPr marL="45720" indent="0">
              <a:buNone/>
            </a:pPr>
            <a:endParaRPr lang="es-ES" sz="2400" b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r>
              <a:rPr lang="es-ES" sz="2400" b="1" dirty="0">
                <a:solidFill>
                  <a:srgbClr val="FFFF00"/>
                </a:solidFill>
              </a:rPr>
              <a:t> El VRC del </a:t>
            </a:r>
            <a:r>
              <a:rPr lang="es-ES" sz="2400" b="1" dirty="0" err="1">
                <a:solidFill>
                  <a:srgbClr val="FFFF00"/>
                </a:solidFill>
              </a:rPr>
              <a:t>Na</a:t>
            </a:r>
            <a:r>
              <a:rPr lang="es-ES" sz="2400" b="1" dirty="0">
                <a:solidFill>
                  <a:srgbClr val="FFFF00"/>
                </a:solidFill>
              </a:rPr>
              <a:t> P tiene alta sensibilidad para  detectar  causas patológicas y/o del </a:t>
            </a:r>
            <a:r>
              <a:rPr lang="es-ES" sz="2400" b="1" dirty="0" err="1">
                <a:solidFill>
                  <a:srgbClr val="FFFF00"/>
                </a:solidFill>
              </a:rPr>
              <a:t>Tto</a:t>
            </a:r>
            <a:r>
              <a:rPr lang="es-ES" sz="2400" b="1" dirty="0">
                <a:solidFill>
                  <a:srgbClr val="FFFF00"/>
                </a:solidFill>
              </a:rPr>
              <a:t>  entre 2 valores  consecutivos </a:t>
            </a:r>
          </a:p>
          <a:p>
            <a:pPr marL="45720" indent="0" algn="ctr">
              <a:buNone/>
            </a:pPr>
            <a:r>
              <a:rPr lang="es-ES" sz="2400" b="1" dirty="0"/>
              <a:t>¿ porqué  el </a:t>
            </a:r>
            <a:r>
              <a:rPr lang="es-ES" sz="2400" b="1" dirty="0" err="1"/>
              <a:t>Na</a:t>
            </a:r>
            <a:r>
              <a:rPr lang="es-ES" sz="2400" b="1" dirty="0"/>
              <a:t> tiene un </a:t>
            </a:r>
            <a:r>
              <a:rPr lang="es-ES" sz="2400" b="1" dirty="0" err="1"/>
              <a:t>CVbi</a:t>
            </a:r>
            <a:r>
              <a:rPr lang="es-ES" sz="2400" b="1" dirty="0"/>
              <a:t> tan bajo?</a:t>
            </a:r>
          </a:p>
          <a:p>
            <a:pPr marL="18288" indent="0">
              <a:buNone/>
            </a:pPr>
            <a:endParaRPr lang="es-ES" sz="2400" b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2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98984" y="116632"/>
            <a:ext cx="7315200" cy="936104"/>
          </a:xfrm>
        </p:spPr>
        <p:txBody>
          <a:bodyPr/>
          <a:lstStyle/>
          <a:p>
            <a:pPr algn="ctr"/>
            <a:r>
              <a:rPr lang="es-ES" sz="2400" b="1" dirty="0" err="1">
                <a:solidFill>
                  <a:srgbClr val="FFFF00"/>
                </a:solidFill>
              </a:rPr>
              <a:t>Analitos</a:t>
            </a:r>
            <a:r>
              <a:rPr lang="es-ES" sz="2400" b="1" dirty="0">
                <a:solidFill>
                  <a:srgbClr val="FFFF00"/>
                </a:solidFill>
              </a:rPr>
              <a:t> con VRC bajos ( &lt; 10%)</a:t>
            </a:r>
            <a:br>
              <a:rPr lang="es-ES" sz="2400" b="1" dirty="0">
                <a:solidFill>
                  <a:srgbClr val="FFFF00"/>
                </a:solidFill>
              </a:rPr>
            </a:br>
            <a:r>
              <a:rPr lang="es-ES" sz="2400" b="1" dirty="0" err="1">
                <a:solidFill>
                  <a:srgbClr val="FFFF00"/>
                </a:solidFill>
              </a:rPr>
              <a:t>Ej</a:t>
            </a:r>
            <a:r>
              <a:rPr lang="es-ES" sz="2400" b="1" dirty="0">
                <a:solidFill>
                  <a:srgbClr val="FFFF00"/>
                </a:solidFill>
              </a:rPr>
              <a:t>: SODIO plasmático</a:t>
            </a:r>
          </a:p>
        </p:txBody>
      </p:sp>
    </p:spTree>
    <p:extLst>
      <p:ext uri="{BB962C8B-B14F-4D97-AF65-F5344CB8AC3E}">
        <p14:creationId xmlns:p14="http://schemas.microsoft.com/office/powerpoint/2010/main" val="2363888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D1AB131D-ABE3-4C06-A6E2-6272338C9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836712"/>
            <a:ext cx="8208912" cy="5760640"/>
          </a:xfrm>
        </p:spPr>
        <p:txBody>
          <a:bodyPr anchor="t"/>
          <a:lstStyle/>
          <a:p>
            <a:pPr marL="18288" indent="0">
              <a:buNone/>
            </a:pPr>
            <a:r>
              <a:rPr lang="es-MX" dirty="0"/>
              <a:t>Ricardo tiene 56 años, es diabético en tratamiento hace 8 años. </a:t>
            </a:r>
          </a:p>
          <a:p>
            <a:pPr marL="18288" indent="0">
              <a:buNone/>
            </a:pPr>
            <a:r>
              <a:rPr lang="es-MX" dirty="0"/>
              <a:t>Se realiza  </a:t>
            </a:r>
            <a:r>
              <a:rPr lang="es-MX" dirty="0" err="1"/>
              <a:t>Gluc</a:t>
            </a:r>
            <a:r>
              <a:rPr lang="es-MX" dirty="0"/>
              <a:t> en ayunas, HbA1c, CT, TG, C-HDL y C-LDL  c/año. Es Contador  y no realiza ninguna actividad física.</a:t>
            </a:r>
          </a:p>
          <a:p>
            <a:pPr marL="18288" indent="0">
              <a:buNone/>
            </a:pPr>
            <a:r>
              <a:rPr lang="es-AR" dirty="0"/>
              <a:t>En su </a:t>
            </a:r>
            <a:r>
              <a:rPr lang="es-AR" dirty="0" err="1"/>
              <a:t>Lab</a:t>
            </a:r>
            <a:r>
              <a:rPr lang="es-AR" dirty="0"/>
              <a:t>,  para </a:t>
            </a:r>
            <a:r>
              <a:rPr lang="es-AR" dirty="0" err="1"/>
              <a:t>Golesterol</a:t>
            </a:r>
            <a:r>
              <a:rPr lang="es-AR" dirty="0"/>
              <a:t> Total: su </a:t>
            </a:r>
            <a:r>
              <a:rPr lang="es-AR" dirty="0" err="1"/>
              <a:t>CVa</a:t>
            </a:r>
            <a:r>
              <a:rPr lang="es-AR" dirty="0"/>
              <a:t>= 4%</a:t>
            </a:r>
          </a:p>
          <a:p>
            <a:pPr marL="18288" indent="0">
              <a:buNone/>
            </a:pPr>
            <a:r>
              <a:rPr lang="es-AR" dirty="0"/>
              <a:t>De la tabla de Ricos, el CV </a:t>
            </a:r>
            <a:r>
              <a:rPr lang="es-AR" dirty="0" err="1"/>
              <a:t>bi</a:t>
            </a:r>
            <a:r>
              <a:rPr lang="es-AR" dirty="0"/>
              <a:t>= 5,4%</a:t>
            </a:r>
          </a:p>
          <a:p>
            <a:pPr marL="18288" indent="0">
              <a:buNone/>
            </a:pPr>
            <a:endParaRPr lang="es-AR" dirty="0"/>
          </a:p>
          <a:p>
            <a:pPr marL="18288" indent="0">
              <a:buNone/>
            </a:pPr>
            <a:endParaRPr lang="es-AR" dirty="0"/>
          </a:p>
          <a:p>
            <a:pPr marL="18288" indent="0">
              <a:buNone/>
            </a:pPr>
            <a:endParaRPr lang="es-AR" dirty="0"/>
          </a:p>
          <a:p>
            <a:pPr marL="18288" indent="0">
              <a:buNone/>
            </a:pPr>
            <a:endParaRPr lang="es-AR" dirty="0"/>
          </a:p>
          <a:p>
            <a:pPr marL="18288" indent="0">
              <a:buNone/>
            </a:pPr>
            <a:r>
              <a:rPr lang="es-MX" b="1" dirty="0">
                <a:solidFill>
                  <a:srgbClr val="FFC000"/>
                </a:solidFill>
              </a:rPr>
              <a:t>Calcule el VRC para Colesterol Total, entre valores consecutivos. Interprete sus resultados. ¿Cómo dialogaría con Ricardo ?</a:t>
            </a:r>
          </a:p>
          <a:p>
            <a:pPr marL="18288" indent="0">
              <a:buNone/>
            </a:pPr>
            <a:endParaRPr lang="es-MX" b="1" dirty="0"/>
          </a:p>
          <a:p>
            <a:pPr marL="18288" indent="0">
              <a:buNone/>
            </a:pPr>
            <a:r>
              <a:rPr lang="es-MX" dirty="0"/>
              <a:t>Cambia su Fotómetro por un </a:t>
            </a:r>
            <a:r>
              <a:rPr lang="es-MX" dirty="0" err="1"/>
              <a:t>Autoanalizador</a:t>
            </a:r>
            <a:r>
              <a:rPr lang="es-MX" dirty="0"/>
              <a:t> y ahora para CT</a:t>
            </a:r>
            <a:r>
              <a:rPr lang="es-MX" b="1" dirty="0">
                <a:solidFill>
                  <a:srgbClr val="FFC000"/>
                </a:solidFill>
              </a:rPr>
              <a:t>, su </a:t>
            </a:r>
            <a:r>
              <a:rPr lang="es-MX" b="1" dirty="0" err="1">
                <a:solidFill>
                  <a:srgbClr val="FFC000"/>
                </a:solidFill>
              </a:rPr>
              <a:t>Cva</a:t>
            </a:r>
            <a:r>
              <a:rPr lang="es-MX" b="1" dirty="0">
                <a:solidFill>
                  <a:srgbClr val="FFC000"/>
                </a:solidFill>
              </a:rPr>
              <a:t>= 1%, Calcule el nuevo VRC, ¿ Cuál es el beneficio ?</a:t>
            </a:r>
          </a:p>
          <a:p>
            <a:pPr marL="18288" indent="0">
              <a:buNone/>
            </a:pPr>
            <a:endParaRPr lang="es-MX" dirty="0"/>
          </a:p>
          <a:p>
            <a:pPr marL="18288" indent="0">
              <a:buNone/>
            </a:pPr>
            <a:endParaRPr lang="es-A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3663F764-839F-4E69-8412-F5393A2A9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231736"/>
            <a:ext cx="7543800" cy="460960"/>
          </a:xfrm>
        </p:spPr>
        <p:txBody>
          <a:bodyPr/>
          <a:lstStyle/>
          <a:p>
            <a:pPr algn="ctr"/>
            <a:r>
              <a:rPr lang="es-MX" sz="2400" b="1" dirty="0">
                <a:solidFill>
                  <a:srgbClr val="FFC000"/>
                </a:solidFill>
              </a:rPr>
              <a:t>Ejercicios de Aplicación </a:t>
            </a:r>
            <a:endParaRPr lang="es-AR" sz="2400" b="1" dirty="0">
              <a:solidFill>
                <a:srgbClr val="FFC000"/>
              </a:solidFill>
            </a:endParaRP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4B5E0BC0-6BF3-42F3-AB0C-C8738A7C2A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1641"/>
              </p:ext>
            </p:extLst>
          </p:nvPr>
        </p:nvGraphicFramePr>
        <p:xfrm>
          <a:off x="800100" y="3140968"/>
          <a:ext cx="6984776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6194">
                  <a:extLst>
                    <a:ext uri="{9D8B030D-6E8A-4147-A177-3AD203B41FA5}">
                      <a16:colId xmlns:a16="http://schemas.microsoft.com/office/drawing/2014/main" val="1028983856"/>
                    </a:ext>
                  </a:extLst>
                </a:gridCol>
                <a:gridCol w="1746194">
                  <a:extLst>
                    <a:ext uri="{9D8B030D-6E8A-4147-A177-3AD203B41FA5}">
                      <a16:colId xmlns:a16="http://schemas.microsoft.com/office/drawing/2014/main" val="2314850568"/>
                    </a:ext>
                  </a:extLst>
                </a:gridCol>
                <a:gridCol w="1746194">
                  <a:extLst>
                    <a:ext uri="{9D8B030D-6E8A-4147-A177-3AD203B41FA5}">
                      <a16:colId xmlns:a16="http://schemas.microsoft.com/office/drawing/2014/main" val="2645194885"/>
                    </a:ext>
                  </a:extLst>
                </a:gridCol>
                <a:gridCol w="1746194">
                  <a:extLst>
                    <a:ext uri="{9D8B030D-6E8A-4147-A177-3AD203B41FA5}">
                      <a16:colId xmlns:a16="http://schemas.microsoft.com/office/drawing/2014/main" val="870770150"/>
                    </a:ext>
                  </a:extLst>
                </a:gridCol>
              </a:tblGrid>
              <a:tr h="533706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2018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2019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2020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2021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086537"/>
                  </a:ext>
                </a:extLst>
              </a:tr>
              <a:tr h="474406">
                <a:tc>
                  <a:txBody>
                    <a:bodyPr/>
                    <a:lstStyle/>
                    <a:p>
                      <a:r>
                        <a:rPr lang="es-MX" dirty="0"/>
                        <a:t>180 mg/dl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192 mg/dl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202 mg/dl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217 mg/dl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814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258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57158" y="332656"/>
            <a:ext cx="8358246" cy="609674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Para  valorar  si la diferencia entre 2 mediciones de un </a:t>
            </a:r>
            <a:r>
              <a:rPr lang="es-E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analito</a:t>
            </a:r>
            <a: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en un individuo,  se debe solo a  fluctuaciones  biológicas + analíticas, </a:t>
            </a:r>
            <a:r>
              <a:rPr lang="es-ES" sz="2800" b="1" dirty="0">
                <a:solidFill>
                  <a:srgbClr val="FFFF00"/>
                </a:solidFill>
              </a:rPr>
              <a:t>ó</a:t>
            </a:r>
            <a: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s-ES" sz="2400" b="1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además</a:t>
            </a:r>
            <a: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 se debe a un proceso patológico o la medicación, </a:t>
            </a:r>
            <a:r>
              <a:rPr lang="es-ES" sz="2600" dirty="0">
                <a:solidFill>
                  <a:schemeClr val="tx1">
                    <a:lumMod val="95000"/>
                  </a:schemeClr>
                </a:solidFill>
              </a:rPr>
              <a:t>se  calcula  el </a:t>
            </a:r>
            <a:r>
              <a:rPr lang="es-ES" sz="2800" dirty="0">
                <a:solidFill>
                  <a:srgbClr val="FFFF00"/>
                </a:solidFill>
              </a:rPr>
              <a:t>Valor de Referencia del Cambio o  Diferencia  crítica.</a:t>
            </a:r>
            <a:br>
              <a:rPr lang="es-ES" sz="2800" dirty="0">
                <a:solidFill>
                  <a:srgbClr val="FFFF00"/>
                </a:solidFill>
              </a:rPr>
            </a:br>
            <a:br>
              <a:rPr lang="es-ES" sz="2800" dirty="0">
                <a:solidFill>
                  <a:srgbClr val="FFFF00"/>
                </a:solidFill>
              </a:rPr>
            </a:br>
            <a:r>
              <a:rPr lang="es-ES" sz="3200" dirty="0">
                <a:solidFill>
                  <a:srgbClr val="FFFF00"/>
                </a:solidFill>
              </a:rPr>
              <a:t>VRC</a:t>
            </a:r>
            <a:r>
              <a:rPr lang="es-ES" sz="3000" dirty="0"/>
              <a:t>= </a:t>
            </a:r>
            <a:r>
              <a:rPr lang="es-ES" sz="3200" dirty="0" err="1">
                <a:solidFill>
                  <a:srgbClr val="FFFF00"/>
                </a:solidFill>
              </a:rPr>
              <a:t>Zp</a:t>
            </a:r>
            <a:r>
              <a:rPr lang="es-ES" sz="3200" dirty="0">
                <a:solidFill>
                  <a:srgbClr val="FFFF00"/>
                </a:solidFill>
              </a:rPr>
              <a:t> x(2)</a:t>
            </a:r>
            <a:r>
              <a:rPr lang="es-ES" sz="3200" baseline="30000" dirty="0">
                <a:solidFill>
                  <a:srgbClr val="FFFF00"/>
                </a:solidFill>
              </a:rPr>
              <a:t>1/2  </a:t>
            </a:r>
            <a:r>
              <a:rPr lang="es-ES" sz="3200" dirty="0">
                <a:solidFill>
                  <a:srgbClr val="FFFF00"/>
                </a:solidFill>
              </a:rPr>
              <a:t>x (CV</a:t>
            </a:r>
            <a:r>
              <a:rPr lang="es-ES" sz="3200" baseline="30000" dirty="0">
                <a:solidFill>
                  <a:srgbClr val="FFFF00"/>
                </a:solidFill>
              </a:rPr>
              <a:t>2</a:t>
            </a:r>
            <a:r>
              <a:rPr lang="es-ES" sz="3200" dirty="0">
                <a:solidFill>
                  <a:srgbClr val="FFFF00"/>
                </a:solidFill>
              </a:rPr>
              <a:t> </a:t>
            </a:r>
            <a:r>
              <a:rPr lang="es-ES" sz="2400" dirty="0">
                <a:solidFill>
                  <a:srgbClr val="FFFF00"/>
                </a:solidFill>
              </a:rPr>
              <a:t>A </a:t>
            </a:r>
            <a:r>
              <a:rPr lang="es-ES" sz="3200" dirty="0">
                <a:solidFill>
                  <a:srgbClr val="FFFF00"/>
                </a:solidFill>
              </a:rPr>
              <a:t>+ CV </a:t>
            </a:r>
            <a:r>
              <a:rPr lang="es-ES" sz="3200" baseline="30000" dirty="0">
                <a:solidFill>
                  <a:srgbClr val="FFFF00"/>
                </a:solidFill>
              </a:rPr>
              <a:t>2</a:t>
            </a:r>
            <a:r>
              <a:rPr lang="es-ES" sz="3200" dirty="0">
                <a:solidFill>
                  <a:srgbClr val="FFFF00"/>
                </a:solidFill>
              </a:rPr>
              <a:t>w) </a:t>
            </a:r>
            <a:r>
              <a:rPr lang="es-ES" sz="3200" baseline="30000" dirty="0">
                <a:solidFill>
                  <a:srgbClr val="FFFF00"/>
                </a:solidFill>
              </a:rPr>
              <a:t>1/2</a:t>
            </a:r>
            <a:r>
              <a:rPr lang="es-ES" sz="2800" dirty="0">
                <a:solidFill>
                  <a:srgbClr val="FFFF00"/>
                </a:solidFill>
              </a:rPr>
              <a:t>     </a:t>
            </a:r>
            <a:r>
              <a:rPr lang="es-ES" sz="2400" dirty="0"/>
              <a:t>                                        .                       </a:t>
            </a:r>
            <a:r>
              <a:rPr lang="es-ES" sz="2400" dirty="0" err="1"/>
              <a:t>Zp</a:t>
            </a:r>
            <a:r>
              <a:rPr lang="es-ES" sz="2400" dirty="0"/>
              <a:t> = 1,96 para  tener un 95% de confianza</a:t>
            </a:r>
          </a:p>
          <a:p>
            <a:pPr marL="18288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    CV</a:t>
            </a:r>
            <a:r>
              <a:rPr lang="es-ES" sz="2400" baseline="-25000" dirty="0">
                <a:solidFill>
                  <a:srgbClr val="FFFF00"/>
                </a:solidFill>
              </a:rPr>
              <a:t>A</a:t>
            </a:r>
            <a:r>
              <a:rPr lang="es-ES" sz="2400" dirty="0">
                <a:solidFill>
                  <a:srgbClr val="FFFF00"/>
                </a:solidFill>
              </a:rPr>
              <a:t> = </a:t>
            </a:r>
            <a:r>
              <a:rPr lang="es-ES" sz="2400" dirty="0" err="1">
                <a:solidFill>
                  <a:srgbClr val="FFFF00"/>
                </a:solidFill>
              </a:rPr>
              <a:t>Coef</a:t>
            </a:r>
            <a:r>
              <a:rPr lang="es-ES" sz="2400" dirty="0">
                <a:solidFill>
                  <a:srgbClr val="FFFF00"/>
                </a:solidFill>
              </a:rPr>
              <a:t>  de Var  analítica,</a:t>
            </a:r>
          </a:p>
          <a:p>
            <a:pPr marL="18288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   </a:t>
            </a:r>
            <a:r>
              <a:rPr lang="es-ES" sz="2400" dirty="0" err="1">
                <a:solidFill>
                  <a:srgbClr val="FFFF00"/>
                </a:solidFill>
              </a:rPr>
              <a:t>CVw</a:t>
            </a:r>
            <a:r>
              <a:rPr lang="es-ES" sz="2400" dirty="0">
                <a:solidFill>
                  <a:srgbClr val="FFFF00"/>
                </a:solidFill>
              </a:rPr>
              <a:t> = </a:t>
            </a:r>
            <a:r>
              <a:rPr lang="es-ES" sz="2400" dirty="0" err="1">
                <a:solidFill>
                  <a:srgbClr val="FFFF00"/>
                </a:solidFill>
              </a:rPr>
              <a:t>Coef</a:t>
            </a:r>
            <a:r>
              <a:rPr lang="es-ES" sz="2400" dirty="0">
                <a:solidFill>
                  <a:srgbClr val="FFFF00"/>
                </a:solidFill>
              </a:rPr>
              <a:t> de Var biológica </a:t>
            </a:r>
            <a:r>
              <a:rPr lang="es-ES" sz="2400" dirty="0" err="1">
                <a:solidFill>
                  <a:srgbClr val="FFFF00"/>
                </a:solidFill>
              </a:rPr>
              <a:t>intraind</a:t>
            </a:r>
            <a:endParaRPr lang="es-ES" sz="2400" dirty="0">
              <a:solidFill>
                <a:srgbClr val="FFFF00"/>
              </a:solidFill>
            </a:endParaRPr>
          </a:p>
          <a:p>
            <a:pPr marL="18288" indent="0">
              <a:buNone/>
            </a:pPr>
            <a:br>
              <a:rPr lang="es-ES" sz="2400" dirty="0">
                <a:solidFill>
                  <a:srgbClr val="FFFF00"/>
                </a:solidFill>
              </a:rPr>
            </a:br>
            <a: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No podemos modificar  el CV w, pero </a:t>
            </a:r>
          </a:p>
          <a:p>
            <a:pPr marL="18288" indent="0">
              <a:buNone/>
            </a:pPr>
            <a: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podemos </a:t>
            </a:r>
            <a:r>
              <a:rPr lang="es-ES" sz="2400" b="1" dirty="0">
                <a:solidFill>
                  <a:srgbClr val="FFFF00"/>
                </a:solidFill>
              </a:rPr>
              <a:t>minimizar el CV</a:t>
            </a:r>
            <a:r>
              <a:rPr lang="es-ES" sz="2400" b="1" baseline="-25000" dirty="0">
                <a:solidFill>
                  <a:srgbClr val="FFFF00"/>
                </a:solidFill>
              </a:rPr>
              <a:t>A </a:t>
            </a:r>
            <a:r>
              <a:rPr lang="es-ES" sz="2400" b="1" dirty="0">
                <a:solidFill>
                  <a:srgbClr val="FFFF00"/>
                </a:solidFill>
              </a:rPr>
              <a:t> y con ello lograr  &lt; VCR</a:t>
            </a:r>
            <a:b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es-ES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51520" y="6286520"/>
            <a:ext cx="8568952" cy="357190"/>
          </a:xfrm>
        </p:spPr>
        <p:txBody>
          <a:bodyPr/>
          <a:lstStyle/>
          <a:p>
            <a:pPr marL="18288" indent="0"/>
            <a:br>
              <a:rPr lang="es-ES" sz="1800" dirty="0">
                <a:solidFill>
                  <a:srgbClr val="FFFF00"/>
                </a:solidFill>
              </a:rPr>
            </a:br>
            <a:br>
              <a:rPr lang="es-ES" sz="1800" dirty="0">
                <a:solidFill>
                  <a:srgbClr val="FFFF00"/>
                </a:solidFill>
              </a:rPr>
            </a:br>
            <a:br>
              <a:rPr lang="es-ES" sz="1800" dirty="0">
                <a:solidFill>
                  <a:srgbClr val="FFFF00"/>
                </a:solidFill>
              </a:rPr>
            </a:br>
            <a:br>
              <a:rPr lang="es-ES" sz="1800" dirty="0">
                <a:solidFill>
                  <a:srgbClr val="FFFF00"/>
                </a:solidFill>
              </a:rPr>
            </a:br>
            <a:br>
              <a:rPr lang="es-ES" sz="1800" dirty="0">
                <a:solidFill>
                  <a:srgbClr val="FFFF00"/>
                </a:solidFill>
              </a:rPr>
            </a:br>
            <a:br>
              <a:rPr lang="es-ES" sz="1800" dirty="0">
                <a:solidFill>
                  <a:srgbClr val="FFFF00"/>
                </a:solidFill>
              </a:rPr>
            </a:br>
            <a:br>
              <a:rPr lang="es-ES" sz="1800" dirty="0">
                <a:solidFill>
                  <a:srgbClr val="FFFF00"/>
                </a:solidFill>
              </a:rPr>
            </a:br>
            <a:br>
              <a:rPr lang="es-ES" sz="1800" dirty="0">
                <a:solidFill>
                  <a:srgbClr val="FFFF00"/>
                </a:solidFill>
              </a:rPr>
            </a:br>
            <a:endParaRPr lang="es-E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97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785786" y="714356"/>
            <a:ext cx="7715304" cy="5929354"/>
          </a:xfrm>
        </p:spPr>
        <p:txBody>
          <a:bodyPr/>
          <a:lstStyle/>
          <a:p>
            <a:pPr>
              <a:buNone/>
            </a:pPr>
            <a: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  El  VRC  estima   el máximo  cambio  observable entre dos mediciones en  un mismo </a:t>
            </a:r>
            <a:r>
              <a:rPr lang="es-E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indiv</a:t>
            </a:r>
            <a: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, debido a la </a:t>
            </a:r>
            <a:r>
              <a:rPr lang="es-E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Variabil</a:t>
            </a:r>
            <a: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. </a:t>
            </a:r>
            <a:r>
              <a:rPr lang="es-E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biol.intraind</a:t>
            </a:r>
            <a: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 + la </a:t>
            </a:r>
            <a:r>
              <a:rPr lang="es-E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variabil</a:t>
            </a:r>
            <a: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. analítica.  </a:t>
            </a:r>
          </a:p>
          <a:p>
            <a:pPr>
              <a:buNone/>
            </a:pPr>
            <a:endParaRPr lang="es-E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br>
              <a:rPr lang="es-E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s-ES" sz="2400" b="1" dirty="0">
                <a:solidFill>
                  <a:srgbClr val="FFFF00"/>
                </a:solidFill>
              </a:rPr>
              <a:t>Si la diferencia  observada  es &gt;  al VCR del </a:t>
            </a:r>
            <a:r>
              <a:rPr lang="es-ES" sz="2400" b="1" dirty="0" err="1">
                <a:solidFill>
                  <a:srgbClr val="FFFF00"/>
                </a:solidFill>
              </a:rPr>
              <a:t>analito</a:t>
            </a:r>
            <a:r>
              <a:rPr lang="es-ES" sz="2400" b="1" dirty="0">
                <a:solidFill>
                  <a:srgbClr val="FFFF00"/>
                </a:solidFill>
              </a:rPr>
              <a:t>, hay una probabilidad  del 95% que   exista otra causa  , además de las </a:t>
            </a:r>
            <a:r>
              <a:rPr lang="es-ES" sz="2400" b="1" dirty="0" err="1">
                <a:solidFill>
                  <a:srgbClr val="FFFF00"/>
                </a:solidFill>
              </a:rPr>
              <a:t>variabil</a:t>
            </a:r>
            <a:r>
              <a:rPr lang="es-ES" sz="2400" b="1" dirty="0">
                <a:solidFill>
                  <a:srgbClr val="FFFF00"/>
                </a:solidFill>
              </a:rPr>
              <a:t>. </a:t>
            </a:r>
            <a:r>
              <a:rPr lang="es-ES" sz="2400" b="1" dirty="0" err="1">
                <a:solidFill>
                  <a:srgbClr val="FFFF00"/>
                </a:solidFill>
              </a:rPr>
              <a:t>Bio</a:t>
            </a:r>
            <a:r>
              <a:rPr lang="es-ES" sz="2400" b="1" dirty="0">
                <a:solidFill>
                  <a:srgbClr val="FFFF00"/>
                </a:solidFill>
              </a:rPr>
              <a:t> y </a:t>
            </a:r>
            <a:r>
              <a:rPr lang="es-ES" sz="2400" b="1" dirty="0" err="1">
                <a:solidFill>
                  <a:srgbClr val="FFFF00"/>
                </a:solidFill>
              </a:rPr>
              <a:t>analitica</a:t>
            </a:r>
            <a:r>
              <a:rPr lang="es-ES" sz="2400" b="1" dirty="0">
                <a:solidFill>
                  <a:srgbClr val="FFFF00"/>
                </a:solidFill>
              </a:rPr>
              <a:t> </a:t>
            </a:r>
          </a:p>
          <a:p>
            <a:pPr>
              <a:buNone/>
            </a:pPr>
            <a:br>
              <a:rPr lang="es-ES" sz="2400" b="1" dirty="0">
                <a:solidFill>
                  <a:srgbClr val="FFFF00"/>
                </a:solidFill>
              </a:rPr>
            </a:br>
            <a:r>
              <a:rPr lang="es-ES" sz="2400" b="1" dirty="0"/>
              <a:t>A &lt; VCR, hay &gt;  poder de discriminar   las causas de la diferencia observada entre dos mediciones en un mismo individuo.</a:t>
            </a:r>
            <a:br>
              <a:rPr lang="es-ES" sz="2000" dirty="0"/>
            </a:b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000100" y="214290"/>
            <a:ext cx="7543800" cy="214314"/>
          </a:xfrm>
        </p:spPr>
        <p:txBody>
          <a:bodyPr/>
          <a:lstStyle/>
          <a:p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7781488" cy="288032"/>
          </a:xfrm>
        </p:spPr>
        <p:txBody>
          <a:bodyPr/>
          <a:lstStyle/>
          <a:p>
            <a:endParaRPr lang="es-ES" sz="2000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395536" y="357166"/>
            <a:ext cx="7781488" cy="6500833"/>
          </a:xfrm>
        </p:spPr>
        <p:txBody>
          <a:bodyPr/>
          <a:lstStyle/>
          <a:p>
            <a:pPr marL="18288" indent="0">
              <a:buNone/>
            </a:pPr>
            <a:r>
              <a:rPr lang="es-ES" sz="2400" dirty="0"/>
              <a:t>Para la glucemia  ayunas, el </a:t>
            </a:r>
            <a:r>
              <a:rPr lang="es-ES" sz="2400" b="1" dirty="0">
                <a:solidFill>
                  <a:srgbClr val="FFFF00"/>
                </a:solidFill>
              </a:rPr>
              <a:t>C.V.bi= 4,5 % </a:t>
            </a:r>
            <a:r>
              <a:rPr lang="es-ES" sz="2400" dirty="0"/>
              <a:t>,  por tanto una </a:t>
            </a:r>
            <a:r>
              <a:rPr lang="es-ES" sz="2400" dirty="0" err="1"/>
              <a:t>Gluc</a:t>
            </a:r>
            <a:r>
              <a:rPr lang="es-ES" sz="2400" dirty="0"/>
              <a:t>= 100 mg%  puede fluctuar  entre  95,5  y  104,5 mg% por causas biológicas del individuo</a:t>
            </a:r>
          </a:p>
          <a:p>
            <a:pPr marL="18288" indent="0">
              <a:buNone/>
            </a:pPr>
            <a:br>
              <a:rPr lang="es-ES" sz="2400" dirty="0"/>
            </a:br>
            <a:r>
              <a:rPr lang="es-ES" sz="2400" dirty="0"/>
              <a:t>Si </a:t>
            </a:r>
            <a:r>
              <a:rPr lang="es-ES" sz="2400" dirty="0">
                <a:solidFill>
                  <a:srgbClr val="FFFF00"/>
                </a:solidFill>
              </a:rPr>
              <a:t>nuestro </a:t>
            </a:r>
            <a:r>
              <a:rPr lang="es-ES" sz="2400" dirty="0" err="1">
                <a:solidFill>
                  <a:srgbClr val="FFFF00"/>
                </a:solidFill>
              </a:rPr>
              <a:t>lab</a:t>
            </a: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/>
              <a:t>tiene un  </a:t>
            </a:r>
            <a:r>
              <a:rPr lang="es-ES" sz="2400" b="1" dirty="0" err="1">
                <a:solidFill>
                  <a:srgbClr val="FFFF00"/>
                </a:solidFill>
              </a:rPr>
              <a:t>CVa</a:t>
            </a:r>
            <a:r>
              <a:rPr lang="es-ES" sz="2400" b="1" dirty="0">
                <a:solidFill>
                  <a:srgbClr val="FFFF00"/>
                </a:solidFill>
              </a:rPr>
              <a:t> = 2,5 %,   </a:t>
            </a:r>
            <a:r>
              <a:rPr lang="es-ES" sz="2400" dirty="0"/>
              <a:t>una  </a:t>
            </a:r>
            <a:r>
              <a:rPr lang="es-ES" sz="2400" dirty="0" err="1"/>
              <a:t>Gluc</a:t>
            </a:r>
            <a:r>
              <a:rPr lang="es-ES" sz="2400" dirty="0"/>
              <a:t>= 100 mg%  puede fluctuar  entre 97,5 y 102,5 mg%  por  nuestra  imprecisión analítica. </a:t>
            </a:r>
          </a:p>
          <a:p>
            <a:pPr marL="18288" indent="0">
              <a:buNone/>
            </a:pPr>
            <a:r>
              <a:rPr lang="es-ES" sz="2400" dirty="0"/>
              <a:t>Con éstos 2 valores, calculamos   para la glucemia y </a:t>
            </a:r>
            <a:r>
              <a:rPr lang="es-ES" sz="2400" b="1" dirty="0" err="1">
                <a:solidFill>
                  <a:srgbClr val="FFFF00"/>
                </a:solidFill>
              </a:rPr>
              <a:t>VRCgluc</a:t>
            </a:r>
            <a:r>
              <a:rPr lang="es-ES" sz="2400" b="1" dirty="0">
                <a:solidFill>
                  <a:srgbClr val="FFFF00"/>
                </a:solidFill>
              </a:rPr>
              <a:t>= 14,3%</a:t>
            </a:r>
          </a:p>
          <a:p>
            <a:pPr marL="18288" indent="0">
              <a:buNone/>
            </a:pPr>
            <a:br>
              <a:rPr lang="es-ES" sz="2400" dirty="0"/>
            </a:br>
            <a:r>
              <a:rPr lang="es-ES" sz="2400" dirty="0"/>
              <a:t>Para una </a:t>
            </a:r>
            <a:r>
              <a:rPr lang="es-ES" sz="2400" dirty="0" err="1"/>
              <a:t>gluc</a:t>
            </a:r>
            <a:r>
              <a:rPr lang="es-ES" sz="2400" dirty="0"/>
              <a:t>= 100mg%, el 14,3% = 14,3 mg%, </a:t>
            </a:r>
          </a:p>
          <a:p>
            <a:pPr marL="18288" indent="0">
              <a:buNone/>
            </a:pPr>
            <a:r>
              <a:rPr lang="es-ES" sz="2400" dirty="0"/>
              <a:t>por lo tanto, hay 95 % de probabilidad  que </a:t>
            </a:r>
          </a:p>
          <a:p>
            <a:pPr marL="18288" indent="0">
              <a:buNone/>
            </a:pPr>
            <a:r>
              <a:rPr lang="es-ES" sz="2400" dirty="0"/>
              <a:t>la glucemia fluctúe entre 84,7 mg/dl  y 114,3 mg/dl, </a:t>
            </a:r>
          </a:p>
          <a:p>
            <a:pPr marL="18288" indent="0">
              <a:buNone/>
            </a:pPr>
            <a:r>
              <a:rPr lang="es-ES" sz="2400" dirty="0"/>
              <a:t>sólo por causas  biológicas + analíticas. </a:t>
            </a:r>
          </a:p>
        </p:txBody>
      </p:sp>
    </p:spTree>
    <p:extLst>
      <p:ext uri="{BB962C8B-B14F-4D97-AF65-F5344CB8AC3E}">
        <p14:creationId xmlns:p14="http://schemas.microsoft.com/office/powerpoint/2010/main" val="419912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2852"/>
            <a:ext cx="8319868" cy="671514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s-ES" sz="2400" dirty="0"/>
              <a:t>Recién  una diferencia  &gt; 15% entre 2 glucemias  indica que también  hay  algún proceso patológico y/o  una medicación  que la están modificando</a:t>
            </a:r>
          </a:p>
          <a:p>
            <a:pPr marL="18288" indent="0">
              <a:buNone/>
            </a:pPr>
            <a:endParaRPr lang="es-ES" sz="2400" b="1" dirty="0">
              <a:solidFill>
                <a:schemeClr val="tx2"/>
              </a:solidFill>
            </a:endParaRPr>
          </a:p>
          <a:p>
            <a:pPr marL="18288" indent="0">
              <a:buNone/>
            </a:pPr>
            <a:r>
              <a:rPr lang="es-ES" sz="2400" b="1" dirty="0">
                <a:solidFill>
                  <a:schemeClr val="tx2"/>
                </a:solidFill>
              </a:rPr>
              <a:t>ATENCION: </a:t>
            </a:r>
            <a:r>
              <a:rPr lang="es-ES" sz="2400" b="1" dirty="0"/>
              <a:t>una diferencia &lt; VCR no excluye que además  posea algún proceso patológico o un tratamiento que cause leves cambios, pero ya no podemos advertirlo por el VCR</a:t>
            </a:r>
          </a:p>
          <a:p>
            <a:pPr marL="18288" indent="0">
              <a:buNone/>
            </a:pPr>
            <a:endParaRPr lang="es-ES" sz="2400" b="1" dirty="0">
              <a:solidFill>
                <a:schemeClr val="tx2"/>
              </a:solidFill>
            </a:endParaRPr>
          </a:p>
          <a:p>
            <a:pPr marL="18288" indent="0">
              <a:buNone/>
            </a:pPr>
            <a:r>
              <a:rPr lang="es-ES" sz="2400" b="1" dirty="0"/>
              <a:t>Volviendo a las glucemias de Juan</a:t>
            </a:r>
            <a:r>
              <a:rPr lang="es-ES" sz="2400" b="1" dirty="0">
                <a:solidFill>
                  <a:schemeClr val="tx2"/>
                </a:solidFill>
              </a:rPr>
              <a:t>, </a:t>
            </a:r>
            <a:r>
              <a:rPr lang="es-ES" sz="2400" dirty="0">
                <a:solidFill>
                  <a:srgbClr val="FFFF00"/>
                </a:solidFill>
              </a:rPr>
              <a:t>vemos que todos los cambios interanuales   son diferencias &lt; VCR. </a:t>
            </a:r>
          </a:p>
          <a:p>
            <a:pPr marL="18288" indent="0">
              <a:buNone/>
            </a:pPr>
            <a:r>
              <a:rPr lang="es-ES" sz="2400" b="1" dirty="0"/>
              <a:t>Sin embargo</a:t>
            </a:r>
            <a:r>
              <a:rPr lang="es-ES" sz="2400" b="1" dirty="0">
                <a:solidFill>
                  <a:srgbClr val="FFC000"/>
                </a:solidFill>
              </a:rPr>
              <a:t>, </a:t>
            </a:r>
            <a:r>
              <a:rPr lang="es-ES" sz="2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hay una tendencia  no explicable por fluctuaciones  aleatorias  </a:t>
            </a:r>
            <a:r>
              <a:rPr lang="es-ES" sz="2400" b="1" dirty="0"/>
              <a:t>que sugiere  un proceso  patológico y/o medicación como causa del aumento continuado de su glucemia.</a:t>
            </a:r>
            <a:endParaRPr lang="es-ES" sz="2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88641"/>
            <a:ext cx="7315200" cy="144015"/>
          </a:xfrm>
        </p:spPr>
        <p:txBody>
          <a:bodyPr>
            <a:normAutofit fontScale="90000"/>
          </a:bodyPr>
          <a:lstStyle/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342827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000108"/>
            <a:ext cx="8535322" cy="5500727"/>
          </a:xfrm>
        </p:spPr>
        <p:txBody>
          <a:bodyPr/>
          <a:lstStyle/>
          <a:p>
            <a:r>
              <a:rPr lang="es-ES" sz="2400" dirty="0">
                <a:solidFill>
                  <a:srgbClr val="FFFF00"/>
                </a:solidFill>
              </a:rPr>
              <a:t>Supongamos que el año 2012, en Juan su </a:t>
            </a:r>
            <a:r>
              <a:rPr lang="es-ES" sz="2400" dirty="0" err="1">
                <a:solidFill>
                  <a:srgbClr val="FFFF00"/>
                </a:solidFill>
              </a:rPr>
              <a:t>gluc</a:t>
            </a:r>
            <a:r>
              <a:rPr lang="es-ES" sz="2400" dirty="0">
                <a:solidFill>
                  <a:srgbClr val="FFFF00"/>
                </a:solidFill>
              </a:rPr>
              <a:t>= 118mg%,  frente a su </a:t>
            </a:r>
            <a:r>
              <a:rPr lang="es-ES" sz="2400" dirty="0" err="1">
                <a:solidFill>
                  <a:srgbClr val="FFFF00"/>
                </a:solidFill>
              </a:rPr>
              <a:t>gluc</a:t>
            </a:r>
            <a:r>
              <a:rPr lang="es-ES" sz="2400" dirty="0">
                <a:solidFill>
                  <a:srgbClr val="FFFF00"/>
                </a:solidFill>
              </a:rPr>
              <a:t>. = 100 mg% del 2011,  la </a:t>
            </a:r>
            <a:r>
              <a:rPr lang="es-ES" sz="2400" dirty="0" err="1">
                <a:solidFill>
                  <a:srgbClr val="FFFF00"/>
                </a:solidFill>
              </a:rPr>
              <a:t>dif</a:t>
            </a:r>
            <a:r>
              <a:rPr lang="es-ES" sz="2400" dirty="0">
                <a:solidFill>
                  <a:srgbClr val="FFFF00"/>
                </a:solidFill>
              </a:rPr>
              <a:t>. = 18 mg%.</a:t>
            </a:r>
          </a:p>
          <a:p>
            <a:endParaRPr lang="es-ES" sz="2400" dirty="0">
              <a:solidFill>
                <a:srgbClr val="FFFF00"/>
              </a:solidFill>
            </a:endParaRPr>
          </a:p>
          <a:p>
            <a:pPr marL="18288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 Este cambio (18mg%) </a:t>
            </a:r>
            <a:r>
              <a:rPr lang="es-ES" sz="2800" b="1" dirty="0">
                <a:solidFill>
                  <a:srgbClr val="FFFF00"/>
                </a:solidFill>
              </a:rPr>
              <a:t>&gt;  </a:t>
            </a:r>
            <a:r>
              <a:rPr lang="es-ES" sz="2400" dirty="0" err="1">
                <a:solidFill>
                  <a:srgbClr val="FFFF00"/>
                </a:solidFill>
              </a:rPr>
              <a:t>VRCgluc</a:t>
            </a:r>
            <a:r>
              <a:rPr lang="es-ES" sz="2400" dirty="0">
                <a:solidFill>
                  <a:srgbClr val="FFFF00"/>
                </a:solidFill>
              </a:rPr>
              <a:t>= 15 mg%, por lo tanto:</a:t>
            </a:r>
          </a:p>
          <a:p>
            <a:pPr marL="18288" indent="0">
              <a:buNone/>
            </a:pPr>
            <a:r>
              <a:rPr lang="es-ES" sz="2400" dirty="0"/>
              <a:t>“hay una probabilidad  del 95% que  el  cambio observado </a:t>
            </a:r>
          </a:p>
          <a:p>
            <a:pPr marL="18288" indent="0">
              <a:buNone/>
            </a:pPr>
            <a:r>
              <a:rPr lang="es-ES" sz="2400" dirty="0"/>
              <a:t>( 18 mg%) se deba además, a otra/s causa/s  no biológica ni analítica” </a:t>
            </a:r>
          </a:p>
          <a:p>
            <a:pPr marL="18288" indent="0">
              <a:buNone/>
            </a:pPr>
            <a:endParaRPr lang="es-ES" sz="2400" dirty="0"/>
          </a:p>
          <a:p>
            <a:pPr marL="18288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/>
              <a:t>Por Ej. Por un proceso de deterioro de su capacidad  para regular la glucemia en ayunas </a:t>
            </a:r>
            <a:r>
              <a:rPr lang="es-ES" sz="2400" dirty="0">
                <a:solidFill>
                  <a:srgbClr val="FFFF00"/>
                </a:solidFill>
              </a:rPr>
              <a:t>y/o </a:t>
            </a:r>
          </a:p>
          <a:p>
            <a:pPr marL="18288" indent="0">
              <a:buNone/>
            </a:pPr>
            <a:r>
              <a:rPr lang="es-ES" sz="2400" dirty="0"/>
              <a:t>por los corticoides que esté recibiendo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260649"/>
            <a:ext cx="8286808" cy="953773"/>
          </a:xfrm>
        </p:spPr>
        <p:txBody>
          <a:bodyPr anchor="ctr">
            <a:noAutofit/>
          </a:bodyPr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Que pasa si la diferencia observada &gt; al VRC ?</a:t>
            </a:r>
          </a:p>
        </p:txBody>
      </p:sp>
    </p:spTree>
    <p:extLst>
      <p:ext uri="{BB962C8B-B14F-4D97-AF65-F5344CB8AC3E}">
        <p14:creationId xmlns:p14="http://schemas.microsoft.com/office/powerpoint/2010/main" val="2280738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42984"/>
            <a:ext cx="8640960" cy="5526375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es-ES" sz="2200" dirty="0"/>
              <a:t>Los Triglicéridos    tienen </a:t>
            </a:r>
            <a:r>
              <a:rPr lang="es-ES" sz="2200" dirty="0" err="1"/>
              <a:t>CVbi</a:t>
            </a:r>
            <a:r>
              <a:rPr lang="es-ES" sz="2200" dirty="0"/>
              <a:t>= 21% y  alta variabilidad analítica: Si  en nuestro </a:t>
            </a:r>
            <a:r>
              <a:rPr lang="es-ES" sz="2200" dirty="0" err="1"/>
              <a:t>lab</a:t>
            </a:r>
            <a:r>
              <a:rPr lang="es-ES" sz="2200" dirty="0"/>
              <a:t>, el  </a:t>
            </a:r>
            <a:r>
              <a:rPr lang="es-ES" sz="2200" dirty="0" err="1"/>
              <a:t>CVa</a:t>
            </a:r>
            <a:r>
              <a:rPr lang="es-ES" sz="2200" dirty="0"/>
              <a:t>= 10,5%, calculamos nuestro  </a:t>
            </a:r>
            <a:r>
              <a:rPr lang="es-ES" sz="2200" b="1" dirty="0">
                <a:solidFill>
                  <a:srgbClr val="FFFF00"/>
                </a:solidFill>
              </a:rPr>
              <a:t>VCR= 64,8%  !!!!!!!!</a:t>
            </a:r>
          </a:p>
          <a:p>
            <a:pPr marL="18288" indent="0">
              <a:buNone/>
            </a:pPr>
            <a:endParaRPr lang="es-ES" sz="2200" dirty="0">
              <a:solidFill>
                <a:srgbClr val="FFFF00"/>
              </a:solidFill>
            </a:endParaRPr>
          </a:p>
          <a:p>
            <a:pPr marL="45720" indent="0">
              <a:buNone/>
            </a:pPr>
            <a:r>
              <a:rPr lang="es-ES" sz="2200" dirty="0"/>
              <a:t>Con éste VCR, si hallamos  en un paciente, TG= 200 mg%, fluctúa un 21% por Var. </a:t>
            </a:r>
            <a:r>
              <a:rPr lang="es-ES" sz="2200" dirty="0" err="1"/>
              <a:t>Biol</a:t>
            </a:r>
            <a:r>
              <a:rPr lang="es-ES" sz="2200" dirty="0"/>
              <a:t>, es decir, entre  158 y 242 mg%</a:t>
            </a:r>
          </a:p>
          <a:p>
            <a:pPr marL="45720" indent="0">
              <a:buNone/>
            </a:pPr>
            <a:r>
              <a:rPr lang="es-ES" sz="2200" dirty="0"/>
              <a:t>Y además  fluctúa  por  Var. analítica = 10,5 %,  o sea   entre 179 y 221 mg%</a:t>
            </a:r>
          </a:p>
          <a:p>
            <a:pPr marL="45720" indent="0">
              <a:buNone/>
            </a:pPr>
            <a:endParaRPr lang="es-ES" sz="2200" dirty="0"/>
          </a:p>
          <a:p>
            <a:pPr marL="45720" indent="0">
              <a:buNone/>
            </a:pPr>
            <a:r>
              <a:rPr lang="es-ES" sz="2200" dirty="0"/>
              <a:t>Para un TG:200 mg%, con  un  VCR: 64,8%</a:t>
            </a:r>
            <a:r>
              <a:rPr lang="es-ES" sz="2200" b="1" dirty="0">
                <a:solidFill>
                  <a:srgbClr val="FFFF00"/>
                </a:solidFill>
              </a:rPr>
              <a:t>= 130 mg% ,  el valor observado ( 200 mg%)  fluctúa entre  70 y 330 mg% !!!</a:t>
            </a:r>
          </a:p>
          <a:p>
            <a:pPr marL="45720" indent="0">
              <a:buNone/>
            </a:pPr>
            <a:endParaRPr lang="es-ES" sz="2200" b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r>
              <a:rPr lang="es-ES" sz="2200" b="1" dirty="0">
                <a:solidFill>
                  <a:srgbClr val="FFFF00"/>
                </a:solidFill>
              </a:rPr>
              <a:t>Con éstas variaciones,  pretender que  al </a:t>
            </a:r>
            <a:r>
              <a:rPr lang="es-ES" sz="2200" b="1" dirty="0" err="1">
                <a:solidFill>
                  <a:srgbClr val="FFFF00"/>
                </a:solidFill>
              </a:rPr>
              <a:t>dosar</a:t>
            </a:r>
            <a:r>
              <a:rPr lang="es-ES" sz="2200" b="1" dirty="0">
                <a:solidFill>
                  <a:srgbClr val="FFFF00"/>
                </a:solidFill>
              </a:rPr>
              <a:t> TG detectamos cambios por enfermedad y/o tratamiento…. Es tener mucha imaginación,  y saber poco del VCR……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16633"/>
            <a:ext cx="7744944" cy="1026352"/>
          </a:xfrm>
        </p:spPr>
        <p:txBody>
          <a:bodyPr/>
          <a:lstStyle/>
          <a:p>
            <a:pPr algn="ctr"/>
            <a:r>
              <a:rPr lang="es-ES" dirty="0"/>
              <a:t> </a:t>
            </a:r>
            <a:r>
              <a:rPr lang="es-ES" sz="2800" dirty="0" err="1">
                <a:solidFill>
                  <a:srgbClr val="FFFF00"/>
                </a:solidFill>
              </a:rPr>
              <a:t>Analitos</a:t>
            </a:r>
            <a:r>
              <a:rPr lang="es-ES" sz="2800" dirty="0">
                <a:solidFill>
                  <a:srgbClr val="FFFF00"/>
                </a:solidFill>
              </a:rPr>
              <a:t> con  alta VB i  y/o alta Var. analítica, tendrán un  VRC grande</a:t>
            </a:r>
            <a:endParaRPr lang="es-E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829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000108"/>
            <a:ext cx="8640960" cy="5669251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s-ES" sz="2000" dirty="0"/>
              <a:t>María se realiza controles  de   sus TG cada 6 meses y resulta</a:t>
            </a:r>
            <a:r>
              <a:rPr lang="es-ES" sz="2000" dirty="0">
                <a:solidFill>
                  <a:srgbClr val="FFFF00"/>
                </a:solidFill>
              </a:rPr>
              <a:t>:</a:t>
            </a:r>
          </a:p>
          <a:p>
            <a:pPr marL="18288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18288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18288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18288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18288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18288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2000" dirty="0">
              <a:solidFill>
                <a:srgbClr val="FFFF00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16633"/>
            <a:ext cx="7744944" cy="812038"/>
          </a:xfrm>
        </p:spPr>
        <p:txBody>
          <a:bodyPr/>
          <a:lstStyle/>
          <a:p>
            <a:pPr algn="ctr"/>
            <a:r>
              <a:rPr lang="es-ES" dirty="0"/>
              <a:t> </a:t>
            </a:r>
            <a:endParaRPr lang="es-ES" sz="2400" dirty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972016"/>
              </p:ext>
            </p:extLst>
          </p:nvPr>
        </p:nvGraphicFramePr>
        <p:xfrm>
          <a:off x="1259632" y="1644358"/>
          <a:ext cx="6383631" cy="1149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7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7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4924"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Junio 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/>
                        <a:t>Diciembre 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Junio 2010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924"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165 mg%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185 mg%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205 mg%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607191" y="169111"/>
            <a:ext cx="7858180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s-ES" sz="2400" dirty="0">
                <a:solidFill>
                  <a:srgbClr val="FFFF00"/>
                </a:solidFill>
              </a:rPr>
              <a:t>¿Cómo interpretamos los cambios en los TG de María?</a:t>
            </a:r>
          </a:p>
          <a:p>
            <a:pPr algn="ctr"/>
            <a:r>
              <a:rPr lang="es-ES" sz="2400" dirty="0"/>
              <a:t> </a:t>
            </a:r>
            <a:r>
              <a:rPr lang="es-ES" sz="2200" dirty="0">
                <a:solidFill>
                  <a:srgbClr val="FFFF00"/>
                </a:solidFill>
              </a:rPr>
              <a:t>Suponiendo  que nuestro VCR= 64 %</a:t>
            </a:r>
            <a:endParaRPr lang="es-AR" sz="2200" dirty="0">
              <a:solidFill>
                <a:srgbClr val="FFFF0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79115" y="3212976"/>
            <a:ext cx="8613365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>
              <a:buNone/>
            </a:pPr>
            <a:r>
              <a:rPr lang="es-ES" sz="2000" dirty="0">
                <a:solidFill>
                  <a:srgbClr val="FFFF00"/>
                </a:solidFill>
              </a:rPr>
              <a:t>(185-165/165)x 100% = 12%                205 -185/185)x100=11%</a:t>
            </a:r>
          </a:p>
          <a:p>
            <a:pPr marL="18288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18288" indent="0">
              <a:buNone/>
            </a:pPr>
            <a:r>
              <a:rPr lang="es-ES" sz="2000" dirty="0"/>
              <a:t>Ambos  cambios son &lt; VRC por tanto hay 95% de </a:t>
            </a:r>
            <a:r>
              <a:rPr lang="es-ES" sz="2000" dirty="0" err="1"/>
              <a:t>Pbb</a:t>
            </a:r>
            <a:r>
              <a:rPr lang="es-ES" sz="2000" dirty="0"/>
              <a:t> que  sean cambios por  fluctuaciones biológicas y analíticas.  </a:t>
            </a:r>
          </a:p>
          <a:p>
            <a:pPr marL="18288" indent="0">
              <a:buNone/>
            </a:pPr>
            <a:endParaRPr lang="es-ES" sz="2000" dirty="0"/>
          </a:p>
          <a:p>
            <a:pPr marL="18288" indent="0">
              <a:buNone/>
            </a:pPr>
            <a:r>
              <a:rPr lang="es-ES" sz="2000" dirty="0">
                <a:solidFill>
                  <a:srgbClr val="FFFF00"/>
                </a:solidFill>
              </a:rPr>
              <a:t>Tenemos muy poca  capacidad de detectar si además hay causas patológicas y/o del tratamiento que también  aumenten los TG, al  utilizar  un VRC tan amplio</a:t>
            </a:r>
          </a:p>
          <a:p>
            <a:pPr marL="18288" indent="0">
              <a:buNone/>
            </a:pPr>
            <a:endParaRPr lang="es-ES" sz="2000" dirty="0"/>
          </a:p>
          <a:p>
            <a:pPr marL="18288" indent="0">
              <a:buNone/>
            </a:pPr>
            <a:endParaRPr lang="es-ES" sz="2000" dirty="0"/>
          </a:p>
          <a:p>
            <a:pPr marL="18288" indent="0">
              <a:buNone/>
            </a:pPr>
            <a:endParaRPr lang="es-ES" sz="2000" dirty="0"/>
          </a:p>
          <a:p>
            <a:pPr marL="18288" indent="0">
              <a:buNone/>
            </a:pPr>
            <a:endParaRPr lang="es-ES" sz="2400" dirty="0"/>
          </a:p>
          <a:p>
            <a:pPr marL="18288" indent="0">
              <a:buNone/>
            </a:pPr>
            <a:endParaRPr lang="es-E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18288" indent="0">
              <a:buNone/>
            </a:pPr>
            <a:endParaRPr lang="es-E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18288" indent="0">
              <a:buNone/>
            </a:pPr>
            <a:endParaRPr lang="es-E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18288" indent="0">
              <a:buNone/>
            </a:pPr>
            <a:endParaRPr lang="es-E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18288" indent="0">
              <a:buNone/>
            </a:pPr>
            <a:endParaRPr lang="es-E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829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596" y="500042"/>
            <a:ext cx="8215370" cy="6000792"/>
          </a:xfrm>
        </p:spPr>
        <p:txBody>
          <a:bodyPr anchor="t"/>
          <a:lstStyle/>
          <a:p>
            <a:pPr marL="18288" indent="0">
              <a:buNone/>
            </a:pPr>
            <a:endParaRPr lang="es-ES" sz="20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18288" indent="0">
              <a:buNone/>
            </a:pPr>
            <a:r>
              <a:rPr lang="es-ES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En </a:t>
            </a:r>
            <a:r>
              <a:rPr lang="es-ES" sz="2000" b="1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analitos</a:t>
            </a:r>
            <a:r>
              <a:rPr lang="es-ES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con un VRC grande, hay    </a:t>
            </a:r>
            <a:r>
              <a:rPr lang="es-ES" sz="2000" b="1" dirty="0"/>
              <a:t>muy baja capacidad de discriminar si los cambios observados se deben a fluctuaciones biológicas y/o analíticas y/o  por un proceso patológico  y/o por  el tratamiento aplicado</a:t>
            </a:r>
          </a:p>
          <a:p>
            <a:pPr marL="18288" indent="0">
              <a:buNone/>
            </a:pPr>
            <a:endParaRPr lang="es-ES" sz="2000" b="1" dirty="0"/>
          </a:p>
          <a:p>
            <a:pPr marL="18288" indent="0">
              <a:buNone/>
            </a:pPr>
            <a:r>
              <a:rPr lang="es-ES" sz="2000" b="1" dirty="0"/>
              <a:t>Por suerte,  </a:t>
            </a:r>
            <a:r>
              <a:rPr lang="es-ES" sz="2400" b="1" dirty="0"/>
              <a:t>tenemos  otros 2  recursos para interpretar los cambios  que observamos en  valores  seriados de un </a:t>
            </a:r>
            <a:r>
              <a:rPr lang="es-ES" sz="2400" b="1" dirty="0" err="1"/>
              <a:t>analito</a:t>
            </a:r>
            <a:r>
              <a:rPr lang="es-ES" sz="2400" b="1" dirty="0"/>
              <a:t> </a:t>
            </a:r>
          </a:p>
          <a:p>
            <a:pPr marL="18288" indent="0">
              <a:buNone/>
            </a:pPr>
            <a:endParaRPr lang="es-ES" sz="2400" b="1" dirty="0"/>
          </a:p>
          <a:p>
            <a:pPr marL="18288" indent="0">
              <a:buNone/>
            </a:pPr>
            <a:r>
              <a:rPr lang="es-ES" sz="2000" b="1" dirty="0"/>
              <a:t>1- VALORAR  LA  TENDENCIA</a:t>
            </a:r>
            <a:endParaRPr lang="es-ES" sz="1800" b="1" dirty="0"/>
          </a:p>
          <a:p>
            <a:pPr marL="18288" indent="0">
              <a:buNone/>
            </a:pPr>
            <a:r>
              <a:rPr lang="es-ES" sz="2000" dirty="0">
                <a:solidFill>
                  <a:srgbClr val="FFFF00"/>
                </a:solidFill>
              </a:rPr>
              <a:t>En el  caso de  María</a:t>
            </a:r>
            <a:r>
              <a:rPr lang="es-ES" sz="2000" b="1" dirty="0">
                <a:solidFill>
                  <a:srgbClr val="FFC000"/>
                </a:solidFill>
              </a:rPr>
              <a:t>, </a:t>
            </a:r>
            <a:r>
              <a:rPr lang="es-ES" sz="2000" b="1" dirty="0"/>
              <a:t>observamos una tendencia  de  aumento </a:t>
            </a:r>
            <a:r>
              <a:rPr lang="es-ES" sz="2000" b="1" dirty="0">
                <a:solidFill>
                  <a:schemeClr val="tx1">
                    <a:lumMod val="95000"/>
                  </a:schemeClr>
                </a:solidFill>
              </a:rPr>
              <a:t>no explicable  por  fluctuaciones aleatorias</a:t>
            </a:r>
            <a:r>
              <a:rPr lang="es-ES" sz="2000" b="1" dirty="0">
                <a:solidFill>
                  <a:srgbClr val="FFFF00"/>
                </a:solidFill>
              </a:rPr>
              <a:t> que sugiere un proceso patológico que incrementa  sus niveles de TG .</a:t>
            </a:r>
          </a:p>
          <a:p>
            <a:pPr marL="18288" indent="0">
              <a:buNone/>
            </a:pPr>
            <a:endParaRPr lang="es-ES" sz="2000" dirty="0">
              <a:solidFill>
                <a:srgbClr val="FFFF00"/>
              </a:solidFill>
            </a:endParaRPr>
          </a:p>
          <a:p>
            <a:pPr marL="18288" indent="0">
              <a:buNone/>
            </a:pPr>
            <a:r>
              <a:rPr lang="es-ES" sz="2000" b="1" dirty="0"/>
              <a:t>Este recurso es útil  en  todo </a:t>
            </a:r>
            <a:r>
              <a:rPr lang="es-ES" sz="2000" b="1" dirty="0" err="1"/>
              <a:t>analito</a:t>
            </a:r>
            <a:r>
              <a:rPr lang="es-ES" sz="2000" b="1" dirty="0"/>
              <a:t>, cualquiera sea  su VRC</a:t>
            </a:r>
          </a:p>
          <a:p>
            <a:pPr marL="18288" indent="0">
              <a:buNone/>
            </a:pPr>
            <a:endParaRPr lang="es-ES" sz="2000" b="1" dirty="0"/>
          </a:p>
          <a:p>
            <a:pPr marL="18288" indent="0">
              <a:buNone/>
            </a:pPr>
            <a:endParaRPr lang="es-ES" sz="2000" b="1" dirty="0"/>
          </a:p>
          <a:p>
            <a:pPr marL="18288" indent="0">
              <a:buNone/>
            </a:pPr>
            <a:endParaRPr lang="es-ES" sz="2000" b="1" dirty="0"/>
          </a:p>
          <a:p>
            <a:pPr>
              <a:buNone/>
            </a:pP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7829552" cy="142876"/>
          </a:xfrm>
        </p:spPr>
        <p:txBody>
          <a:bodyPr/>
          <a:lstStyle/>
          <a:p>
            <a:endParaRPr lang="es-AR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1120</TotalTime>
  <Words>1730</Words>
  <Application>Microsoft Office PowerPoint</Application>
  <PresentationFormat>Presentación en pantalla (4:3)</PresentationFormat>
  <Paragraphs>194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Palatino Linotype</vt:lpstr>
      <vt:lpstr>Wingdings</vt:lpstr>
      <vt:lpstr>Elemental</vt:lpstr>
      <vt:lpstr>Valor de Referencia del Cambio o Diferencia   crítica</vt:lpstr>
      <vt:lpstr>        </vt:lpstr>
      <vt:lpstr>Presentación de PowerPoint</vt:lpstr>
      <vt:lpstr>Presentación de PowerPoint</vt:lpstr>
      <vt:lpstr>Presentación de PowerPoint</vt:lpstr>
      <vt:lpstr>Que pasa si la diferencia observada &gt; al VRC ?</vt:lpstr>
      <vt:lpstr> Analitos con  alta VB i  y/o alta Var. analítica, tendrán un  VRC grande</vt:lpstr>
      <vt:lpstr> </vt:lpstr>
      <vt:lpstr>Presentación de PowerPoint</vt:lpstr>
      <vt:lpstr>2do recurso  para detectar diferencias críticas</vt:lpstr>
      <vt:lpstr>Analitos con  VRC  moderado</vt:lpstr>
      <vt:lpstr>Los cambios de Cr en Ricardo  son significativos?</vt:lpstr>
      <vt:lpstr>Colesterol total</vt:lpstr>
      <vt:lpstr>Analitos con VRC bajos ( &lt; 10%) Ej: SODIO plasmático</vt:lpstr>
      <vt:lpstr>Ejercicios de Aplicación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Variabilidades y  diferencia   crítica</dc:title>
  <dc:creator>alberto</dc:creator>
  <cp:lastModifiedBy>Usuario</cp:lastModifiedBy>
  <cp:revision>135</cp:revision>
  <dcterms:created xsi:type="dcterms:W3CDTF">2012-10-12T17:46:04Z</dcterms:created>
  <dcterms:modified xsi:type="dcterms:W3CDTF">2022-03-19T13:00:29Z</dcterms:modified>
</cp:coreProperties>
</file>