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74" r:id="rId8"/>
    <p:sldId id="262" r:id="rId9"/>
    <p:sldId id="263" r:id="rId10"/>
    <p:sldId id="264" r:id="rId11"/>
    <p:sldId id="265" r:id="rId12"/>
    <p:sldId id="266" r:id="rId13"/>
    <p:sldId id="273" r:id="rId14"/>
    <p:sldId id="267" r:id="rId15"/>
    <p:sldId id="268" r:id="rId16"/>
    <p:sldId id="269" r:id="rId17"/>
    <p:sldId id="270" r:id="rId18"/>
    <p:sldId id="275" r:id="rId19"/>
    <p:sldId id="271" r:id="rId20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3661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149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430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205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548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856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1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136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409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62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566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F39CC80-5D60-4516-BE46-37365E1DB457}" type="datetimeFigureOut">
              <a:rPr lang="es-AR" smtClean="0"/>
              <a:t>21/3/2022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07CB911-8EB2-4E0C-B78D-2569669A1D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50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#_msoanchor_1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96291" y="280852"/>
            <a:ext cx="9095509" cy="3399608"/>
          </a:xfrm>
        </p:spPr>
        <p:txBody>
          <a:bodyPr>
            <a:normAutofit/>
          </a:bodyPr>
          <a:lstStyle/>
          <a:p>
            <a:pPr lvl="0"/>
            <a:r>
              <a:rPr lang="es-ES" b="1" dirty="0">
                <a:solidFill>
                  <a:srgbClr val="002060"/>
                </a:solidFill>
              </a:rPr>
              <a:t>Evaluación de la capacidad diagnóstica de</a:t>
            </a:r>
            <a:br>
              <a:rPr lang="es-AR" b="1" u="sng" dirty="0">
                <a:solidFill>
                  <a:srgbClr val="002060"/>
                </a:solidFill>
              </a:rPr>
            </a:br>
            <a:r>
              <a:rPr lang="es-ES" b="1" dirty="0">
                <a:solidFill>
                  <a:srgbClr val="002060"/>
                </a:solidFill>
              </a:rPr>
              <a:t>	 una  prueba de laboratorio</a:t>
            </a:r>
            <a:endParaRPr lang="es-AR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927272" y="5253090"/>
            <a:ext cx="4550733" cy="1239894"/>
          </a:xfrm>
        </p:spPr>
        <p:txBody>
          <a:bodyPr/>
          <a:lstStyle/>
          <a:p>
            <a:r>
              <a:rPr lang="es-AR" b="1" dirty="0">
                <a:solidFill>
                  <a:srgbClr val="002060"/>
                </a:solidFill>
              </a:rPr>
              <a:t>Química Clínica –</a:t>
            </a:r>
            <a:r>
              <a:rPr lang="es-AR" b="1" dirty="0" err="1">
                <a:solidFill>
                  <a:srgbClr val="002060"/>
                </a:solidFill>
              </a:rPr>
              <a:t>FaCENA</a:t>
            </a:r>
            <a:r>
              <a:rPr lang="es-AR" b="1" dirty="0">
                <a:solidFill>
                  <a:srgbClr val="002060"/>
                </a:solidFill>
              </a:rPr>
              <a:t>-UNNE </a:t>
            </a:r>
          </a:p>
          <a:p>
            <a:r>
              <a:rPr lang="es-AR" b="1" dirty="0" err="1">
                <a:solidFill>
                  <a:srgbClr val="002060"/>
                </a:solidFill>
              </a:rPr>
              <a:t>Prof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es-AR" b="1" dirty="0" err="1">
                <a:solidFill>
                  <a:srgbClr val="002060"/>
                </a:solidFill>
              </a:rPr>
              <a:t>Tit</a:t>
            </a:r>
            <a:r>
              <a:rPr lang="es-AR" b="1" dirty="0">
                <a:solidFill>
                  <a:srgbClr val="002060"/>
                </a:solidFill>
              </a:rPr>
              <a:t> Alberto D Reyes- 2022</a:t>
            </a:r>
          </a:p>
        </p:txBody>
      </p:sp>
    </p:spTree>
    <p:extLst>
      <p:ext uri="{BB962C8B-B14F-4D97-AF65-F5344CB8AC3E}">
        <p14:creationId xmlns:p14="http://schemas.microsoft.com/office/powerpoint/2010/main" val="3270675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253145"/>
            <a:ext cx="8991600" cy="869074"/>
          </a:xfrm>
        </p:spPr>
        <p:txBody>
          <a:bodyPr anchor="t">
            <a:normAutofit fontScale="90000"/>
          </a:bodyPr>
          <a:lstStyle/>
          <a:p>
            <a:pPr lvl="0"/>
            <a:r>
              <a:rPr lang="es-AR" sz="2700" b="1" cap="none" dirty="0"/>
              <a:t>I</a:t>
            </a:r>
            <a:r>
              <a:rPr lang="x-none" sz="2700" b="1" cap="none" dirty="0"/>
              <a:t>nfluencia del momento en que se realiza la prueba sobre la </a:t>
            </a:r>
            <a:r>
              <a:rPr lang="es-AR" sz="2700" b="1" cap="none" dirty="0"/>
              <a:t>S</a:t>
            </a:r>
            <a:r>
              <a:rPr lang="x-none" sz="2700" b="1" cap="none" dirty="0"/>
              <a:t>d </a:t>
            </a:r>
            <a:br>
              <a:rPr lang="es-AR" dirty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0520" y="1280160"/>
            <a:ext cx="6766560" cy="5411585"/>
          </a:xfrm>
        </p:spPr>
        <p:txBody>
          <a:bodyPr anchor="b">
            <a:normAutofit/>
          </a:bodyPr>
          <a:lstStyle/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MX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MX" sz="2400" b="1" dirty="0">
              <a:solidFill>
                <a:srgbClr val="002060"/>
              </a:solidFill>
            </a:endParaRPr>
          </a:p>
          <a:p>
            <a:pPr algn="l"/>
            <a:endParaRPr lang="es-MX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  <a:p>
            <a:pPr algn="l"/>
            <a:endParaRPr lang="es-AR" sz="2400" b="1" dirty="0">
              <a:solidFill>
                <a:srgbClr val="00206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60BC234-932A-4593-9D6C-E4941FB4C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116" y="1263446"/>
            <a:ext cx="3764280" cy="2738936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C74F4DB3-E32D-49DE-BBF4-BA02E2C019F2}"/>
              </a:ext>
            </a:extLst>
          </p:cNvPr>
          <p:cNvSpPr/>
          <p:nvPr/>
        </p:nvSpPr>
        <p:spPr>
          <a:xfrm>
            <a:off x="654538" y="1273233"/>
            <a:ext cx="6766560" cy="27389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s-AR" sz="2000" b="1" dirty="0">
                <a:solidFill>
                  <a:srgbClr val="002060"/>
                </a:solidFill>
              </a:rPr>
              <a:t>En la mayoría de las personas  que sufren un IAM, se </a:t>
            </a:r>
            <a:r>
              <a:rPr lang="x-none" sz="2000" b="1" dirty="0">
                <a:solidFill>
                  <a:srgbClr val="002060"/>
                </a:solidFill>
              </a:rPr>
              <a:t> requiere 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x-none" sz="2000" b="1" dirty="0">
                <a:solidFill>
                  <a:srgbClr val="002060"/>
                </a:solidFill>
              </a:rPr>
              <a:t>6 hs  de evolución  para </a:t>
            </a:r>
            <a:r>
              <a:rPr lang="es-AR" sz="2000" b="1" dirty="0">
                <a:solidFill>
                  <a:srgbClr val="002060"/>
                </a:solidFill>
              </a:rPr>
              <a:t>ve</a:t>
            </a:r>
            <a:r>
              <a:rPr lang="x-none" sz="2000" b="1" dirty="0">
                <a:solidFill>
                  <a:srgbClr val="002060"/>
                </a:solidFill>
              </a:rPr>
              <a:t>r aumentos  de CP</a:t>
            </a:r>
            <a:r>
              <a:rPr lang="es-AR" sz="2000" b="1" dirty="0">
                <a:solidFill>
                  <a:srgbClr val="002060"/>
                </a:solidFill>
              </a:rPr>
              <a:t>K sérica</a:t>
            </a:r>
            <a:r>
              <a:rPr lang="x-none" sz="2000" b="1" dirty="0">
                <a:solidFill>
                  <a:srgbClr val="002060"/>
                </a:solidFill>
              </a:rPr>
              <a:t>. </a:t>
            </a:r>
            <a:endParaRPr lang="es-MX" sz="2000" b="1" dirty="0">
              <a:solidFill>
                <a:srgbClr val="002060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s-AR" sz="2000" b="1" dirty="0">
              <a:solidFill>
                <a:srgbClr val="002060"/>
              </a:solidFill>
            </a:endParaRPr>
          </a:p>
          <a:p>
            <a:pPr algn="l"/>
            <a:r>
              <a:rPr lang="x-none" sz="2000" b="1" dirty="0">
                <a:solidFill>
                  <a:srgbClr val="002060"/>
                </a:solidFill>
              </a:rPr>
              <a:t>Si  m</a:t>
            </a:r>
            <a:r>
              <a:rPr lang="es-AR" sz="2000" b="1" dirty="0" err="1">
                <a:solidFill>
                  <a:srgbClr val="002060"/>
                </a:solidFill>
              </a:rPr>
              <a:t>edimos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x-none" sz="2000" b="1" dirty="0">
                <a:solidFill>
                  <a:srgbClr val="002060"/>
                </a:solidFill>
              </a:rPr>
              <a:t>CPK ante sospecha de IAM, en pacientes con  3</a:t>
            </a:r>
            <a:r>
              <a:rPr lang="es-AR" sz="2000" b="1" dirty="0">
                <a:solidFill>
                  <a:srgbClr val="002060"/>
                </a:solidFill>
              </a:rPr>
              <a:t>-4</a:t>
            </a:r>
            <a:r>
              <a:rPr lang="x-none" sz="2000" b="1" dirty="0">
                <a:solidFill>
                  <a:srgbClr val="002060"/>
                </a:solidFill>
              </a:rPr>
              <a:t> hs de evolución, tendremos una elevada proporción </a:t>
            </a:r>
            <a:r>
              <a:rPr lang="es-AR" sz="2000" b="1" dirty="0">
                <a:solidFill>
                  <a:srgbClr val="002060"/>
                </a:solidFill>
              </a:rPr>
              <a:t> iniciando un</a:t>
            </a:r>
            <a:r>
              <a:rPr lang="x-none" sz="2000" b="1" dirty="0">
                <a:solidFill>
                  <a:srgbClr val="002060"/>
                </a:solidFill>
              </a:rPr>
              <a:t> IAM </a:t>
            </a:r>
            <a:r>
              <a:rPr lang="es-MX" sz="2000" b="1" dirty="0">
                <a:solidFill>
                  <a:srgbClr val="002060"/>
                </a:solidFill>
              </a:rPr>
              <a:t>y </a:t>
            </a:r>
            <a:r>
              <a:rPr lang="es-AR" sz="2000" b="1" dirty="0">
                <a:solidFill>
                  <a:srgbClr val="002060"/>
                </a:solidFill>
              </a:rPr>
              <a:t>su</a:t>
            </a:r>
            <a:r>
              <a:rPr lang="x-none" sz="2000" b="1" dirty="0">
                <a:solidFill>
                  <a:srgbClr val="002060"/>
                </a:solidFill>
              </a:rPr>
              <a:t> CPK  </a:t>
            </a:r>
            <a:r>
              <a:rPr lang="es-AR" sz="2000" b="1" dirty="0">
                <a:solidFill>
                  <a:srgbClr val="002060"/>
                </a:solidFill>
              </a:rPr>
              <a:t>aún  es </a:t>
            </a:r>
            <a:r>
              <a:rPr lang="x-none" sz="2000" b="1" dirty="0">
                <a:solidFill>
                  <a:srgbClr val="002060"/>
                </a:solidFill>
              </a:rPr>
              <a:t>no</a:t>
            </a:r>
            <a:r>
              <a:rPr lang="es-AR" sz="2000" b="1" dirty="0" err="1">
                <a:solidFill>
                  <a:srgbClr val="002060"/>
                </a:solidFill>
              </a:rPr>
              <a:t>rmal</a:t>
            </a:r>
            <a:r>
              <a:rPr lang="x-none" sz="2000" b="1" dirty="0">
                <a:solidFill>
                  <a:srgbClr val="002060"/>
                </a:solidFill>
              </a:rPr>
              <a:t> </a:t>
            </a:r>
            <a:endParaRPr lang="es-AR" sz="2000" b="1" dirty="0">
              <a:solidFill>
                <a:srgbClr val="002060"/>
              </a:solidFill>
            </a:endParaRP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O sea tendremos muchos FN</a:t>
            </a:r>
            <a:r>
              <a:rPr lang="x-none" sz="2000" b="1" dirty="0">
                <a:solidFill>
                  <a:srgbClr val="002060"/>
                </a:solidFill>
              </a:rPr>
              <a:t>,  </a:t>
            </a:r>
            <a:r>
              <a:rPr lang="es-MX" sz="2000" b="1" dirty="0">
                <a:solidFill>
                  <a:schemeClr val="bg1"/>
                </a:solidFill>
              </a:rPr>
              <a:t> y con ello </a:t>
            </a:r>
            <a:r>
              <a:rPr lang="x-none" sz="2000" b="1" dirty="0">
                <a:solidFill>
                  <a:schemeClr val="bg1"/>
                </a:solidFill>
              </a:rPr>
              <a:t>  una baja Sd.  </a:t>
            </a:r>
            <a:endParaRPr lang="es-AR" sz="2000" b="1" dirty="0">
              <a:solidFill>
                <a:schemeClr val="bg1"/>
              </a:solidFill>
            </a:endParaRPr>
          </a:p>
          <a:p>
            <a:pPr algn="l"/>
            <a:endParaRPr lang="es-AR" sz="1800" b="1" dirty="0">
              <a:solidFill>
                <a:srgbClr val="002060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A4E4D5E-6C2B-4144-AFA5-EF7FC2427CE2}"/>
              </a:ext>
            </a:extLst>
          </p:cNvPr>
          <p:cNvSpPr/>
          <p:nvPr/>
        </p:nvSpPr>
        <p:spPr>
          <a:xfrm>
            <a:off x="2758440" y="4303615"/>
            <a:ext cx="5974080" cy="230124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2000" b="1" dirty="0">
                <a:solidFill>
                  <a:srgbClr val="002060"/>
                </a:solidFill>
              </a:rPr>
              <a:t>En cambio si 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es-AR" sz="2000" b="1" dirty="0" err="1">
                <a:solidFill>
                  <a:srgbClr val="002060"/>
                </a:solidFill>
              </a:rPr>
              <a:t>dosamos</a:t>
            </a:r>
            <a:r>
              <a:rPr lang="es-AR" sz="2000" b="1" dirty="0">
                <a:solidFill>
                  <a:srgbClr val="002060"/>
                </a:solidFill>
              </a:rPr>
              <a:t> CPK luego </a:t>
            </a:r>
            <a:r>
              <a:rPr lang="x-none" sz="2000" b="1" dirty="0">
                <a:solidFill>
                  <a:srgbClr val="002060"/>
                </a:solidFill>
              </a:rPr>
              <a:t> de </a:t>
            </a:r>
            <a:endParaRPr lang="es-MX" sz="2000" b="1" dirty="0">
              <a:solidFill>
                <a:srgbClr val="002060"/>
              </a:solidFill>
            </a:endParaRPr>
          </a:p>
          <a:p>
            <a:pPr algn="ctr"/>
            <a:r>
              <a:rPr lang="es-AR" sz="2000" b="1" dirty="0">
                <a:solidFill>
                  <a:srgbClr val="002060"/>
                </a:solidFill>
              </a:rPr>
              <a:t>8</a:t>
            </a:r>
            <a:r>
              <a:rPr lang="x-none" sz="2000" b="1" dirty="0">
                <a:solidFill>
                  <a:srgbClr val="002060"/>
                </a:solidFill>
              </a:rPr>
              <a:t> hs de evolución,   </a:t>
            </a:r>
            <a:endParaRPr lang="es-MX" sz="2000" b="1" dirty="0">
              <a:solidFill>
                <a:srgbClr val="002060"/>
              </a:solidFill>
            </a:endParaRPr>
          </a:p>
          <a:p>
            <a:pPr algn="ctr"/>
            <a:r>
              <a:rPr lang="x-none" sz="2000" b="1" dirty="0">
                <a:solidFill>
                  <a:srgbClr val="002060"/>
                </a:solidFill>
              </a:rPr>
              <a:t>será  </a:t>
            </a:r>
            <a:r>
              <a:rPr lang="es-AR" sz="2000" b="1" dirty="0">
                <a:solidFill>
                  <a:srgbClr val="002060"/>
                </a:solidFill>
              </a:rPr>
              <a:t>mayor </a:t>
            </a:r>
            <a:r>
              <a:rPr lang="x-none" sz="2000" b="1" dirty="0">
                <a:solidFill>
                  <a:srgbClr val="002060"/>
                </a:solidFill>
              </a:rPr>
              <a:t>la proporción  con niveles de CPK </a:t>
            </a:r>
            <a:r>
              <a:rPr lang="es-MX" sz="2000" b="1" dirty="0">
                <a:solidFill>
                  <a:srgbClr val="002060"/>
                </a:solidFill>
              </a:rPr>
              <a:t> altos</a:t>
            </a:r>
            <a:r>
              <a:rPr lang="x-none" sz="2000" b="1" dirty="0">
                <a:solidFill>
                  <a:srgbClr val="002060"/>
                </a:solidFill>
              </a:rPr>
              <a:t>,</a:t>
            </a:r>
            <a:endParaRPr lang="es-MX" sz="2000" b="1" dirty="0">
              <a:solidFill>
                <a:srgbClr val="002060"/>
              </a:solidFill>
            </a:endParaRPr>
          </a:p>
          <a:p>
            <a:pPr algn="ctr"/>
            <a:r>
              <a:rPr lang="x-none" sz="2000" b="1" dirty="0">
                <a:solidFill>
                  <a:srgbClr val="002060"/>
                </a:solidFill>
              </a:rPr>
              <a:t> </a:t>
            </a:r>
            <a:r>
              <a:rPr lang="es-AR" sz="2000" b="1" dirty="0">
                <a:solidFill>
                  <a:srgbClr val="002060"/>
                </a:solidFill>
              </a:rPr>
              <a:t>(</a:t>
            </a:r>
            <a:r>
              <a:rPr lang="x-none" sz="2000" b="1" dirty="0">
                <a:solidFill>
                  <a:schemeClr val="bg1"/>
                </a:solidFill>
              </a:rPr>
              <a:t> pocos FN</a:t>
            </a:r>
            <a:r>
              <a:rPr lang="es-AR" sz="2000" b="1" dirty="0">
                <a:solidFill>
                  <a:schemeClr val="bg1"/>
                </a:solidFill>
              </a:rPr>
              <a:t>)</a:t>
            </a:r>
            <a:r>
              <a:rPr lang="x-none" sz="2000" b="1" dirty="0">
                <a:solidFill>
                  <a:schemeClr val="bg1"/>
                </a:solidFill>
              </a:rPr>
              <a:t>, obtenemos una </a:t>
            </a:r>
            <a:r>
              <a:rPr lang="es-MX" sz="2000" b="1" dirty="0">
                <a:solidFill>
                  <a:schemeClr val="bg1"/>
                </a:solidFill>
              </a:rPr>
              <a:t>mayor </a:t>
            </a:r>
            <a:r>
              <a:rPr lang="x-none" sz="2000" b="1" dirty="0">
                <a:solidFill>
                  <a:schemeClr val="bg1"/>
                </a:solidFill>
              </a:rPr>
              <a:t> Sd.  </a:t>
            </a:r>
            <a:endParaRPr lang="es-AR" sz="2000" b="1" dirty="0">
              <a:solidFill>
                <a:schemeClr val="bg1"/>
              </a:solidFill>
            </a:endParaRPr>
          </a:p>
          <a:p>
            <a:pPr algn="l"/>
            <a:endParaRPr lang="es-AR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24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2508" y="183872"/>
            <a:ext cx="10945091" cy="1142008"/>
          </a:xfrm>
        </p:spPr>
        <p:txBody>
          <a:bodyPr>
            <a:noAutofit/>
          </a:bodyPr>
          <a:lstStyle/>
          <a:p>
            <a:r>
              <a:rPr lang="es-AR" sz="2400" b="1" cap="none" dirty="0">
                <a:solidFill>
                  <a:srgbClr val="002060"/>
                </a:solidFill>
              </a:rPr>
              <a:t>Especificidad diagnóstica: </a:t>
            </a:r>
            <a:r>
              <a:rPr lang="x-none" sz="2400" b="1" cap="none" dirty="0">
                <a:solidFill>
                  <a:schemeClr val="bg1"/>
                </a:solidFill>
              </a:rPr>
              <a:t>capacidad para descartar la afección, cuando el individuo no </a:t>
            </a:r>
            <a:r>
              <a:rPr lang="es-AR" sz="2400" b="1" cap="none" dirty="0">
                <a:solidFill>
                  <a:schemeClr val="bg1"/>
                </a:solidFill>
              </a:rPr>
              <a:t>la tiene</a:t>
            </a:r>
            <a:br>
              <a:rPr lang="es-AR" sz="2400" b="1" cap="none" dirty="0">
                <a:solidFill>
                  <a:schemeClr val="bg1"/>
                </a:solidFill>
              </a:rPr>
            </a:br>
            <a:r>
              <a:rPr lang="es-AR" sz="2400" b="1" cap="none" dirty="0">
                <a:solidFill>
                  <a:schemeClr val="bg1"/>
                </a:solidFill>
              </a:rPr>
              <a:t>Es afectada por el VC y por la </a:t>
            </a:r>
            <a:r>
              <a:rPr lang="es-AR" sz="2400" b="1" cap="none" dirty="0" err="1">
                <a:solidFill>
                  <a:schemeClr val="bg1"/>
                </a:solidFill>
              </a:rPr>
              <a:t>Esp</a:t>
            </a:r>
            <a:r>
              <a:rPr lang="es-AR" sz="2400" b="1" cap="none" dirty="0">
                <a:solidFill>
                  <a:schemeClr val="bg1"/>
                </a:solidFill>
              </a:rPr>
              <a:t> analítica del Test</a:t>
            </a:r>
            <a:endParaRPr lang="es-AR" sz="2400" cap="none" dirty="0">
              <a:solidFill>
                <a:schemeClr val="bg1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C5EFE5E-A5D7-441B-88F0-5C8D0EC2F91B}"/>
              </a:ext>
            </a:extLst>
          </p:cNvPr>
          <p:cNvSpPr/>
          <p:nvPr/>
        </p:nvSpPr>
        <p:spPr>
          <a:xfrm>
            <a:off x="6740928" y="4576425"/>
            <a:ext cx="4590012" cy="20221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s-AR" sz="2000" dirty="0">
              <a:solidFill>
                <a:srgbClr val="002060"/>
              </a:solidFill>
            </a:endParaRPr>
          </a:p>
          <a:p>
            <a:pPr algn="l"/>
            <a:r>
              <a:rPr lang="es-AR" sz="2000" b="1" dirty="0">
                <a:solidFill>
                  <a:schemeClr val="bg1"/>
                </a:solidFill>
              </a:rPr>
              <a:t>Efecto del VC</a:t>
            </a:r>
            <a:r>
              <a:rPr lang="es-AR" sz="2000" b="1" dirty="0">
                <a:solidFill>
                  <a:srgbClr val="002060"/>
                </a:solidFill>
              </a:rPr>
              <a:t>:</a:t>
            </a: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P</a:t>
            </a:r>
            <a:r>
              <a:rPr lang="x-none" sz="2000" b="1" dirty="0">
                <a:solidFill>
                  <a:srgbClr val="002060"/>
                </a:solidFill>
              </a:rPr>
              <a:t>or Ej, </a:t>
            </a:r>
            <a:r>
              <a:rPr lang="es-MX" sz="2000" b="1" dirty="0">
                <a:solidFill>
                  <a:srgbClr val="002060"/>
                </a:solidFill>
              </a:rPr>
              <a:t>A</a:t>
            </a:r>
            <a:r>
              <a:rPr lang="x-none" sz="2000" b="1" dirty="0">
                <a:solidFill>
                  <a:srgbClr val="002060"/>
                </a:solidFill>
              </a:rPr>
              <a:t>milasemia &gt; 250 U/l , para  </a:t>
            </a:r>
            <a:r>
              <a:rPr lang="es-MX" sz="2000" b="1" dirty="0" err="1">
                <a:solidFill>
                  <a:srgbClr val="002060"/>
                </a:solidFill>
              </a:rPr>
              <a:t>asumi</a:t>
            </a:r>
            <a:r>
              <a:rPr lang="x-none" sz="2000" b="1" dirty="0">
                <a:solidFill>
                  <a:srgbClr val="002060"/>
                </a:solidFill>
              </a:rPr>
              <a:t>r  que tiene P.A.</a:t>
            </a:r>
            <a:r>
              <a:rPr lang="es-AR" sz="2000" b="1" dirty="0">
                <a:solidFill>
                  <a:srgbClr val="002060"/>
                </a:solidFill>
              </a:rPr>
              <a:t>, no tendremos Falsos positivos por otras causas de </a:t>
            </a:r>
            <a:r>
              <a:rPr lang="es-AR" sz="2000" b="1" dirty="0" err="1">
                <a:solidFill>
                  <a:srgbClr val="002060"/>
                </a:solidFill>
              </a:rPr>
              <a:t>hiperamilasemia</a:t>
            </a:r>
            <a:r>
              <a:rPr lang="es-AR" sz="2000" b="1" dirty="0">
                <a:solidFill>
                  <a:srgbClr val="002060"/>
                </a:solidFill>
              </a:rPr>
              <a:t>.</a:t>
            </a:r>
            <a:r>
              <a:rPr lang="es-AR" sz="2000" b="1" dirty="0">
                <a:solidFill>
                  <a:schemeClr val="bg1"/>
                </a:solidFill>
              </a:rPr>
              <a:t>                                                                                            G</a:t>
            </a:r>
            <a:r>
              <a:rPr lang="x-none" sz="2000" b="1" dirty="0">
                <a:solidFill>
                  <a:schemeClr val="bg1"/>
                </a:solidFill>
              </a:rPr>
              <a:t>anamos en Ed pero perdemos Sd.</a:t>
            </a:r>
            <a:endParaRPr lang="es-AR" sz="2000" b="1" dirty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B071B5C-CCBF-4FDE-9024-FFAC79B7CB0E}"/>
              </a:ext>
            </a:extLst>
          </p:cNvPr>
          <p:cNvSpPr/>
          <p:nvPr/>
        </p:nvSpPr>
        <p:spPr>
          <a:xfrm>
            <a:off x="332508" y="1493520"/>
            <a:ext cx="6223037" cy="51806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r>
              <a:rPr lang="es-AR" sz="2000" b="1" dirty="0">
                <a:solidFill>
                  <a:schemeClr val="bg1"/>
                </a:solidFill>
              </a:rPr>
              <a:t>Efecto de la Especificidad  analítica:</a:t>
            </a: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Por </a:t>
            </a:r>
            <a:r>
              <a:rPr lang="es-AR" sz="2000" b="1" dirty="0" err="1">
                <a:solidFill>
                  <a:srgbClr val="002060"/>
                </a:solidFill>
              </a:rPr>
              <a:t>Ej</a:t>
            </a:r>
            <a:r>
              <a:rPr lang="es-AR" sz="2000" b="1" dirty="0">
                <a:solidFill>
                  <a:srgbClr val="002060"/>
                </a:solidFill>
              </a:rPr>
              <a:t>,</a:t>
            </a:r>
            <a:r>
              <a:rPr lang="es-ES" sz="2000" b="1" dirty="0">
                <a:solidFill>
                  <a:srgbClr val="002060"/>
                </a:solidFill>
              </a:rPr>
              <a:t> para  detectar  Hb humana  en materia   fecal,   usamos  el test de “sangre oculta”, el cual  detecta mínimas cantidades de Hb, por su actividad de peroxidasa ( alta </a:t>
            </a:r>
            <a:r>
              <a:rPr lang="es-ES" sz="2000" b="1" dirty="0" err="1">
                <a:solidFill>
                  <a:srgbClr val="002060"/>
                </a:solidFill>
              </a:rPr>
              <a:t>Sensib</a:t>
            </a:r>
            <a:r>
              <a:rPr lang="es-ES" sz="2000" b="1" dirty="0">
                <a:solidFill>
                  <a:srgbClr val="002060"/>
                </a:solidFill>
              </a:rPr>
              <a:t> analítica), pero…</a:t>
            </a:r>
          </a:p>
          <a:p>
            <a:pPr algn="l"/>
            <a:r>
              <a:rPr lang="es-ES" sz="2000" b="1" dirty="0">
                <a:solidFill>
                  <a:srgbClr val="002060"/>
                </a:solidFill>
              </a:rPr>
              <a:t> también será  positiva  </a:t>
            </a:r>
            <a:r>
              <a:rPr lang="es-ES" sz="2000" b="1" dirty="0" err="1">
                <a:solidFill>
                  <a:srgbClr val="002060"/>
                </a:solidFill>
              </a:rPr>
              <a:t>cdo</a:t>
            </a:r>
            <a:r>
              <a:rPr lang="es-ES" sz="2000" b="1" dirty="0">
                <a:solidFill>
                  <a:srgbClr val="002060"/>
                </a:solidFill>
              </a:rPr>
              <a:t> la muestra posea pequeñas cantidades de  peroxidasas, catalasas, etc. ,  </a:t>
            </a:r>
            <a:r>
              <a:rPr lang="es-ES" sz="2000" b="1" dirty="0">
                <a:solidFill>
                  <a:schemeClr val="bg1"/>
                </a:solidFill>
              </a:rPr>
              <a:t>por lo cual tendremos muchos Falsos positivos.</a:t>
            </a:r>
          </a:p>
          <a:p>
            <a:pPr algn="l"/>
            <a:r>
              <a:rPr lang="es-ES" sz="2000" b="1" dirty="0">
                <a:solidFill>
                  <a:schemeClr val="bg1"/>
                </a:solidFill>
              </a:rPr>
              <a:t> Este test  tendrá baja Ed = VN/ VN+ </a:t>
            </a:r>
            <a:r>
              <a:rPr lang="es-ES" sz="2000" b="1" dirty="0">
                <a:solidFill>
                  <a:srgbClr val="FF0000"/>
                </a:solidFill>
              </a:rPr>
              <a:t>FP</a:t>
            </a:r>
            <a:r>
              <a:rPr lang="es-ES" sz="2000" b="1" dirty="0">
                <a:solidFill>
                  <a:schemeClr val="bg1"/>
                </a:solidFill>
              </a:rPr>
              <a:t>  </a:t>
            </a:r>
          </a:p>
          <a:p>
            <a:pPr algn="l"/>
            <a:r>
              <a:rPr lang="es-ES" sz="2000" b="1" dirty="0">
                <a:solidFill>
                  <a:schemeClr val="bg1"/>
                </a:solidFill>
              </a:rPr>
              <a:t>          </a:t>
            </a:r>
          </a:p>
          <a:p>
            <a:r>
              <a:rPr lang="es-ES" sz="2000" b="1" dirty="0">
                <a:solidFill>
                  <a:schemeClr val="bg1"/>
                </a:solidFill>
              </a:rPr>
              <a:t> </a:t>
            </a:r>
            <a:r>
              <a:rPr lang="es-ES" sz="2000" b="1" dirty="0">
                <a:solidFill>
                  <a:srgbClr val="0070C0"/>
                </a:solidFill>
              </a:rPr>
              <a:t>¿Este Test será de utilidad  para pesquisar pérdida de Hb en MF ?  ¿porqué? </a:t>
            </a:r>
          </a:p>
          <a:p>
            <a:r>
              <a:rPr lang="es-ES" sz="2000" b="1" dirty="0">
                <a:solidFill>
                  <a:srgbClr val="0070C0"/>
                </a:solidFill>
              </a:rPr>
              <a:t>¿ Qué otro método podemos usar para mejorar la Ed, sin perder </a:t>
            </a:r>
            <a:r>
              <a:rPr lang="es-ES" sz="2000" b="1" dirty="0" err="1">
                <a:solidFill>
                  <a:srgbClr val="0070C0"/>
                </a:solidFill>
              </a:rPr>
              <a:t>Sd</a:t>
            </a:r>
            <a:r>
              <a:rPr lang="es-ES" sz="2000" b="1" dirty="0">
                <a:solidFill>
                  <a:srgbClr val="0070C0"/>
                </a:solidFill>
              </a:rPr>
              <a:t> ?</a:t>
            </a:r>
            <a:endParaRPr lang="es-AR" sz="2000" b="1" dirty="0">
              <a:solidFill>
                <a:srgbClr val="0070C0"/>
              </a:solidFill>
            </a:endParaRPr>
          </a:p>
          <a:p>
            <a:pPr algn="ctr"/>
            <a:endParaRPr lang="es-AR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243282A-6935-4EDD-A385-DC7461A00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827" y="1539830"/>
            <a:ext cx="3523212" cy="2914422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D6FA1CD-5B82-46A3-8477-F598970C8B3D}"/>
              </a:ext>
            </a:extLst>
          </p:cNvPr>
          <p:cNvSpPr/>
          <p:nvPr/>
        </p:nvSpPr>
        <p:spPr>
          <a:xfrm>
            <a:off x="10373321" y="1744394"/>
            <a:ext cx="1486172" cy="23815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Sensibilidad </a:t>
            </a:r>
          </a:p>
          <a:p>
            <a:pPr algn="ctr"/>
            <a:r>
              <a:rPr lang="es-MX" b="1" dirty="0">
                <a:solidFill>
                  <a:schemeClr val="bg1"/>
                </a:solidFill>
              </a:rPr>
              <a:t>Diagnóstica ? </a:t>
            </a:r>
          </a:p>
          <a:p>
            <a:pPr algn="ctr"/>
            <a:endParaRPr lang="es-MX" b="1" dirty="0">
              <a:solidFill>
                <a:schemeClr val="bg1"/>
              </a:solidFill>
            </a:endParaRPr>
          </a:p>
          <a:p>
            <a:pPr algn="ctr"/>
            <a:r>
              <a:rPr lang="es-MX" b="1" dirty="0">
                <a:solidFill>
                  <a:schemeClr val="bg1"/>
                </a:solidFill>
              </a:rPr>
              <a:t>Sensibilidad </a:t>
            </a:r>
          </a:p>
          <a:p>
            <a:pPr algn="ctr"/>
            <a:r>
              <a:rPr lang="es-MX" b="1" dirty="0">
                <a:solidFill>
                  <a:schemeClr val="bg1"/>
                </a:solidFill>
              </a:rPr>
              <a:t>Analítica?</a:t>
            </a:r>
            <a:endParaRPr lang="es-A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70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7528" y="142308"/>
            <a:ext cx="9867900" cy="730528"/>
          </a:xfrm>
        </p:spPr>
        <p:txBody>
          <a:bodyPr anchor="t">
            <a:noAutofit/>
          </a:bodyPr>
          <a:lstStyle/>
          <a:p>
            <a:r>
              <a:rPr lang="es-AR" sz="2400" b="1" cap="none" dirty="0">
                <a:solidFill>
                  <a:srgbClr val="002060"/>
                </a:solidFill>
              </a:rPr>
              <a:t>¿P</a:t>
            </a:r>
            <a:r>
              <a:rPr lang="x-none" sz="2400" b="1" cap="none" dirty="0">
                <a:solidFill>
                  <a:srgbClr val="002060"/>
                </a:solidFill>
              </a:rPr>
              <a:t>ara qué sirve  el </a:t>
            </a:r>
            <a:r>
              <a:rPr lang="es-AR" sz="2400" b="1" cap="none" dirty="0">
                <a:solidFill>
                  <a:srgbClr val="002060"/>
                </a:solidFill>
              </a:rPr>
              <a:t>V</a:t>
            </a:r>
            <a:r>
              <a:rPr lang="x-none" sz="2400" b="1" cap="none" dirty="0">
                <a:solidFill>
                  <a:srgbClr val="002060"/>
                </a:solidFill>
              </a:rPr>
              <a:t>alor </a:t>
            </a:r>
            <a:r>
              <a:rPr lang="es-AR" sz="2400" b="1" cap="none" dirty="0">
                <a:solidFill>
                  <a:srgbClr val="002060"/>
                </a:solidFill>
              </a:rPr>
              <a:t>P</a:t>
            </a:r>
            <a:r>
              <a:rPr lang="x-none" sz="2400" b="1" cap="none" dirty="0">
                <a:solidFill>
                  <a:srgbClr val="002060"/>
                </a:solidFill>
              </a:rPr>
              <a:t>redictivo de </a:t>
            </a:r>
            <a:r>
              <a:rPr lang="es-AR" sz="2400" b="1" cap="none" dirty="0">
                <a:solidFill>
                  <a:srgbClr val="002060"/>
                </a:solidFill>
              </a:rPr>
              <a:t>l</a:t>
            </a:r>
            <a:r>
              <a:rPr lang="x-none" sz="2400" b="1" cap="none" dirty="0">
                <a:solidFill>
                  <a:srgbClr val="002060"/>
                </a:solidFill>
              </a:rPr>
              <a:t>a </a:t>
            </a:r>
            <a:r>
              <a:rPr lang="es-AR" sz="2400" b="1" cap="none" dirty="0">
                <a:solidFill>
                  <a:srgbClr val="002060"/>
                </a:solidFill>
              </a:rPr>
              <a:t>P</a:t>
            </a:r>
            <a:r>
              <a:rPr lang="x-none" sz="2400" b="1" cap="none" dirty="0">
                <a:solidFill>
                  <a:srgbClr val="002060"/>
                </a:solidFill>
              </a:rPr>
              <a:t>rueba </a:t>
            </a:r>
            <a:r>
              <a:rPr lang="es-AR" sz="2400" b="1" cap="none" dirty="0">
                <a:solidFill>
                  <a:srgbClr val="002060"/>
                </a:solidFill>
              </a:rPr>
              <a:t>P</a:t>
            </a:r>
            <a:r>
              <a:rPr lang="x-none" sz="2400" b="1" cap="none" dirty="0">
                <a:solidFill>
                  <a:srgbClr val="002060"/>
                </a:solidFill>
              </a:rPr>
              <a:t>ositiva ?</a:t>
            </a:r>
            <a:br>
              <a:rPr lang="es-AR" sz="3200" dirty="0"/>
            </a:br>
            <a:endParaRPr lang="es-AR" sz="32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7440DE9-A06A-4969-BE38-7A8D64A7FABD}"/>
              </a:ext>
            </a:extLst>
          </p:cNvPr>
          <p:cNvSpPr/>
          <p:nvPr/>
        </p:nvSpPr>
        <p:spPr>
          <a:xfrm>
            <a:off x="335280" y="1082040"/>
            <a:ext cx="6065520" cy="56336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b="1" dirty="0">
                <a:solidFill>
                  <a:srgbClr val="002060"/>
                </a:solidFill>
              </a:rPr>
              <a:t>C</a:t>
            </a:r>
            <a:r>
              <a:rPr lang="x-none" sz="2000" b="1" dirty="0">
                <a:solidFill>
                  <a:srgbClr val="002060"/>
                </a:solidFill>
              </a:rPr>
              <a:t>apacidad de</a:t>
            </a:r>
            <a:r>
              <a:rPr lang="es-MX" sz="2000" b="1" dirty="0">
                <a:solidFill>
                  <a:srgbClr val="002060"/>
                </a:solidFill>
              </a:rPr>
              <a:t>l Test</a:t>
            </a:r>
            <a:r>
              <a:rPr lang="x-none" sz="2000" b="1" dirty="0">
                <a:solidFill>
                  <a:srgbClr val="002060"/>
                </a:solidFill>
              </a:rPr>
              <a:t> para </a:t>
            </a:r>
            <a:r>
              <a:rPr lang="x-none" sz="2000" b="1" dirty="0">
                <a:solidFill>
                  <a:schemeClr val="bg1"/>
                </a:solidFill>
              </a:rPr>
              <a:t>diagnosticar que un individuo presente    una afección, cdo </a:t>
            </a:r>
            <a:r>
              <a:rPr lang="es-MX" sz="2000" b="1" dirty="0">
                <a:solidFill>
                  <a:schemeClr val="bg1"/>
                </a:solidFill>
              </a:rPr>
              <a:t>la </a:t>
            </a:r>
            <a:r>
              <a:rPr lang="x-none" sz="2000" b="1" dirty="0">
                <a:solidFill>
                  <a:schemeClr val="bg1"/>
                </a:solidFill>
              </a:rPr>
              <a:t> prueba </a:t>
            </a:r>
            <a:r>
              <a:rPr lang="es-MX" sz="2000" b="1" dirty="0">
                <a:solidFill>
                  <a:schemeClr val="bg1"/>
                </a:solidFill>
              </a:rPr>
              <a:t> es</a:t>
            </a:r>
            <a:r>
              <a:rPr lang="x-none" sz="2000" b="1" dirty="0">
                <a:solidFill>
                  <a:schemeClr val="bg1"/>
                </a:solidFill>
              </a:rPr>
              <a:t>  positiva</a:t>
            </a:r>
            <a:r>
              <a:rPr lang="x-none" sz="2000" dirty="0">
                <a:solidFill>
                  <a:srgbClr val="002060"/>
                </a:solidFill>
              </a:rPr>
              <a:t>. </a:t>
            </a:r>
            <a:endParaRPr lang="es-MX" sz="2000" dirty="0">
              <a:solidFill>
                <a:srgbClr val="002060"/>
              </a:solidFill>
            </a:endParaRPr>
          </a:p>
          <a:p>
            <a:endParaRPr lang="es-AR" sz="2000" dirty="0">
              <a:solidFill>
                <a:srgbClr val="002060"/>
              </a:solidFill>
            </a:endParaRPr>
          </a:p>
          <a:p>
            <a:pPr algn="l"/>
            <a:r>
              <a:rPr lang="es-ES" sz="2000" b="1" dirty="0">
                <a:solidFill>
                  <a:srgbClr val="002060"/>
                </a:solidFill>
              </a:rPr>
              <a:t>Es afectado por la frecuencia de afectados en la población Susceptible  estudiada </a:t>
            </a:r>
          </a:p>
          <a:p>
            <a:pPr algn="l"/>
            <a:endParaRPr lang="es-ES" sz="2000" b="1" dirty="0">
              <a:solidFill>
                <a:srgbClr val="002060"/>
              </a:solidFill>
            </a:endParaRPr>
          </a:p>
          <a:p>
            <a:pPr algn="l"/>
            <a:r>
              <a:rPr lang="es-ES" sz="2000" b="1" dirty="0">
                <a:solidFill>
                  <a:srgbClr val="002060"/>
                </a:solidFill>
              </a:rPr>
              <a:t>Por </a:t>
            </a:r>
            <a:r>
              <a:rPr lang="es-ES" sz="2000" b="1" dirty="0" err="1">
                <a:solidFill>
                  <a:srgbClr val="002060"/>
                </a:solidFill>
              </a:rPr>
              <a:t>Ej</a:t>
            </a:r>
            <a:r>
              <a:rPr lang="es-ES" sz="2000" b="1" dirty="0">
                <a:solidFill>
                  <a:srgbClr val="002060"/>
                </a:solidFill>
              </a:rPr>
              <a:t>, el </a:t>
            </a:r>
            <a:r>
              <a:rPr lang="es-ES" sz="2000" b="1" dirty="0" err="1">
                <a:solidFill>
                  <a:srgbClr val="002060"/>
                </a:solidFill>
              </a:rPr>
              <a:t>Dr</a:t>
            </a:r>
            <a:r>
              <a:rPr lang="es-ES" sz="2000" b="1" dirty="0">
                <a:solidFill>
                  <a:srgbClr val="002060"/>
                </a:solidFill>
              </a:rPr>
              <a:t> Fuentes realiza un examen clínico  exhaustivo a sus pacientes  y  solicita  </a:t>
            </a:r>
            <a:r>
              <a:rPr lang="es-ES" sz="2000" b="1" dirty="0" err="1">
                <a:solidFill>
                  <a:srgbClr val="002060"/>
                </a:solidFill>
              </a:rPr>
              <a:t>Amilasemia</a:t>
            </a:r>
            <a:r>
              <a:rPr lang="es-ES" sz="2000" b="1" dirty="0">
                <a:solidFill>
                  <a:srgbClr val="002060"/>
                </a:solidFill>
              </a:rPr>
              <a:t>  para confirmar/ descartar el </a:t>
            </a:r>
            <a:r>
              <a:rPr lang="es-ES" sz="2000" b="1" dirty="0" err="1">
                <a:solidFill>
                  <a:srgbClr val="002060"/>
                </a:solidFill>
              </a:rPr>
              <a:t>Dx</a:t>
            </a:r>
            <a:r>
              <a:rPr lang="es-ES" sz="2000" b="1" dirty="0">
                <a:solidFill>
                  <a:srgbClr val="002060"/>
                </a:solidFill>
              </a:rPr>
              <a:t> de P.A., </a:t>
            </a:r>
            <a:r>
              <a:rPr lang="es-ES" sz="2000" b="1" i="1" dirty="0">
                <a:solidFill>
                  <a:srgbClr val="002060"/>
                </a:solidFill>
              </a:rPr>
              <a:t>sólo  cuando tienen antecedentes, signos y síntomas  compatibles con P.A. </a:t>
            </a:r>
          </a:p>
          <a:p>
            <a:pPr algn="l"/>
            <a:endParaRPr lang="es-ES" sz="2000" b="1" i="1" dirty="0">
              <a:solidFill>
                <a:srgbClr val="002060"/>
              </a:solidFill>
            </a:endParaRPr>
          </a:p>
          <a:p>
            <a:pPr algn="l"/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i="1" dirty="0">
                <a:solidFill>
                  <a:schemeClr val="bg1"/>
                </a:solidFill>
              </a:rPr>
              <a:t>Con ésta selección clínica, el </a:t>
            </a:r>
            <a:r>
              <a:rPr lang="es-ES" sz="2000" b="1" i="1" dirty="0" err="1">
                <a:solidFill>
                  <a:schemeClr val="bg1"/>
                </a:solidFill>
              </a:rPr>
              <a:t>Dr</a:t>
            </a:r>
            <a:r>
              <a:rPr lang="es-ES" sz="2000" b="1" i="1" dirty="0">
                <a:solidFill>
                  <a:schemeClr val="bg1"/>
                </a:solidFill>
              </a:rPr>
              <a:t> eleva la prevalencia de la PA en la población a testear, y logra mayor  </a:t>
            </a:r>
            <a:r>
              <a:rPr lang="es-ES" sz="2000" b="1" i="1" dirty="0" err="1">
                <a:solidFill>
                  <a:schemeClr val="bg1"/>
                </a:solidFill>
              </a:rPr>
              <a:t>Pbb</a:t>
            </a:r>
            <a:r>
              <a:rPr lang="es-ES" sz="2000" b="1" i="1" dirty="0">
                <a:solidFill>
                  <a:schemeClr val="bg1"/>
                </a:solidFill>
              </a:rPr>
              <a:t>  que  tenga PA, cuando la Amilasa &gt;VC </a:t>
            </a:r>
          </a:p>
          <a:p>
            <a:pPr algn="ctr"/>
            <a:r>
              <a:rPr lang="es-ES" sz="2000" b="1" i="1" dirty="0">
                <a:solidFill>
                  <a:srgbClr val="7030A0"/>
                </a:solidFill>
              </a:rPr>
              <a:t>VPPP =  </a:t>
            </a:r>
            <a:r>
              <a:rPr lang="es-ES" sz="2000" b="1" i="1" dirty="0" err="1">
                <a:solidFill>
                  <a:srgbClr val="7030A0"/>
                </a:solidFill>
              </a:rPr>
              <a:t>Pbb</a:t>
            </a:r>
            <a:r>
              <a:rPr lang="es-ES" sz="2000" b="1" i="1" dirty="0">
                <a:solidFill>
                  <a:srgbClr val="7030A0"/>
                </a:solidFill>
              </a:rPr>
              <a:t>  (</a:t>
            </a:r>
            <a:r>
              <a:rPr lang="es-ES" sz="2000" b="1" i="1" dirty="0" err="1">
                <a:solidFill>
                  <a:srgbClr val="7030A0"/>
                </a:solidFill>
              </a:rPr>
              <a:t>Enf</a:t>
            </a:r>
            <a:r>
              <a:rPr lang="es-ES" sz="2000" b="1" i="1" dirty="0">
                <a:solidFill>
                  <a:srgbClr val="7030A0"/>
                </a:solidFill>
              </a:rPr>
              <a:t>/+)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26C6C6-2846-4014-A2BD-5CC4480D9E51}"/>
              </a:ext>
            </a:extLst>
          </p:cNvPr>
          <p:cNvSpPr/>
          <p:nvPr/>
        </p:nvSpPr>
        <p:spPr>
          <a:xfrm>
            <a:off x="6568440" y="3048000"/>
            <a:ext cx="5394960" cy="2438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800" b="1" dirty="0">
                <a:solidFill>
                  <a:schemeClr val="bg1"/>
                </a:solidFill>
              </a:rPr>
              <a:t>    </a:t>
            </a:r>
            <a:r>
              <a:rPr lang="x-none" sz="1800" b="1" dirty="0">
                <a:solidFill>
                  <a:schemeClr val="bg1"/>
                </a:solidFill>
              </a:rPr>
              <a:t>VPPP</a:t>
            </a:r>
            <a:r>
              <a:rPr lang="es-MX" sz="1800" b="1" dirty="0">
                <a:solidFill>
                  <a:schemeClr val="bg1"/>
                </a:solidFill>
              </a:rPr>
              <a:t> </a:t>
            </a:r>
            <a:r>
              <a:rPr lang="x-none" sz="1800" b="1" dirty="0">
                <a:solidFill>
                  <a:schemeClr val="bg1"/>
                </a:solidFill>
              </a:rPr>
              <a:t>=</a:t>
            </a:r>
            <a:r>
              <a:rPr lang="x-none" sz="1800" b="1" u="sng" dirty="0">
                <a:solidFill>
                  <a:schemeClr val="bg1"/>
                </a:solidFill>
              </a:rPr>
              <a:t>       </a:t>
            </a:r>
            <a:r>
              <a:rPr lang="es-AR" sz="1800" b="1" u="sng" dirty="0">
                <a:solidFill>
                  <a:schemeClr val="bg1"/>
                </a:solidFill>
              </a:rPr>
              <a:t>P</a:t>
            </a:r>
            <a:r>
              <a:rPr lang="x-none" sz="1800" b="1" u="sng" dirty="0">
                <a:solidFill>
                  <a:schemeClr val="bg1"/>
                </a:solidFill>
              </a:rPr>
              <a:t>revalencia  x  Sensibilidad</a:t>
            </a:r>
            <a:r>
              <a:rPr lang="es-AR" sz="1800" b="1" u="sng" dirty="0">
                <a:solidFill>
                  <a:schemeClr val="bg1"/>
                </a:solidFill>
              </a:rPr>
              <a:t>      .</a:t>
            </a:r>
            <a:endParaRPr lang="es-AR" sz="1800" dirty="0">
              <a:solidFill>
                <a:schemeClr val="bg1"/>
              </a:solidFill>
            </a:endParaRPr>
          </a:p>
          <a:p>
            <a:r>
              <a:rPr lang="en-US" sz="1800" b="1" dirty="0">
                <a:solidFill>
                  <a:schemeClr val="bg1"/>
                </a:solidFill>
              </a:rPr>
              <a:t>                   </a:t>
            </a:r>
            <a:r>
              <a:rPr lang="en-US" sz="1800" b="1" dirty="0" err="1">
                <a:solidFill>
                  <a:schemeClr val="bg1"/>
                </a:solidFill>
              </a:rPr>
              <a:t>Prev</a:t>
            </a:r>
            <a:r>
              <a:rPr lang="en-US" sz="1800" b="1" dirty="0">
                <a:solidFill>
                  <a:schemeClr val="bg1"/>
                </a:solidFill>
              </a:rPr>
              <a:t> x Sens   +  ( 1- </a:t>
            </a:r>
            <a:r>
              <a:rPr lang="en-US" sz="1800" b="1" dirty="0" err="1">
                <a:solidFill>
                  <a:schemeClr val="bg1"/>
                </a:solidFill>
              </a:rPr>
              <a:t>Prev</a:t>
            </a:r>
            <a:r>
              <a:rPr lang="en-US" sz="1800" b="1" dirty="0">
                <a:solidFill>
                  <a:schemeClr val="bg1"/>
                </a:solidFill>
              </a:rPr>
              <a:t> ) x ( 1- </a:t>
            </a:r>
            <a:r>
              <a:rPr lang="en-US" sz="1800" b="1" dirty="0" err="1">
                <a:solidFill>
                  <a:schemeClr val="bg1"/>
                </a:solidFill>
              </a:rPr>
              <a:t>Especif</a:t>
            </a:r>
            <a:r>
              <a:rPr lang="en-US" sz="1800" b="1" dirty="0">
                <a:solidFill>
                  <a:schemeClr val="bg1"/>
                </a:solidFill>
              </a:rPr>
              <a:t>.)</a:t>
            </a:r>
            <a:endParaRPr lang="es-AR" sz="1800" dirty="0">
              <a:solidFill>
                <a:schemeClr val="bg1"/>
              </a:solidFill>
            </a:endParaRPr>
          </a:p>
          <a:p>
            <a:endParaRPr lang="es-AR" dirty="0"/>
          </a:p>
          <a:p>
            <a:r>
              <a:rPr lang="es-AR" b="1" dirty="0">
                <a:solidFill>
                  <a:schemeClr val="bg1"/>
                </a:solidFill>
              </a:rPr>
              <a:t>  </a:t>
            </a:r>
          </a:p>
          <a:p>
            <a:r>
              <a:rPr lang="es-AR" sz="1800" b="1" dirty="0">
                <a:solidFill>
                  <a:schemeClr val="bg1"/>
                </a:solidFill>
              </a:rPr>
              <a:t>               a &gt; </a:t>
            </a:r>
            <a:r>
              <a:rPr lang="es-AR" sz="1800" b="1" dirty="0" err="1">
                <a:solidFill>
                  <a:schemeClr val="bg1"/>
                </a:solidFill>
              </a:rPr>
              <a:t>Prev</a:t>
            </a:r>
            <a:r>
              <a:rPr lang="es-AR" sz="1800" b="1" dirty="0">
                <a:solidFill>
                  <a:schemeClr val="bg1"/>
                </a:solidFill>
              </a:rPr>
              <a:t> y a &gt; Ed, se obtiene un mayor VPPP</a:t>
            </a:r>
          </a:p>
        </p:txBody>
      </p:sp>
    </p:spTree>
    <p:extLst>
      <p:ext uri="{BB962C8B-B14F-4D97-AF65-F5344CB8AC3E}">
        <p14:creationId xmlns:p14="http://schemas.microsoft.com/office/powerpoint/2010/main" val="63430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193965"/>
            <a:ext cx="8991600" cy="526472"/>
          </a:xfrm>
        </p:spPr>
        <p:txBody>
          <a:bodyPr>
            <a:noAutofit/>
          </a:bodyPr>
          <a:lstStyle/>
          <a:p>
            <a:r>
              <a:rPr lang="es-AR" sz="2800" cap="none" dirty="0">
                <a:solidFill>
                  <a:srgbClr val="002060"/>
                </a:solidFill>
              </a:rPr>
              <a:t>Relación entre Prevalencia y VPPP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04454" y="845128"/>
            <a:ext cx="9587346" cy="5902036"/>
          </a:xfrm>
        </p:spPr>
        <p:txBody>
          <a:bodyPr/>
          <a:lstStyle/>
          <a:p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58635"/>
              </p:ext>
            </p:extLst>
          </p:nvPr>
        </p:nvGraphicFramePr>
        <p:xfrm>
          <a:off x="1600200" y="969819"/>
          <a:ext cx="4274127" cy="32811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5781">
                  <a:extLst>
                    <a:ext uri="{9D8B030D-6E8A-4147-A177-3AD203B41FA5}">
                      <a16:colId xmlns:a16="http://schemas.microsoft.com/office/drawing/2014/main" val="3514112635"/>
                    </a:ext>
                  </a:extLst>
                </a:gridCol>
                <a:gridCol w="2138346">
                  <a:extLst>
                    <a:ext uri="{9D8B030D-6E8A-4147-A177-3AD203B41FA5}">
                      <a16:colId xmlns:a16="http://schemas.microsoft.com/office/drawing/2014/main" val="2247523226"/>
                    </a:ext>
                  </a:extLst>
                </a:gridCol>
              </a:tblGrid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</a:rPr>
                        <a:t>Prevalencia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VPPP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550036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</a:rPr>
                        <a:t>0,001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0,1 %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413543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</a:rPr>
                        <a:t>0,01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1,5 %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546657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2060"/>
                          </a:solidFill>
                          <a:effectLst/>
                        </a:rPr>
                        <a:t>0,10</a:t>
                      </a:r>
                      <a:endParaRPr lang="es-AR" sz="16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14 %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154781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2060"/>
                          </a:solidFill>
                          <a:effectLst/>
                        </a:rPr>
                        <a:t>0,20</a:t>
                      </a:r>
                      <a:endParaRPr lang="es-AR" sz="16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27%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329904"/>
                  </a:ext>
                </a:extLst>
              </a:tr>
              <a:tr h="54686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2060"/>
                          </a:solidFill>
                          <a:effectLst/>
                        </a:rPr>
                        <a:t>0,50</a:t>
                      </a:r>
                      <a:endParaRPr lang="es-AR" sz="16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59 %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63944"/>
                  </a:ext>
                </a:extLst>
              </a:tr>
            </a:tbl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1572491" y="4375675"/>
            <a:ext cx="8603672" cy="22114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solidFill>
                  <a:srgbClr val="002060"/>
                </a:solidFill>
              </a:rPr>
              <a:t>Una mejor evaluación  previa del paciente ( </a:t>
            </a:r>
            <a:r>
              <a:rPr lang="es-ES" b="1" dirty="0" err="1">
                <a:solidFill>
                  <a:srgbClr val="002060"/>
                </a:solidFill>
              </a:rPr>
              <a:t>anteced</a:t>
            </a:r>
            <a:r>
              <a:rPr lang="es-ES" b="1" dirty="0">
                <a:solidFill>
                  <a:srgbClr val="002060"/>
                </a:solidFill>
              </a:rPr>
              <a:t>. + examen clínico + estudios complementarios), logra  seleccionar los individuos con mayor </a:t>
            </a:r>
            <a:r>
              <a:rPr lang="es-ES" b="1" dirty="0" err="1">
                <a:solidFill>
                  <a:srgbClr val="002060"/>
                </a:solidFill>
              </a:rPr>
              <a:t>Pbb</a:t>
            </a:r>
            <a:r>
              <a:rPr lang="es-ES" b="1" dirty="0">
                <a:solidFill>
                  <a:srgbClr val="002060"/>
                </a:solidFill>
              </a:rPr>
              <a:t>  de tener la afección= </a:t>
            </a:r>
            <a:r>
              <a:rPr lang="es-ES" sz="2000" b="1" dirty="0">
                <a:solidFill>
                  <a:schemeClr val="bg1"/>
                </a:solidFill>
              </a:rPr>
              <a:t>aumenta la </a:t>
            </a:r>
            <a:r>
              <a:rPr lang="es-ES" sz="2000" b="1" dirty="0" err="1">
                <a:solidFill>
                  <a:schemeClr val="bg1"/>
                </a:solidFill>
              </a:rPr>
              <a:t>Prev</a:t>
            </a:r>
            <a:r>
              <a:rPr lang="es-ES" sz="2000" b="1" dirty="0">
                <a:solidFill>
                  <a:schemeClr val="bg1"/>
                </a:solidFill>
              </a:rPr>
              <a:t> de la </a:t>
            </a:r>
            <a:r>
              <a:rPr lang="es-ES" sz="2000" b="1" dirty="0" err="1">
                <a:solidFill>
                  <a:schemeClr val="bg1"/>
                </a:solidFill>
              </a:rPr>
              <a:t>Enf</a:t>
            </a:r>
            <a:r>
              <a:rPr lang="es-ES" sz="2000" b="1" dirty="0">
                <a:solidFill>
                  <a:schemeClr val="bg1"/>
                </a:solidFill>
              </a:rPr>
              <a:t> en la población a testear ! 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solidFill>
                  <a:srgbClr val="002060"/>
                </a:solidFill>
              </a:rPr>
              <a:t>&gt;VPPP= &gt; </a:t>
            </a:r>
            <a:r>
              <a:rPr lang="es-ES" b="1" dirty="0" err="1">
                <a:solidFill>
                  <a:srgbClr val="002060"/>
                </a:solidFill>
              </a:rPr>
              <a:t>Pbb</a:t>
            </a:r>
            <a:r>
              <a:rPr lang="es-ES" b="1" dirty="0">
                <a:solidFill>
                  <a:srgbClr val="002060"/>
                </a:solidFill>
              </a:rPr>
              <a:t> que tenga la </a:t>
            </a:r>
            <a:r>
              <a:rPr lang="es-ES" b="1" dirty="0" err="1">
                <a:solidFill>
                  <a:srgbClr val="002060"/>
                </a:solidFill>
              </a:rPr>
              <a:t>Enf</a:t>
            </a:r>
            <a:r>
              <a:rPr lang="es-ES" b="1" dirty="0">
                <a:solidFill>
                  <a:srgbClr val="002060"/>
                </a:solidFill>
              </a:rPr>
              <a:t> cuando la Pr es Positiva: </a:t>
            </a:r>
            <a:r>
              <a:rPr lang="es-ES" b="1" dirty="0" err="1">
                <a:solidFill>
                  <a:srgbClr val="002060"/>
                </a:solidFill>
              </a:rPr>
              <a:t>Pbb</a:t>
            </a:r>
            <a:r>
              <a:rPr lang="es-ES" b="1" dirty="0">
                <a:solidFill>
                  <a:srgbClr val="002060"/>
                </a:solidFill>
              </a:rPr>
              <a:t> E/+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solidFill>
                  <a:schemeClr val="bg1"/>
                </a:solidFill>
              </a:rPr>
              <a:t>Eficiencia=  Objetivo logrado/ costo 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919" y="969819"/>
            <a:ext cx="3778135" cy="328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9817" y="183873"/>
            <a:ext cx="9989127" cy="561715"/>
          </a:xfrm>
        </p:spPr>
        <p:txBody>
          <a:bodyPr>
            <a:noAutofit/>
          </a:bodyPr>
          <a:lstStyle/>
          <a:p>
            <a:r>
              <a:rPr lang="x-none" sz="2400" b="1" cap="none" dirty="0">
                <a:solidFill>
                  <a:srgbClr val="002060"/>
                </a:solidFill>
              </a:rPr>
              <a:t>¿para qué sirve  el </a:t>
            </a:r>
            <a:r>
              <a:rPr lang="es-AR" sz="2400" b="1" cap="none" dirty="0">
                <a:solidFill>
                  <a:srgbClr val="002060"/>
                </a:solidFill>
              </a:rPr>
              <a:t>V</a:t>
            </a:r>
            <a:r>
              <a:rPr lang="x-none" sz="2400" b="1" cap="none" dirty="0">
                <a:solidFill>
                  <a:srgbClr val="002060"/>
                </a:solidFill>
              </a:rPr>
              <a:t>alor </a:t>
            </a:r>
            <a:r>
              <a:rPr lang="es-AR" sz="2400" b="1" cap="none" dirty="0">
                <a:solidFill>
                  <a:srgbClr val="002060"/>
                </a:solidFill>
              </a:rPr>
              <a:t>P</a:t>
            </a:r>
            <a:r>
              <a:rPr lang="x-none" sz="2400" b="1" cap="none" dirty="0">
                <a:solidFill>
                  <a:srgbClr val="002060"/>
                </a:solidFill>
              </a:rPr>
              <a:t>redictivo de una </a:t>
            </a:r>
            <a:r>
              <a:rPr lang="es-AR" sz="2400" b="1" cap="none" dirty="0">
                <a:solidFill>
                  <a:srgbClr val="002060"/>
                </a:solidFill>
              </a:rPr>
              <a:t>P</a:t>
            </a:r>
            <a:r>
              <a:rPr lang="x-none" sz="2400" b="1" cap="none" dirty="0">
                <a:solidFill>
                  <a:srgbClr val="002060"/>
                </a:solidFill>
              </a:rPr>
              <a:t>rueba </a:t>
            </a:r>
            <a:r>
              <a:rPr lang="es-AR" sz="2400" b="1" cap="none" dirty="0">
                <a:solidFill>
                  <a:srgbClr val="002060"/>
                </a:solidFill>
              </a:rPr>
              <a:t>N</a:t>
            </a:r>
            <a:r>
              <a:rPr lang="x-none" sz="2400" b="1" cap="none" dirty="0">
                <a:solidFill>
                  <a:srgbClr val="002060"/>
                </a:solidFill>
              </a:rPr>
              <a:t>egativa ?</a:t>
            </a:r>
            <a:endParaRPr lang="es-AR" sz="2400" cap="none" dirty="0">
              <a:solidFill>
                <a:srgbClr val="00206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C01E512-5746-4AB7-9808-7082D7144190}"/>
              </a:ext>
            </a:extLst>
          </p:cNvPr>
          <p:cNvSpPr/>
          <p:nvPr/>
        </p:nvSpPr>
        <p:spPr>
          <a:xfrm>
            <a:off x="1519311" y="893298"/>
            <a:ext cx="7976136" cy="14208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AR" sz="2000" dirty="0">
                <a:solidFill>
                  <a:srgbClr val="002060"/>
                </a:solidFill>
              </a:rPr>
              <a:t>Es </a:t>
            </a:r>
            <a:r>
              <a:rPr lang="es-ES" sz="2000" b="1" dirty="0">
                <a:solidFill>
                  <a:srgbClr val="002060"/>
                </a:solidFill>
              </a:rPr>
              <a:t> la</a:t>
            </a:r>
            <a:r>
              <a:rPr lang="es-ES" sz="2000" dirty="0">
                <a:solidFill>
                  <a:srgbClr val="002060"/>
                </a:solidFill>
              </a:rPr>
              <a:t> </a:t>
            </a:r>
            <a:r>
              <a:rPr lang="es-ES" sz="2000" b="1" dirty="0">
                <a:solidFill>
                  <a:srgbClr val="002060"/>
                </a:solidFill>
              </a:rPr>
              <a:t>capacidad de la prueba </a:t>
            </a:r>
            <a:r>
              <a:rPr lang="es-ES" sz="2000" b="1" dirty="0">
                <a:solidFill>
                  <a:schemeClr val="bg1"/>
                </a:solidFill>
              </a:rPr>
              <a:t>para descartar </a:t>
            </a:r>
            <a:r>
              <a:rPr lang="es-ES" sz="2000" b="1" dirty="0">
                <a:solidFill>
                  <a:srgbClr val="002060"/>
                </a:solidFill>
              </a:rPr>
              <a:t>que un individuo presente la afección, cuando la prueba  es negativa</a:t>
            </a:r>
            <a:r>
              <a:rPr lang="es-ES" sz="2000" dirty="0">
                <a:solidFill>
                  <a:srgbClr val="002060"/>
                </a:solidFill>
              </a:rPr>
              <a:t>. </a:t>
            </a:r>
          </a:p>
          <a:p>
            <a:r>
              <a:rPr lang="x-none" sz="2000" b="1" dirty="0">
                <a:solidFill>
                  <a:schemeClr val="bg1"/>
                </a:solidFill>
              </a:rPr>
              <a:t>Para eleva</a:t>
            </a:r>
            <a:r>
              <a:rPr lang="es-AR" sz="2000" b="1" dirty="0">
                <a:solidFill>
                  <a:schemeClr val="bg1"/>
                </a:solidFill>
              </a:rPr>
              <a:t>r el</a:t>
            </a:r>
            <a:r>
              <a:rPr lang="x-none" sz="2000" b="1" dirty="0">
                <a:solidFill>
                  <a:schemeClr val="bg1"/>
                </a:solidFill>
              </a:rPr>
              <a:t>  VPPN, se requiere  </a:t>
            </a:r>
            <a:r>
              <a:rPr lang="es-AR" sz="2000" b="1" dirty="0" err="1">
                <a:solidFill>
                  <a:schemeClr val="bg1"/>
                </a:solidFill>
              </a:rPr>
              <a:t>alt</a:t>
            </a:r>
            <a:r>
              <a:rPr lang="x-none" sz="2000" b="1" dirty="0">
                <a:solidFill>
                  <a:schemeClr val="bg1"/>
                </a:solidFill>
              </a:rPr>
              <a:t>a Sd y un </a:t>
            </a:r>
            <a:r>
              <a:rPr lang="es-AR" sz="2000" b="1" dirty="0">
                <a:solidFill>
                  <a:schemeClr val="bg1"/>
                </a:solidFill>
              </a:rPr>
              <a:t>VC</a:t>
            </a:r>
            <a:r>
              <a:rPr lang="x-none" sz="2000" b="1" dirty="0">
                <a:solidFill>
                  <a:schemeClr val="bg1"/>
                </a:solidFill>
              </a:rPr>
              <a:t> muy cercano a lo normal.</a:t>
            </a:r>
            <a:endParaRPr lang="es-AR" sz="2000" b="1" dirty="0">
              <a:solidFill>
                <a:schemeClr val="bg1"/>
              </a:solidFill>
            </a:endParaRPr>
          </a:p>
          <a:p>
            <a:pPr algn="l"/>
            <a:endParaRPr lang="es-ES" sz="1800" dirty="0">
              <a:solidFill>
                <a:srgbClr val="002060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5F1BAE7-4A90-4D8C-B650-EB5A55EBA292}"/>
              </a:ext>
            </a:extLst>
          </p:cNvPr>
          <p:cNvSpPr/>
          <p:nvPr/>
        </p:nvSpPr>
        <p:spPr>
          <a:xfrm>
            <a:off x="270231" y="2461845"/>
            <a:ext cx="6386955" cy="421228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x-none" sz="2000" b="1" dirty="0">
                <a:solidFill>
                  <a:srgbClr val="002060"/>
                </a:solidFill>
              </a:rPr>
              <a:t>Por Ej, para descartar  </a:t>
            </a:r>
            <a:r>
              <a:rPr lang="es-AR" sz="2000" b="1" dirty="0">
                <a:solidFill>
                  <a:srgbClr val="002060"/>
                </a:solidFill>
              </a:rPr>
              <a:t>S</a:t>
            </a:r>
            <a:r>
              <a:rPr lang="x-none" sz="2000" b="1" dirty="0">
                <a:solidFill>
                  <a:srgbClr val="002060"/>
                </a:solidFill>
              </a:rPr>
              <a:t>ífilis, se utiliza la VDRL, prueba muy sensible, que resulta positiva  desde el inicio de la enfermedad y por mucho tiempo</a:t>
            </a:r>
            <a:r>
              <a:rPr lang="es-AR" sz="2000" b="1" dirty="0">
                <a:solidFill>
                  <a:srgbClr val="002060"/>
                </a:solidFill>
              </a:rPr>
              <a:t>.  </a:t>
            </a:r>
          </a:p>
          <a:p>
            <a:pPr algn="l"/>
            <a:endParaRPr lang="es-AR" sz="2000" b="1" dirty="0">
              <a:solidFill>
                <a:srgbClr val="002060"/>
              </a:solidFill>
            </a:endParaRPr>
          </a:p>
          <a:p>
            <a:pPr algn="l"/>
            <a:r>
              <a:rPr lang="es-AR" sz="2000" b="1" dirty="0">
                <a:solidFill>
                  <a:schemeClr val="bg1"/>
                </a:solidFill>
              </a:rPr>
              <a:t>Para pesquisar posibles  personas con Sífilis, se usa un VC= </a:t>
            </a:r>
            <a:r>
              <a:rPr lang="x-none" sz="2000" b="1" dirty="0">
                <a:solidFill>
                  <a:schemeClr val="bg1"/>
                </a:solidFill>
              </a:rPr>
              <a:t>8</a:t>
            </a:r>
            <a:r>
              <a:rPr lang="es-AR" sz="2000" b="1" dirty="0">
                <a:solidFill>
                  <a:schemeClr val="bg1"/>
                </a:solidFill>
              </a:rPr>
              <a:t> </a:t>
            </a:r>
            <a:r>
              <a:rPr lang="x-none" sz="2000" b="1" dirty="0">
                <a:solidFill>
                  <a:schemeClr val="bg1"/>
                </a:solidFill>
              </a:rPr>
              <a:t>dils</a:t>
            </a:r>
            <a:r>
              <a:rPr lang="es-AR" sz="2000" b="1" dirty="0">
                <a:solidFill>
                  <a:schemeClr val="bg1"/>
                </a:solidFill>
              </a:rPr>
              <a:t>, ¿para que ?</a:t>
            </a:r>
            <a:endParaRPr lang="es-MX" sz="2000" b="1" dirty="0">
              <a:solidFill>
                <a:schemeClr val="bg1"/>
              </a:solidFill>
            </a:endParaRPr>
          </a:p>
          <a:p>
            <a:pPr algn="l"/>
            <a:endParaRPr lang="es-AR" sz="2000" b="1" dirty="0">
              <a:solidFill>
                <a:schemeClr val="bg1"/>
              </a:solidFill>
            </a:endParaRPr>
          </a:p>
          <a:p>
            <a:pPr algn="l"/>
            <a:r>
              <a:rPr lang="es-AR" sz="1800" b="1" dirty="0">
                <a:solidFill>
                  <a:srgbClr val="002060"/>
                </a:solidFill>
              </a:rPr>
              <a:t>U</a:t>
            </a:r>
            <a:r>
              <a:rPr lang="x-none" sz="1800" b="1" dirty="0">
                <a:solidFill>
                  <a:srgbClr val="002060"/>
                </a:solidFill>
              </a:rPr>
              <a:t>na VDRL</a:t>
            </a:r>
            <a:r>
              <a:rPr lang="es-AR" sz="1800" b="1" dirty="0">
                <a:solidFill>
                  <a:srgbClr val="002060"/>
                </a:solidFill>
              </a:rPr>
              <a:t> &gt; 8 </a:t>
            </a:r>
            <a:r>
              <a:rPr lang="es-AR" sz="1800" b="1" dirty="0" err="1">
                <a:solidFill>
                  <a:srgbClr val="002060"/>
                </a:solidFill>
              </a:rPr>
              <a:t>dils</a:t>
            </a:r>
            <a:r>
              <a:rPr lang="x-none" sz="1800" b="1" dirty="0">
                <a:solidFill>
                  <a:srgbClr val="002060"/>
                </a:solidFill>
              </a:rPr>
              <a:t> no asegura que el paciente presenta </a:t>
            </a:r>
            <a:r>
              <a:rPr lang="es-AR" sz="1800" b="1" dirty="0">
                <a:solidFill>
                  <a:srgbClr val="002060"/>
                </a:solidFill>
              </a:rPr>
              <a:t>S</a:t>
            </a:r>
            <a:r>
              <a:rPr lang="x-none" sz="1800" b="1" dirty="0">
                <a:solidFill>
                  <a:srgbClr val="002060"/>
                </a:solidFill>
              </a:rPr>
              <a:t>ífilis, porque  la </a:t>
            </a:r>
            <a:r>
              <a:rPr lang="es-AR" sz="1800" b="1" dirty="0">
                <a:solidFill>
                  <a:srgbClr val="002060"/>
                </a:solidFill>
              </a:rPr>
              <a:t>tasa </a:t>
            </a:r>
            <a:r>
              <a:rPr lang="x-none" sz="1800" b="1" dirty="0">
                <a:solidFill>
                  <a:srgbClr val="002060"/>
                </a:solidFill>
              </a:rPr>
              <a:t> de </a:t>
            </a:r>
            <a:r>
              <a:rPr lang="es-AR" sz="1800" b="1" dirty="0">
                <a:solidFill>
                  <a:srgbClr val="002060"/>
                </a:solidFill>
              </a:rPr>
              <a:t>FP</a:t>
            </a:r>
            <a:r>
              <a:rPr lang="x-none" sz="1800" b="1" dirty="0">
                <a:solidFill>
                  <a:srgbClr val="002060"/>
                </a:solidFill>
              </a:rPr>
              <a:t> es </a:t>
            </a:r>
            <a:r>
              <a:rPr lang="es-AR" sz="1800" b="1" dirty="0" err="1">
                <a:solidFill>
                  <a:srgbClr val="002060"/>
                </a:solidFill>
              </a:rPr>
              <a:t>alt</a:t>
            </a:r>
            <a:r>
              <a:rPr lang="x-none" sz="1800" b="1" dirty="0">
                <a:solidFill>
                  <a:srgbClr val="002060"/>
                </a:solidFill>
              </a:rPr>
              <a:t>a </a:t>
            </a:r>
            <a:r>
              <a:rPr lang="x-none" sz="1800" b="1" dirty="0">
                <a:solidFill>
                  <a:schemeClr val="bg1"/>
                </a:solidFill>
              </a:rPr>
              <a:t>( </a:t>
            </a:r>
            <a:r>
              <a:rPr lang="es-AR" sz="1800" b="1" dirty="0">
                <a:solidFill>
                  <a:schemeClr val="bg1"/>
                </a:solidFill>
              </a:rPr>
              <a:t>de allí su </a:t>
            </a:r>
            <a:r>
              <a:rPr lang="x-none" sz="1800" b="1" dirty="0">
                <a:solidFill>
                  <a:schemeClr val="bg1"/>
                </a:solidFill>
              </a:rPr>
              <a:t>baja Ed) </a:t>
            </a:r>
            <a:r>
              <a:rPr lang="x-none" sz="1800" b="1" dirty="0">
                <a:solidFill>
                  <a:srgbClr val="002060"/>
                </a:solidFill>
              </a:rPr>
              <a:t>,</a:t>
            </a:r>
            <a:endParaRPr lang="es-AR" sz="1800" b="1" dirty="0">
              <a:solidFill>
                <a:srgbClr val="002060"/>
              </a:solidFill>
            </a:endParaRPr>
          </a:p>
          <a:p>
            <a:endParaRPr lang="es-AR" sz="2000" b="1" dirty="0">
              <a:solidFill>
                <a:schemeClr val="bg1"/>
              </a:solidFill>
            </a:endParaRPr>
          </a:p>
          <a:p>
            <a:r>
              <a:rPr lang="es-AR" sz="2000" b="1" dirty="0">
                <a:solidFill>
                  <a:schemeClr val="bg1"/>
                </a:solidFill>
              </a:rPr>
              <a:t>La VDRL con VC= 8 </a:t>
            </a:r>
            <a:r>
              <a:rPr lang="es-AR" sz="2000" b="1" dirty="0" err="1">
                <a:solidFill>
                  <a:schemeClr val="bg1"/>
                </a:solidFill>
              </a:rPr>
              <a:t>dils</a:t>
            </a:r>
            <a:r>
              <a:rPr lang="es-AR" sz="2000" b="1" dirty="0">
                <a:solidFill>
                  <a:schemeClr val="bg1"/>
                </a:solidFill>
              </a:rPr>
              <a:t> tiene   </a:t>
            </a:r>
            <a:r>
              <a:rPr lang="x-none" sz="2000" b="1" dirty="0">
                <a:solidFill>
                  <a:schemeClr val="bg1"/>
                </a:solidFill>
              </a:rPr>
              <a:t>alto VPPN</a:t>
            </a:r>
            <a:r>
              <a:rPr lang="es-AR" sz="2000" b="1" dirty="0">
                <a:solidFill>
                  <a:schemeClr val="bg1"/>
                </a:solidFill>
              </a:rPr>
              <a:t>= </a:t>
            </a:r>
            <a:r>
              <a:rPr lang="es-AR" sz="2000" b="1" dirty="0" err="1">
                <a:solidFill>
                  <a:schemeClr val="bg1"/>
                </a:solidFill>
              </a:rPr>
              <a:t>Pbb</a:t>
            </a:r>
            <a:r>
              <a:rPr lang="es-AR" sz="2000" b="1" dirty="0">
                <a:solidFill>
                  <a:schemeClr val="bg1"/>
                </a:solidFill>
              </a:rPr>
              <a:t> no tener Sífilis/VDRL </a:t>
            </a:r>
            <a:r>
              <a:rPr lang="es-AR" sz="2000" b="1" dirty="0" err="1">
                <a:solidFill>
                  <a:schemeClr val="bg1"/>
                </a:solidFill>
              </a:rPr>
              <a:t>neg</a:t>
            </a:r>
            <a:endParaRPr lang="es-AR" sz="1800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D67702A-7E04-48BE-9FA8-2EA7F3B0D3B7}"/>
              </a:ext>
            </a:extLst>
          </p:cNvPr>
          <p:cNvSpPr/>
          <p:nvPr/>
        </p:nvSpPr>
        <p:spPr>
          <a:xfrm>
            <a:off x="7069126" y="2757714"/>
            <a:ext cx="4852643" cy="32069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s-AR" sz="1800" b="1" dirty="0">
                <a:solidFill>
                  <a:schemeClr val="bg1"/>
                </a:solidFill>
              </a:rPr>
              <a:t>Si  usamos como </a:t>
            </a:r>
            <a:r>
              <a:rPr lang="x-none" sz="1800" b="1" dirty="0">
                <a:solidFill>
                  <a:schemeClr val="bg1"/>
                </a:solidFill>
              </a:rPr>
              <a:t> </a:t>
            </a:r>
            <a:r>
              <a:rPr lang="es-AR" sz="1800" b="1" dirty="0">
                <a:solidFill>
                  <a:schemeClr val="bg1"/>
                </a:solidFill>
              </a:rPr>
              <a:t>VC: 32 </a:t>
            </a:r>
            <a:r>
              <a:rPr lang="es-AR" sz="1800" b="1" dirty="0" err="1">
                <a:solidFill>
                  <a:schemeClr val="bg1"/>
                </a:solidFill>
              </a:rPr>
              <a:t>dils</a:t>
            </a:r>
            <a:r>
              <a:rPr lang="es-AR" sz="1800" b="1" dirty="0">
                <a:solidFill>
                  <a:schemeClr val="bg1"/>
                </a:solidFill>
              </a:rPr>
              <a:t>, </a:t>
            </a:r>
          </a:p>
          <a:p>
            <a:pPr algn="l"/>
            <a:endParaRPr lang="es-AR" b="1" dirty="0">
              <a:solidFill>
                <a:schemeClr val="bg1"/>
              </a:solidFill>
            </a:endParaRPr>
          </a:p>
          <a:p>
            <a:pPr algn="l"/>
            <a:r>
              <a:rPr lang="es-AR" b="1" dirty="0">
                <a:solidFill>
                  <a:schemeClr val="bg1"/>
                </a:solidFill>
              </a:rPr>
              <a:t>Tendremos  </a:t>
            </a:r>
            <a:r>
              <a:rPr lang="es-AR" b="1" dirty="0">
                <a:solidFill>
                  <a:srgbClr val="002060"/>
                </a:solidFill>
              </a:rPr>
              <a:t>…..</a:t>
            </a:r>
            <a:r>
              <a:rPr lang="es-AR" sz="1800" b="1" dirty="0">
                <a:solidFill>
                  <a:srgbClr val="002060"/>
                </a:solidFill>
              </a:rPr>
              <a:t> Ed, </a:t>
            </a:r>
            <a:r>
              <a:rPr lang="es-AR" sz="1800" b="1" dirty="0">
                <a:solidFill>
                  <a:schemeClr val="bg1"/>
                </a:solidFill>
              </a:rPr>
              <a:t>pero  también……</a:t>
            </a:r>
          </a:p>
          <a:p>
            <a:pPr algn="l"/>
            <a:endParaRPr lang="es-AR" b="1" dirty="0">
              <a:solidFill>
                <a:schemeClr val="bg1"/>
              </a:solidFill>
            </a:endParaRPr>
          </a:p>
          <a:p>
            <a:pPr algn="l"/>
            <a:r>
              <a:rPr lang="es-AR" sz="1800" b="1" dirty="0">
                <a:solidFill>
                  <a:srgbClr val="FF0000"/>
                </a:solidFill>
              </a:rPr>
              <a:t>…. </a:t>
            </a:r>
            <a:r>
              <a:rPr lang="es-AR" sz="1800" b="1" dirty="0" err="1">
                <a:solidFill>
                  <a:srgbClr val="FF0000"/>
                </a:solidFill>
              </a:rPr>
              <a:t>Sd</a:t>
            </a:r>
            <a:r>
              <a:rPr lang="es-AR" b="1" dirty="0">
                <a:solidFill>
                  <a:srgbClr val="FF0000"/>
                </a:solidFill>
              </a:rPr>
              <a:t>,  </a:t>
            </a:r>
            <a:r>
              <a:rPr lang="es-AR" b="1" dirty="0">
                <a:solidFill>
                  <a:srgbClr val="002060"/>
                </a:solidFill>
              </a:rPr>
              <a:t>……..</a:t>
            </a:r>
            <a:r>
              <a:rPr lang="es-AR" sz="1800" b="1" dirty="0">
                <a:solidFill>
                  <a:srgbClr val="002060"/>
                </a:solidFill>
              </a:rPr>
              <a:t>VPPP </a:t>
            </a:r>
            <a:r>
              <a:rPr lang="es-AR" sz="1800" b="1" dirty="0">
                <a:solidFill>
                  <a:srgbClr val="FF0000"/>
                </a:solidFill>
              </a:rPr>
              <a:t>y ….VPPN.        </a:t>
            </a:r>
          </a:p>
          <a:p>
            <a:r>
              <a:rPr lang="es-AR" sz="18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es-AR" sz="2000" b="1" i="1" dirty="0">
                <a:solidFill>
                  <a:srgbClr val="7030A0"/>
                </a:solidFill>
              </a:rPr>
              <a:t>Como es una </a:t>
            </a:r>
            <a:r>
              <a:rPr lang="es-AR" sz="2000" b="1" i="1" dirty="0" err="1">
                <a:solidFill>
                  <a:srgbClr val="7030A0"/>
                </a:solidFill>
              </a:rPr>
              <a:t>Enf</a:t>
            </a:r>
            <a:r>
              <a:rPr lang="es-AR" sz="2000" b="1" i="1" dirty="0">
                <a:solidFill>
                  <a:srgbClr val="7030A0"/>
                </a:solidFill>
              </a:rPr>
              <a:t> crónica que deseamos detectar precozmente, nos conviene…….   </a:t>
            </a:r>
          </a:p>
          <a:p>
            <a:pPr algn="ctr"/>
            <a:endParaRPr lang="es-AR" sz="2000" b="1" i="1" dirty="0">
              <a:solidFill>
                <a:srgbClr val="7030A0"/>
              </a:solidFill>
            </a:endParaRPr>
          </a:p>
          <a:p>
            <a:pPr algn="ctr"/>
            <a:r>
              <a:rPr lang="es-AR" sz="2000" b="1" i="1" dirty="0">
                <a:solidFill>
                  <a:srgbClr val="7030A0"/>
                </a:solidFill>
              </a:rPr>
              <a:t>Y si usamos el test de  FTA </a:t>
            </a:r>
            <a:r>
              <a:rPr lang="es-AR" sz="2000" b="1" i="1" dirty="0" err="1">
                <a:solidFill>
                  <a:srgbClr val="7030A0"/>
                </a:solidFill>
              </a:rPr>
              <a:t>abs</a:t>
            </a:r>
            <a:r>
              <a:rPr lang="es-AR" sz="2000" b="1" i="1" dirty="0">
                <a:solidFill>
                  <a:srgbClr val="7030A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42990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90516" y="304802"/>
            <a:ext cx="10874700" cy="1720734"/>
          </a:xfrm>
        </p:spPr>
        <p:txBody>
          <a:bodyPr anchor="t">
            <a:noAutofit/>
          </a:bodyPr>
          <a:lstStyle/>
          <a:p>
            <a:r>
              <a:rPr lang="es-AR" sz="2400" b="1" cap="none" dirty="0">
                <a:solidFill>
                  <a:srgbClr val="002060"/>
                </a:solidFill>
              </a:rPr>
              <a:t>Al</a:t>
            </a:r>
            <a:r>
              <a:rPr lang="x-none" sz="2400" b="1" cap="none" dirty="0">
                <a:solidFill>
                  <a:srgbClr val="002060"/>
                </a:solidFill>
              </a:rPr>
              <a:t> disminu</a:t>
            </a:r>
            <a:r>
              <a:rPr lang="es-AR" sz="2400" b="1" cap="none" dirty="0" err="1">
                <a:solidFill>
                  <a:srgbClr val="002060"/>
                </a:solidFill>
              </a:rPr>
              <a:t>ír</a:t>
            </a:r>
            <a:r>
              <a:rPr lang="x-none" sz="2400" b="1" cap="none" dirty="0">
                <a:solidFill>
                  <a:srgbClr val="002060"/>
                </a:solidFill>
              </a:rPr>
              <a:t>  el </a:t>
            </a:r>
            <a:r>
              <a:rPr lang="es-AR" sz="2400" b="1" cap="none" dirty="0">
                <a:solidFill>
                  <a:srgbClr val="002060"/>
                </a:solidFill>
              </a:rPr>
              <a:t>VC </a:t>
            </a:r>
            <a:r>
              <a:rPr lang="x-none" sz="2400" b="1" cap="none" dirty="0">
                <a:solidFill>
                  <a:srgbClr val="002060"/>
                </a:solidFill>
              </a:rPr>
              <a:t>par</a:t>
            </a:r>
            <a:r>
              <a:rPr lang="es-AR" sz="2400" b="1" cap="none" dirty="0">
                <a:solidFill>
                  <a:srgbClr val="002060"/>
                </a:solidFill>
              </a:rPr>
              <a:t>a asumir </a:t>
            </a:r>
            <a:r>
              <a:rPr lang="x-none" sz="2400" b="1" cap="none" dirty="0">
                <a:solidFill>
                  <a:srgbClr val="002060"/>
                </a:solidFill>
              </a:rPr>
              <a:t> una prueba como positiva,  </a:t>
            </a:r>
            <a:br>
              <a:rPr lang="es-AR" sz="2400" b="1" cap="none" dirty="0">
                <a:solidFill>
                  <a:srgbClr val="002060"/>
                </a:solidFill>
              </a:rPr>
            </a:br>
            <a:r>
              <a:rPr lang="x-none" sz="2400" b="1" cap="none" dirty="0">
                <a:solidFill>
                  <a:srgbClr val="002060"/>
                </a:solidFill>
              </a:rPr>
              <a:t>aumenta</a:t>
            </a:r>
            <a:r>
              <a:rPr lang="es-MX" sz="2400" b="1" cap="none" dirty="0">
                <a:solidFill>
                  <a:srgbClr val="002060"/>
                </a:solidFill>
              </a:rPr>
              <a:t>n</a:t>
            </a:r>
            <a:r>
              <a:rPr lang="x-none" sz="2400" b="1" cap="none" dirty="0">
                <a:solidFill>
                  <a:srgbClr val="002060"/>
                </a:solidFill>
              </a:rPr>
              <a:t>  la </a:t>
            </a:r>
            <a:r>
              <a:rPr lang="es-AR" sz="2400" b="1" cap="none" dirty="0">
                <a:solidFill>
                  <a:srgbClr val="002060"/>
                </a:solidFill>
              </a:rPr>
              <a:t>S</a:t>
            </a:r>
            <a:r>
              <a:rPr lang="x-none" sz="2400" b="1" cap="none" dirty="0">
                <a:solidFill>
                  <a:srgbClr val="002060"/>
                </a:solidFill>
              </a:rPr>
              <a:t>d y el </a:t>
            </a:r>
            <a:r>
              <a:rPr lang="es-AR" sz="2400" b="1" cap="none" dirty="0">
                <a:solidFill>
                  <a:srgbClr val="002060"/>
                </a:solidFill>
              </a:rPr>
              <a:t>VPPN</a:t>
            </a:r>
            <a:r>
              <a:rPr lang="x-none" sz="2400" b="1" cap="none" dirty="0">
                <a:solidFill>
                  <a:schemeClr val="bg1"/>
                </a:solidFill>
              </a:rPr>
              <a:t>, </a:t>
            </a:r>
            <a:r>
              <a:rPr lang="es-MX" sz="2400" b="1" cap="none" dirty="0">
                <a:solidFill>
                  <a:schemeClr val="bg1"/>
                </a:solidFill>
              </a:rPr>
              <a:t>… pero…</a:t>
            </a:r>
            <a:br>
              <a:rPr lang="es-AR" sz="2400" b="1" cap="none" dirty="0">
                <a:solidFill>
                  <a:schemeClr val="bg1"/>
                </a:solidFill>
              </a:rPr>
            </a:br>
            <a:r>
              <a:rPr lang="x-none" sz="2400" b="1" cap="none" dirty="0">
                <a:solidFill>
                  <a:schemeClr val="bg1"/>
                </a:solidFill>
              </a:rPr>
              <a:t> disminuye</a:t>
            </a:r>
            <a:r>
              <a:rPr lang="es-MX" sz="2400" b="1" cap="none" dirty="0">
                <a:solidFill>
                  <a:schemeClr val="bg1"/>
                </a:solidFill>
              </a:rPr>
              <a:t>n</a:t>
            </a:r>
            <a:r>
              <a:rPr lang="x-none" sz="2400" b="1" cap="none" dirty="0">
                <a:solidFill>
                  <a:schemeClr val="bg1"/>
                </a:solidFill>
              </a:rPr>
              <a:t> la  </a:t>
            </a:r>
            <a:r>
              <a:rPr lang="es-AR" sz="2400" b="1" cap="none" dirty="0">
                <a:solidFill>
                  <a:schemeClr val="bg1"/>
                </a:solidFill>
              </a:rPr>
              <a:t>E</a:t>
            </a:r>
            <a:r>
              <a:rPr lang="x-none" sz="2400" b="1" cap="none" dirty="0">
                <a:solidFill>
                  <a:schemeClr val="bg1"/>
                </a:solidFill>
              </a:rPr>
              <a:t>d</a:t>
            </a:r>
            <a:r>
              <a:rPr lang="es-AR" sz="2400" b="1" cap="none" dirty="0">
                <a:solidFill>
                  <a:schemeClr val="bg1"/>
                </a:solidFill>
              </a:rPr>
              <a:t> y el VPPP.</a:t>
            </a:r>
            <a:br>
              <a:rPr lang="es-AR" sz="2400" b="1" cap="none" dirty="0">
                <a:solidFill>
                  <a:schemeClr val="bg1"/>
                </a:solidFill>
              </a:rPr>
            </a:br>
            <a:r>
              <a:rPr lang="es-AR" sz="2000" b="1" cap="none" dirty="0">
                <a:solidFill>
                  <a:schemeClr val="bg1"/>
                </a:solidFill>
              </a:rPr>
              <a:t>Ideal en  patologías crónicas con otros recursos para el diagnóstico, sin apuro.</a:t>
            </a:r>
            <a:br>
              <a:rPr lang="es-AR" sz="3200" dirty="0">
                <a:solidFill>
                  <a:schemeClr val="bg1"/>
                </a:solidFill>
              </a:rPr>
            </a:br>
            <a:r>
              <a:rPr lang="es-ES" sz="3200" dirty="0"/>
              <a:t> </a:t>
            </a:r>
            <a:br>
              <a:rPr lang="es-AR" sz="3200" dirty="0"/>
            </a:br>
            <a:endParaRPr lang="es-A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040" y="5960742"/>
            <a:ext cx="11245175" cy="624840"/>
          </a:xfrm>
        </p:spPr>
        <p:txBody>
          <a:bodyPr>
            <a:normAutofit/>
          </a:bodyPr>
          <a:lstStyle/>
          <a:p>
            <a:r>
              <a:rPr lang="x-none" b="1" dirty="0">
                <a:solidFill>
                  <a:srgbClr val="002060"/>
                </a:solidFill>
              </a:rPr>
              <a:t>Al modificar el diseño de la prueba,  o su </a:t>
            </a:r>
            <a:r>
              <a:rPr lang="es-AR" b="1" dirty="0">
                <a:solidFill>
                  <a:srgbClr val="002060"/>
                </a:solidFill>
              </a:rPr>
              <a:t>VC</a:t>
            </a:r>
            <a:r>
              <a:rPr lang="x-none" b="1" dirty="0">
                <a:solidFill>
                  <a:srgbClr val="002060"/>
                </a:solidFill>
              </a:rPr>
              <a:t>, cambiamos la Sd y la Ed, que afectan  los VPPP y VPPN</a:t>
            </a:r>
            <a:r>
              <a:rPr lang="es-AR" b="1" dirty="0">
                <a:solidFill>
                  <a:srgbClr val="002060"/>
                </a:solidFill>
              </a:rPr>
              <a:t>. </a:t>
            </a:r>
            <a:endParaRPr lang="es-AR" dirty="0">
              <a:solidFill>
                <a:srgbClr val="00206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28168D-A163-4AF1-B41A-19F351A46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90" y="2156028"/>
            <a:ext cx="10983325" cy="2453640"/>
          </a:xfrm>
          <a:prstGeom prst="rect">
            <a:avLst/>
          </a:prstGeom>
        </p:spPr>
      </p:pic>
      <p:sp>
        <p:nvSpPr>
          <p:cNvPr id="6" name="Flecha: hacia arriba 5">
            <a:extLst>
              <a:ext uri="{FF2B5EF4-FFF2-40B4-BE49-F238E27FC236}">
                <a16:creationId xmlns:a16="http://schemas.microsoft.com/office/drawing/2014/main" id="{9F073292-0D02-47D1-9EFB-0D48193A16F6}"/>
              </a:ext>
            </a:extLst>
          </p:cNvPr>
          <p:cNvSpPr/>
          <p:nvPr/>
        </p:nvSpPr>
        <p:spPr>
          <a:xfrm>
            <a:off x="690515" y="2841567"/>
            <a:ext cx="306745" cy="87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04C55DD-290E-4CBE-89CD-5549C139B560}"/>
              </a:ext>
            </a:extLst>
          </p:cNvPr>
          <p:cNvSpPr/>
          <p:nvPr/>
        </p:nvSpPr>
        <p:spPr>
          <a:xfrm>
            <a:off x="690515" y="4740160"/>
            <a:ext cx="10517812" cy="831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002060"/>
                </a:solidFill>
              </a:rPr>
              <a:t>Rendimiento diagnóstico del marcador tumoral CA 19-9 en la diferenciación entre patología </a:t>
            </a:r>
            <a:r>
              <a:rPr lang="es-MX" dirty="0" err="1">
                <a:solidFill>
                  <a:srgbClr val="002060"/>
                </a:solidFill>
              </a:rPr>
              <a:t>bilio</a:t>
            </a:r>
            <a:r>
              <a:rPr lang="es-MX" dirty="0">
                <a:solidFill>
                  <a:srgbClr val="002060"/>
                </a:solidFill>
              </a:rPr>
              <a:t>-pancreática benigna y maligna. </a:t>
            </a:r>
            <a:r>
              <a:rPr lang="pt-BR" dirty="0" err="1">
                <a:solidFill>
                  <a:srgbClr val="002060"/>
                </a:solidFill>
              </a:rPr>
              <a:t>Rev</a:t>
            </a:r>
            <a:r>
              <a:rPr lang="pt-BR" dirty="0">
                <a:solidFill>
                  <a:srgbClr val="002060"/>
                </a:solidFill>
              </a:rPr>
              <a:t> </a:t>
            </a:r>
            <a:r>
              <a:rPr lang="pt-BR" dirty="0" err="1">
                <a:solidFill>
                  <a:srgbClr val="002060"/>
                </a:solidFill>
              </a:rPr>
              <a:t>Chil</a:t>
            </a:r>
            <a:r>
              <a:rPr lang="pt-BR" dirty="0">
                <a:solidFill>
                  <a:srgbClr val="002060"/>
                </a:solidFill>
              </a:rPr>
              <a:t> Cir. </a:t>
            </a:r>
            <a:r>
              <a:rPr lang="pt-BR" dirty="0" err="1">
                <a:solidFill>
                  <a:srgbClr val="002060"/>
                </a:solidFill>
              </a:rPr>
              <a:t>Vol</a:t>
            </a:r>
            <a:r>
              <a:rPr lang="pt-BR" dirty="0">
                <a:solidFill>
                  <a:srgbClr val="002060"/>
                </a:solidFill>
              </a:rPr>
              <a:t> 65 - Nº 4, Agosto 2013; pág. 307-314</a:t>
            </a:r>
            <a:endParaRPr lang="es-A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72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8640" y="197727"/>
            <a:ext cx="10850880" cy="518554"/>
          </a:xfrm>
        </p:spPr>
        <p:txBody>
          <a:bodyPr>
            <a:noAutofit/>
          </a:bodyPr>
          <a:lstStyle/>
          <a:p>
            <a:r>
              <a:rPr lang="es-AR" sz="2400" cap="none" dirty="0">
                <a:solidFill>
                  <a:srgbClr val="002060"/>
                </a:solidFill>
              </a:rPr>
              <a:t>Por ejemplo. Deseamos evaluar un Test de Embarazo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210544"/>
              </p:ext>
            </p:extLst>
          </p:nvPr>
        </p:nvGraphicFramePr>
        <p:xfrm>
          <a:off x="548640" y="2383126"/>
          <a:ext cx="6615134" cy="3770601"/>
        </p:xfrm>
        <a:graphic>
          <a:graphicData uri="http://schemas.openxmlformats.org/drawingml/2006/table">
            <a:tbl>
              <a:tblPr/>
              <a:tblGrid>
                <a:gridCol w="1617785">
                  <a:extLst>
                    <a:ext uri="{9D8B030D-6E8A-4147-A177-3AD203B41FA5}">
                      <a16:colId xmlns:a16="http://schemas.microsoft.com/office/drawing/2014/main" val="292051364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9961510"/>
                    </a:ext>
                  </a:extLst>
                </a:gridCol>
                <a:gridCol w="1802134">
                  <a:extLst>
                    <a:ext uri="{9D8B030D-6E8A-4147-A177-3AD203B41FA5}">
                      <a16:colId xmlns:a16="http://schemas.microsoft.com/office/drawing/2014/main" val="1855727476"/>
                    </a:ext>
                  </a:extLst>
                </a:gridCol>
                <a:gridCol w="1366415">
                  <a:extLst>
                    <a:ext uri="{9D8B030D-6E8A-4147-A177-3AD203B41FA5}">
                      <a16:colId xmlns:a16="http://schemas.microsoft.com/office/drawing/2014/main" val="3667449252"/>
                    </a:ext>
                  </a:extLst>
                </a:gridCol>
              </a:tblGrid>
              <a:tr h="1073142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embarazadas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</a:t>
                      </a:r>
                    </a:p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embarazadas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AR" sz="11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753461"/>
                  </a:ext>
                </a:extLst>
              </a:tr>
              <a:tr h="1073142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Prueba positiva</a:t>
                      </a:r>
                      <a:endParaRPr lang="es-A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90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180</a:t>
                      </a:r>
                      <a:endParaRPr lang="es-AR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270</a:t>
                      </a:r>
                      <a:endParaRPr lang="es-AR" sz="16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185596"/>
                  </a:ext>
                </a:extLst>
              </a:tr>
              <a:tr h="1073142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Prueba  negativa</a:t>
                      </a:r>
                      <a:endParaRPr lang="es-A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s-AR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720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730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693976"/>
                  </a:ext>
                </a:extLst>
              </a:tr>
              <a:tr h="55117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Total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endParaRPr lang="es-AR" sz="16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900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1000</a:t>
                      </a:r>
                      <a:r>
                        <a:rPr lang="es-ES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AR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998821"/>
                  </a:ext>
                </a:extLst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361727" y="2410690"/>
            <a:ext cx="4022725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 flipV="1">
            <a:off x="10387013" y="3005568"/>
            <a:ext cx="52895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A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es-ES" altLang="es-A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[u1]</a:t>
            </a:r>
            <a:endParaRPr kumimoji="0" lang="es-ES" alt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459662" y="2157921"/>
            <a:ext cx="4372120" cy="42210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Sd</a:t>
            </a:r>
            <a:r>
              <a:rPr lang="es-AR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= 90 / </a:t>
            </a:r>
            <a:r>
              <a:rPr lang="es-AR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100</a:t>
            </a: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= 0,90  = 90 %    </a:t>
            </a:r>
            <a:endParaRPr lang="es-AR" sz="17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endParaRPr lang="es-AR" sz="17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Ed = 720 / </a:t>
            </a:r>
            <a:r>
              <a:rPr lang="es-AR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90</a:t>
            </a: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0 = 0,80   = 80 %    </a:t>
            </a:r>
            <a:endParaRPr lang="es-AR" sz="17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es-AR" sz="17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VPPP = 90/ </a:t>
            </a:r>
            <a:r>
              <a:rPr lang="es-AR" sz="1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27</a:t>
            </a:r>
            <a:r>
              <a:rPr lang="x-none" sz="1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0= 0,33 = 33%  </a:t>
            </a:r>
            <a:endParaRPr lang="es-AR" sz="1700" b="1" dirty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endParaRPr lang="es-AR" sz="17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VPPN = 720/ 7</a:t>
            </a:r>
            <a:r>
              <a:rPr lang="es-AR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0 = 0,99 = 99%</a:t>
            </a:r>
            <a:endParaRPr lang="es-MX" sz="17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x-none" sz="17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es-MX" sz="17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es-AR" sz="1700" b="1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Frec</a:t>
            </a:r>
            <a:r>
              <a:rPr lang="es-AR" sz="17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AR" sz="1700" b="1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Emb</a:t>
            </a:r>
            <a:r>
              <a:rPr lang="es-AR" sz="17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= 100/1000= 10%</a:t>
            </a: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endParaRPr lang="es-AR" sz="1700" b="1" dirty="0">
              <a:solidFill>
                <a:srgbClr val="7030A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es-AR" sz="1700" b="1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Efic</a:t>
            </a:r>
            <a:r>
              <a:rPr lang="es-AR" sz="17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AR" sz="1700" b="1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Diab</a:t>
            </a:r>
            <a:r>
              <a:rPr lang="es-AR" sz="17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= 90+ 270/1000= 81%</a:t>
            </a:r>
            <a:r>
              <a:rPr lang="x-none" sz="17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es-AR" sz="17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7836A37-5803-4DFB-AFBF-C6BC310E887B}"/>
              </a:ext>
            </a:extLst>
          </p:cNvPr>
          <p:cNvSpPr/>
          <p:nvPr/>
        </p:nvSpPr>
        <p:spPr>
          <a:xfrm>
            <a:off x="420686" y="832670"/>
            <a:ext cx="10073811" cy="11368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b="1" dirty="0">
                <a:solidFill>
                  <a:srgbClr val="002060"/>
                </a:solidFill>
              </a:rPr>
              <a:t>Tenemos una población de 1000 mujeres donde 100 de ellas están embarazadas</a:t>
            </a:r>
            <a:r>
              <a:rPr lang="es-AR" b="1" dirty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es-AR" b="1" dirty="0">
                <a:solidFill>
                  <a:srgbClr val="002060"/>
                </a:solidFill>
              </a:rPr>
              <a:t>R</a:t>
            </a:r>
            <a:r>
              <a:rPr lang="x-none" b="1" dirty="0">
                <a:solidFill>
                  <a:srgbClr val="002060"/>
                </a:solidFill>
              </a:rPr>
              <a:t>ealizamos la prueba de embarazo </a:t>
            </a:r>
            <a:r>
              <a:rPr lang="es-AR" b="1" dirty="0">
                <a:solidFill>
                  <a:srgbClr val="002060"/>
                </a:solidFill>
              </a:rPr>
              <a:t>( c /6 días de retraso) </a:t>
            </a:r>
            <a:r>
              <a:rPr lang="x-none" b="1" dirty="0">
                <a:solidFill>
                  <a:srgbClr val="002060"/>
                </a:solidFill>
              </a:rPr>
              <a:t>y  resulta positiva en 90 embarazadas</a:t>
            </a:r>
            <a:r>
              <a:rPr lang="es-AR" b="1" dirty="0">
                <a:solidFill>
                  <a:srgbClr val="002060"/>
                </a:solidFill>
              </a:rPr>
              <a:t>,</a:t>
            </a:r>
            <a:r>
              <a:rPr lang="x-none" b="1" dirty="0">
                <a:solidFill>
                  <a:srgbClr val="002060"/>
                </a:solidFill>
              </a:rPr>
              <a:t> y en 180 no embarazadas, mientras es negativa en 10 embarazadas y en 720 no embarazadas:</a:t>
            </a:r>
            <a:endParaRPr lang="es-A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82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4163" y="239290"/>
            <a:ext cx="8991600" cy="481146"/>
          </a:xfrm>
        </p:spPr>
        <p:txBody>
          <a:bodyPr>
            <a:normAutofit fontScale="90000"/>
          </a:bodyPr>
          <a:lstStyle/>
          <a:p>
            <a:r>
              <a:rPr lang="es-AR" sz="2400" b="1" cap="none" dirty="0">
                <a:solidFill>
                  <a:srgbClr val="002060"/>
                </a:solidFill>
              </a:rPr>
              <a:t>interpretemos éstos valores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89711" y="1011381"/>
            <a:ext cx="8035635" cy="5694219"/>
          </a:xfrm>
        </p:spPr>
        <p:txBody>
          <a:bodyPr/>
          <a:lstStyle/>
          <a:p>
            <a:pPr algn="l"/>
            <a:r>
              <a:rPr lang="es-AR" b="1" dirty="0">
                <a:solidFill>
                  <a:schemeClr val="bg1"/>
                </a:solidFill>
              </a:rPr>
              <a:t>Con éste test, a ser realizado a los 6 días de retraso menstrual, cuál es …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Su capacidad para detectar embarazadas, entre las embarazadas ? …..</a:t>
            </a:r>
          </a:p>
          <a:p>
            <a:pPr algn="l"/>
            <a:endParaRPr lang="es-AR" b="1" dirty="0">
              <a:solidFill>
                <a:srgbClr val="002060"/>
              </a:solidFill>
            </a:endParaRP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Su capacidad para descartar embarazo, entre las no embarazadas ?…………</a:t>
            </a:r>
          </a:p>
          <a:p>
            <a:pPr algn="l"/>
            <a:endParaRPr lang="es-AR" b="1" dirty="0">
              <a:solidFill>
                <a:srgbClr val="002060"/>
              </a:solidFill>
            </a:endParaRPr>
          </a:p>
          <a:p>
            <a:pPr algn="l"/>
            <a:r>
              <a:rPr lang="es-AR" b="1" dirty="0">
                <a:solidFill>
                  <a:schemeClr val="bg1"/>
                </a:solidFill>
              </a:rPr>
              <a:t>Una vez que realizamos el Test, ¿cuál es …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Su capacidad para confirmar embarazo, cuando el test es positivo?......</a:t>
            </a:r>
          </a:p>
          <a:p>
            <a:pPr algn="l"/>
            <a:endParaRPr lang="es-AR" b="1" dirty="0">
              <a:solidFill>
                <a:srgbClr val="002060"/>
              </a:solidFill>
            </a:endParaRP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Su capacidad para  descartar embarazo, cuando el test es negativo ?.....</a:t>
            </a:r>
          </a:p>
          <a:p>
            <a:pPr algn="l"/>
            <a:endParaRPr lang="es-AR" b="1" dirty="0">
              <a:solidFill>
                <a:srgbClr val="002060"/>
              </a:solidFill>
            </a:endParaRPr>
          </a:p>
          <a:p>
            <a:r>
              <a:rPr lang="es-AR" sz="2200" b="1" dirty="0">
                <a:solidFill>
                  <a:srgbClr val="7030A0"/>
                </a:solidFill>
              </a:rPr>
              <a:t>¿ y si realizamos el Test con 10 días de retraso, qué ganamos?</a:t>
            </a:r>
          </a:p>
          <a:p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5340" y="2188584"/>
            <a:ext cx="2400300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45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5B3162-8A8A-45AF-92C4-5EEBDBEB3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040" y="126492"/>
            <a:ext cx="7187184" cy="10210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AC382D-B9A0-4B51-8DAB-D38188842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194461"/>
              </p:ext>
            </p:extLst>
          </p:nvPr>
        </p:nvGraphicFramePr>
        <p:xfrm>
          <a:off x="6096000" y="548640"/>
          <a:ext cx="5425438" cy="3052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6998">
                  <a:extLst>
                    <a:ext uri="{9D8B030D-6E8A-4147-A177-3AD203B41FA5}">
                      <a16:colId xmlns:a16="http://schemas.microsoft.com/office/drawing/2014/main" val="139200135"/>
                    </a:ext>
                  </a:extLst>
                </a:gridCol>
                <a:gridCol w="1485547">
                  <a:extLst>
                    <a:ext uri="{9D8B030D-6E8A-4147-A177-3AD203B41FA5}">
                      <a16:colId xmlns:a16="http://schemas.microsoft.com/office/drawing/2014/main" val="3173265564"/>
                    </a:ext>
                  </a:extLst>
                </a:gridCol>
                <a:gridCol w="1800885">
                  <a:extLst>
                    <a:ext uri="{9D8B030D-6E8A-4147-A177-3AD203B41FA5}">
                      <a16:colId xmlns:a16="http://schemas.microsoft.com/office/drawing/2014/main" val="3138717305"/>
                    </a:ext>
                  </a:extLst>
                </a:gridCol>
                <a:gridCol w="1162008">
                  <a:extLst>
                    <a:ext uri="{9D8B030D-6E8A-4147-A177-3AD203B41FA5}">
                      <a16:colId xmlns:a16="http://schemas.microsoft.com/office/drawing/2014/main" val="833279737"/>
                    </a:ext>
                  </a:extLst>
                </a:gridCol>
              </a:tblGrid>
              <a:tr h="763143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x-none" sz="12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Embarazada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No Embarazada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Totales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6001660"/>
                  </a:ext>
                </a:extLst>
              </a:tr>
              <a:tr h="763143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Test </a:t>
                      </a:r>
                      <a:r>
                        <a:rPr lang="es-MX" sz="1600" dirty="0" err="1">
                          <a:solidFill>
                            <a:schemeClr val="tx1"/>
                          </a:solidFill>
                          <a:effectLst/>
                        </a:rPr>
                        <a:t>Posit</a:t>
                      </a:r>
                      <a:endParaRPr lang="es-A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>
                          <a:effectLst/>
                        </a:rPr>
                        <a:t>36</a:t>
                      </a:r>
                      <a:endParaRPr lang="es-A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 dirty="0">
                          <a:effectLst/>
                        </a:rPr>
                        <a:t>12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>
                          <a:effectLst/>
                        </a:rPr>
                        <a:t>48</a:t>
                      </a:r>
                      <a:endParaRPr lang="es-A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0417310"/>
                  </a:ext>
                </a:extLst>
              </a:tr>
              <a:tr h="763143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Test </a:t>
                      </a:r>
                      <a:r>
                        <a:rPr lang="es-MX" sz="1600" dirty="0" err="1">
                          <a:solidFill>
                            <a:schemeClr val="tx1"/>
                          </a:solidFill>
                          <a:effectLst/>
                        </a:rPr>
                        <a:t>Neg</a:t>
                      </a:r>
                      <a:endParaRPr lang="es-A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>
                          <a:effectLst/>
                        </a:rPr>
                        <a:t>4</a:t>
                      </a:r>
                      <a:endParaRPr lang="es-A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 dirty="0">
                          <a:effectLst/>
                        </a:rPr>
                        <a:t>48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>
                          <a:effectLst/>
                        </a:rPr>
                        <a:t>52</a:t>
                      </a:r>
                      <a:endParaRPr lang="es-A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9321223"/>
                  </a:ext>
                </a:extLst>
              </a:tr>
              <a:tr h="763143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Totales</a:t>
                      </a:r>
                      <a:endParaRPr lang="es-A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 dirty="0">
                          <a:effectLst/>
                        </a:rPr>
                        <a:t>40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 dirty="0">
                          <a:effectLst/>
                        </a:rPr>
                        <a:t>60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</a:pPr>
                      <a:r>
                        <a:rPr lang="es-MX" sz="1400" b="1" dirty="0">
                          <a:effectLst/>
                        </a:rPr>
                        <a:t>100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688514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0E5177E9-824B-4A51-8FD6-76CA60C20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4" y="3947160"/>
            <a:ext cx="5060218" cy="21640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MX" altLang="es-AR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Sd</a:t>
            </a:r>
            <a:r>
              <a:rPr kumimoji="0" lang="es-MX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= 90 %                ED= 80 %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es-MX" altLang="es-AR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MX" altLang="es-AR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VPPP= 75 %         </a:t>
            </a:r>
            <a:r>
              <a:rPr kumimoji="0" lang="es-MX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VPPN= 92 %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es-MX" altLang="es-AR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MX" altLang="es-AR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Frec</a:t>
            </a:r>
            <a:r>
              <a:rPr kumimoji="0" lang="es-MX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s-MX" altLang="es-AR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Emb</a:t>
            </a:r>
            <a:r>
              <a:rPr kumimoji="0" lang="es-MX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= 40%                   ED= 36+48/100= 84 % </a:t>
            </a:r>
            <a:endParaRPr kumimoji="0" lang="es-AR" altLang="es-A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58E82A4-21D5-4334-A06A-CA9D208CF3F7}"/>
              </a:ext>
            </a:extLst>
          </p:cNvPr>
          <p:cNvSpPr/>
          <p:nvPr/>
        </p:nvSpPr>
        <p:spPr>
          <a:xfrm>
            <a:off x="478302" y="407963"/>
            <a:ext cx="5425438" cy="61194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 forma de lograr mejor eficiencia diagnóstica con el mismo Test…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Usando orina con 10 días de retraso,  hay &gt;</a:t>
            </a:r>
            <a:r>
              <a:rPr kumimoji="0" lang="es-AR" altLang="es-AR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Sensib</a:t>
            </a: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analítica, </a:t>
            </a:r>
            <a:r>
              <a:rPr lang="es-AR" altLang="es-A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 capacidad de detectar HCG.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AR" altLang="es-AR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AR" altLang="es-A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Habrá &gt;  proporción </a:t>
            </a: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mujeres  positivas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Así, de cada 100 mujeres examinadas con 10 días de retraso, 40 resultaron   estar embarazadas.</a:t>
            </a:r>
            <a:endParaRPr kumimoji="0" lang="es-AR" altLang="es-AR" sz="16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AR" altLang="es-AR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 las embarazadas, el Test </a:t>
            </a:r>
            <a:r>
              <a:rPr kumimoji="0" lang="es-AR" altLang="es-AR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fué</a:t>
            </a: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positivo en 36 de ellas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AR" altLang="es-A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 las no embarazadas, el Test </a:t>
            </a:r>
            <a:r>
              <a:rPr lang="es-AR" altLang="es-AR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fué</a:t>
            </a:r>
            <a:r>
              <a:rPr lang="es-AR" altLang="es-A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positivo en 12.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AR" altLang="es-AR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AR" altLang="es-AR" sz="20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Calcule e interprete </a:t>
            </a:r>
            <a:r>
              <a:rPr lang="es-AR" altLang="es-AR" sz="2000" b="1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Sd</a:t>
            </a:r>
            <a:r>
              <a:rPr lang="es-AR" altLang="es-AR" sz="20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Ed, VVPP, VPPN, FE  y ED</a:t>
            </a:r>
          </a:p>
        </p:txBody>
      </p:sp>
    </p:spTree>
    <p:extLst>
      <p:ext uri="{BB962C8B-B14F-4D97-AF65-F5344CB8AC3E}">
        <p14:creationId xmlns:p14="http://schemas.microsoft.com/office/powerpoint/2010/main" val="225109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419399"/>
            <a:ext cx="8991600" cy="799801"/>
          </a:xfrm>
        </p:spPr>
        <p:txBody>
          <a:bodyPr>
            <a:normAutofit/>
          </a:bodyPr>
          <a:lstStyle/>
          <a:p>
            <a:r>
              <a:rPr lang="es-AR" sz="2800" cap="none" dirty="0">
                <a:solidFill>
                  <a:srgbClr val="002060"/>
                </a:solidFill>
              </a:rPr>
              <a:t>para aprender éste tema…..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9527" y="1759527"/>
            <a:ext cx="8465128" cy="4765964"/>
          </a:xfrm>
        </p:spPr>
        <p:txBody>
          <a:bodyPr/>
          <a:lstStyle/>
          <a:p>
            <a:pPr algn="l"/>
            <a:r>
              <a:rPr lang="es-AR" b="1" dirty="0">
                <a:solidFill>
                  <a:srgbClr val="002060"/>
                </a:solidFill>
              </a:rPr>
              <a:t>1-Leer  el material  en Word sobre Evaluación de pruebas diagnósticas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2- Practicar los cálculos  e interpretaciones que allí se muestran, sin ver los resultados.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3- Resolver los ejercicios al final del Word, primero solo, y luego en grupo.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4- Hacer las consultas al docente usando el Foro de Consultas</a:t>
            </a:r>
          </a:p>
        </p:txBody>
      </p:sp>
    </p:spTree>
    <p:extLst>
      <p:ext uri="{BB962C8B-B14F-4D97-AF65-F5344CB8AC3E}">
        <p14:creationId xmlns:p14="http://schemas.microsoft.com/office/powerpoint/2010/main" val="68801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6473" y="322417"/>
            <a:ext cx="11125199" cy="1326274"/>
          </a:xfrm>
        </p:spPr>
        <p:txBody>
          <a:bodyPr>
            <a:noAutofit/>
          </a:bodyPr>
          <a:lstStyle/>
          <a:p>
            <a:r>
              <a:rPr lang="es-AR" sz="2000" b="1" cap="none" dirty="0">
                <a:solidFill>
                  <a:srgbClr val="002060"/>
                </a:solidFill>
              </a:rPr>
              <a:t>Una porción de cierta </a:t>
            </a:r>
            <a:r>
              <a:rPr lang="x-none" sz="2000" b="1" cap="none" dirty="0">
                <a:solidFill>
                  <a:srgbClr val="002060"/>
                </a:solidFill>
              </a:rPr>
              <a:t>población presenta  una afección</a:t>
            </a:r>
            <a:r>
              <a:rPr lang="es-AR" sz="2000" b="1" cap="none" dirty="0">
                <a:solidFill>
                  <a:srgbClr val="002060"/>
                </a:solidFill>
              </a:rPr>
              <a:t>,</a:t>
            </a:r>
            <a:r>
              <a:rPr lang="x-none" sz="2000" b="1" cap="none" dirty="0">
                <a:solidFill>
                  <a:srgbClr val="002060"/>
                </a:solidFill>
              </a:rPr>
              <a:t> y se dispone de una prueba de lab que </a:t>
            </a:r>
            <a:r>
              <a:rPr lang="es-AR" sz="2000" b="1" cap="none" dirty="0">
                <a:solidFill>
                  <a:srgbClr val="002060"/>
                </a:solidFill>
              </a:rPr>
              <a:t>es</a:t>
            </a:r>
            <a:r>
              <a:rPr lang="x-none" sz="2000" b="1" cap="none" dirty="0">
                <a:solidFill>
                  <a:srgbClr val="002060"/>
                </a:solidFill>
              </a:rPr>
              <a:t> positiva en</a:t>
            </a:r>
            <a:r>
              <a:rPr lang="es-AR" sz="2000" b="1" cap="none" dirty="0">
                <a:solidFill>
                  <a:srgbClr val="002060"/>
                </a:solidFill>
              </a:rPr>
              <a:t> </a:t>
            </a:r>
            <a:r>
              <a:rPr lang="es-AR" sz="2000" b="1" cap="none" dirty="0" err="1">
                <a:solidFill>
                  <a:srgbClr val="002060"/>
                </a:solidFill>
              </a:rPr>
              <a:t>much</a:t>
            </a:r>
            <a:r>
              <a:rPr lang="x-none" sz="2000" b="1" cap="none" dirty="0">
                <a:solidFill>
                  <a:srgbClr val="002060"/>
                </a:solidFill>
              </a:rPr>
              <a:t>os</a:t>
            </a:r>
            <a:r>
              <a:rPr lang="es-AR" sz="2000" b="1" cap="none" dirty="0">
                <a:solidFill>
                  <a:srgbClr val="002060"/>
                </a:solidFill>
              </a:rPr>
              <a:t> </a:t>
            </a:r>
            <a:r>
              <a:rPr lang="x-none" sz="2000" b="1" cap="none" dirty="0">
                <a:solidFill>
                  <a:srgbClr val="002060"/>
                </a:solidFill>
              </a:rPr>
              <a:t> afectados</a:t>
            </a:r>
            <a:r>
              <a:rPr lang="es-MX" sz="2000" b="1" cap="none" dirty="0">
                <a:solidFill>
                  <a:srgbClr val="002060"/>
                </a:solidFill>
              </a:rPr>
              <a:t>,</a:t>
            </a:r>
            <a:r>
              <a:rPr lang="x-none" sz="2000" b="1" cap="none" dirty="0">
                <a:solidFill>
                  <a:srgbClr val="002060"/>
                </a:solidFill>
              </a:rPr>
              <a:t> y en </a:t>
            </a:r>
            <a:r>
              <a:rPr lang="es-AR" sz="2000" b="1" cap="none" dirty="0">
                <a:solidFill>
                  <a:srgbClr val="002060"/>
                </a:solidFill>
              </a:rPr>
              <a:t>pocos </a:t>
            </a:r>
            <a:r>
              <a:rPr lang="x-none" sz="2000" b="1" cap="none" dirty="0">
                <a:solidFill>
                  <a:srgbClr val="002060"/>
                </a:solidFill>
              </a:rPr>
              <a:t>no afectados</a:t>
            </a:r>
            <a:br>
              <a:rPr lang="es-AR" sz="2000" cap="none" dirty="0">
                <a:solidFill>
                  <a:srgbClr val="002060"/>
                </a:solidFill>
              </a:rPr>
            </a:br>
            <a:endParaRPr lang="es-AR" sz="2000" cap="none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819" y="2026357"/>
            <a:ext cx="6206836" cy="4585854"/>
          </a:xfrm>
        </p:spPr>
        <p:txBody>
          <a:bodyPr/>
          <a:lstStyle/>
          <a:p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207819" y="2055102"/>
          <a:ext cx="6068290" cy="4617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8151">
                  <a:extLst>
                    <a:ext uri="{9D8B030D-6E8A-4147-A177-3AD203B41FA5}">
                      <a16:colId xmlns:a16="http://schemas.microsoft.com/office/drawing/2014/main" val="4123274004"/>
                    </a:ext>
                  </a:extLst>
                </a:gridCol>
                <a:gridCol w="1262257">
                  <a:extLst>
                    <a:ext uri="{9D8B030D-6E8A-4147-A177-3AD203B41FA5}">
                      <a16:colId xmlns:a16="http://schemas.microsoft.com/office/drawing/2014/main" val="4042123645"/>
                    </a:ext>
                  </a:extLst>
                </a:gridCol>
                <a:gridCol w="1694363">
                  <a:extLst>
                    <a:ext uri="{9D8B030D-6E8A-4147-A177-3AD203B41FA5}">
                      <a16:colId xmlns:a16="http://schemas.microsoft.com/office/drawing/2014/main" val="2738519629"/>
                    </a:ext>
                  </a:extLst>
                </a:gridCol>
                <a:gridCol w="1773519">
                  <a:extLst>
                    <a:ext uri="{9D8B030D-6E8A-4147-A177-3AD203B41FA5}">
                      <a16:colId xmlns:a16="http://schemas.microsoft.com/office/drawing/2014/main" val="1679924023"/>
                    </a:ext>
                  </a:extLst>
                </a:gridCol>
              </a:tblGrid>
              <a:tr h="993985">
                <a:tc rowSpan="2"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endParaRPr lang="es-ES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Población  testeada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491766"/>
                  </a:ext>
                </a:extLst>
              </a:tr>
              <a:tr h="1325314"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Individuos con la afección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Individuos sin la   afección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011655"/>
                  </a:ext>
                </a:extLst>
              </a:tr>
              <a:tr h="993985">
                <a:tc rowSpan="2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bg1"/>
                          </a:solidFill>
                          <a:effectLst/>
                        </a:rPr>
                        <a:t>Resultado al</a:t>
                      </a: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bg1"/>
                          </a:solidFill>
                          <a:effectLst/>
                        </a:rPr>
                        <a:t> aplicar la prueba</a:t>
                      </a:r>
                      <a:endParaRPr lang="es-AR" sz="1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 </a:t>
                      </a:r>
                      <a:endParaRPr lang="es-A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endParaRPr lang="es-ES" sz="18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Prueba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positiva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        </a:t>
                      </a: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           VP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C00000"/>
                          </a:solidFill>
                          <a:effectLst/>
                        </a:rPr>
                        <a:t>          FP</a:t>
                      </a:r>
                      <a:endParaRPr lang="es-AR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841221"/>
                  </a:ext>
                </a:extLst>
              </a:tr>
              <a:tr h="993985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endParaRPr lang="es-ES" sz="18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Prueba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negativa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         </a:t>
                      </a: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           </a:t>
                      </a:r>
                      <a:r>
                        <a:rPr lang="es-ES" sz="1800" b="1" dirty="0">
                          <a:solidFill>
                            <a:srgbClr val="C00000"/>
                          </a:solidFill>
                          <a:effectLst/>
                        </a:rPr>
                        <a:t>FN</a:t>
                      </a:r>
                      <a:endParaRPr lang="es-AR" sz="18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s-ES" sz="1800" b="1" baseline="0" dirty="0">
                          <a:solidFill>
                            <a:schemeClr val="bg1"/>
                          </a:solidFill>
                          <a:effectLst/>
                        </a:rPr>
                        <a:t>       </a:t>
                      </a: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</a:rPr>
                        <a:t>  VN</a:t>
                      </a:r>
                      <a:endParaRPr lang="es-AR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465551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6414655" y="2055102"/>
            <a:ext cx="5390697" cy="4557109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tint val="82000"/>
                  <a:satMod val="109000"/>
                  <a:lumMod val="103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x-none" b="1" dirty="0">
                <a:solidFill>
                  <a:srgbClr val="002060"/>
                </a:solidFill>
              </a:rPr>
              <a:t>Afectados  </a:t>
            </a:r>
            <a:r>
              <a:rPr lang="es-AR" b="1" dirty="0">
                <a:solidFill>
                  <a:srgbClr val="002060"/>
                </a:solidFill>
              </a:rPr>
              <a:t>con</a:t>
            </a:r>
            <a:r>
              <a:rPr lang="x-none" b="1" dirty="0">
                <a:solidFill>
                  <a:srgbClr val="002060"/>
                </a:solidFill>
              </a:rPr>
              <a:t>  prueba positiva = </a:t>
            </a:r>
            <a:r>
              <a:rPr lang="x-none" b="1" dirty="0">
                <a:solidFill>
                  <a:schemeClr val="bg1"/>
                </a:solidFill>
              </a:rPr>
              <a:t>verdaderos </a:t>
            </a:r>
            <a:r>
              <a:rPr lang="es-AR" b="1" dirty="0">
                <a:solidFill>
                  <a:schemeClr val="bg1"/>
                </a:solidFill>
              </a:rPr>
              <a:t>                    .                                                         </a:t>
            </a:r>
            <a:r>
              <a:rPr lang="x-none" b="1" dirty="0">
                <a:solidFill>
                  <a:schemeClr val="bg1"/>
                </a:solidFill>
              </a:rPr>
              <a:t>positivos(VP)</a:t>
            </a:r>
            <a:endParaRPr lang="es-AR" b="1" dirty="0">
              <a:solidFill>
                <a:schemeClr val="bg1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No afectados, </a:t>
            </a:r>
            <a:r>
              <a:rPr lang="es-AR" b="1" dirty="0">
                <a:solidFill>
                  <a:srgbClr val="002060"/>
                </a:solidFill>
              </a:rPr>
              <a:t>con</a:t>
            </a:r>
            <a:r>
              <a:rPr lang="x-none" b="1" dirty="0">
                <a:solidFill>
                  <a:srgbClr val="002060"/>
                </a:solidFill>
              </a:rPr>
              <a:t>  </a:t>
            </a:r>
            <a:r>
              <a:rPr lang="es-AR" b="1" dirty="0">
                <a:solidFill>
                  <a:srgbClr val="002060"/>
                </a:solidFill>
              </a:rPr>
              <a:t>Pr</a:t>
            </a:r>
            <a:r>
              <a:rPr lang="x-none" b="1" dirty="0">
                <a:solidFill>
                  <a:srgbClr val="002060"/>
                </a:solidFill>
              </a:rPr>
              <a:t> negativ</a:t>
            </a:r>
            <a:r>
              <a:rPr lang="es-AR" b="1" dirty="0">
                <a:solidFill>
                  <a:srgbClr val="002060"/>
                </a:solidFill>
              </a:rPr>
              <a:t>a</a:t>
            </a:r>
            <a:r>
              <a:rPr lang="x-none" b="1" dirty="0">
                <a:solidFill>
                  <a:srgbClr val="002060"/>
                </a:solidFill>
              </a:rPr>
              <a:t> = </a:t>
            </a:r>
            <a:r>
              <a:rPr lang="x-none" b="1" dirty="0">
                <a:solidFill>
                  <a:schemeClr val="bg1"/>
                </a:solidFill>
              </a:rPr>
              <a:t>verdaderos </a:t>
            </a:r>
            <a:r>
              <a:rPr lang="es-AR" b="1" dirty="0">
                <a:solidFill>
                  <a:schemeClr val="bg1"/>
                </a:solidFill>
              </a:rPr>
              <a:t>                      .                                                            </a:t>
            </a:r>
            <a:r>
              <a:rPr lang="x-none" b="1" dirty="0">
                <a:solidFill>
                  <a:schemeClr val="bg1"/>
                </a:solidFill>
              </a:rPr>
              <a:t>negativos (VN)</a:t>
            </a:r>
            <a:endParaRPr lang="es-AR" b="1" dirty="0">
              <a:solidFill>
                <a:schemeClr val="bg1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pPr lvl="0"/>
            <a:r>
              <a:rPr lang="x-none" b="1" dirty="0">
                <a:solidFill>
                  <a:srgbClr val="002060"/>
                </a:solidFill>
              </a:rPr>
              <a:t>No afectados, </a:t>
            </a:r>
            <a:r>
              <a:rPr lang="es-AR" b="1" dirty="0">
                <a:solidFill>
                  <a:srgbClr val="002060"/>
                </a:solidFill>
              </a:rPr>
              <a:t>con</a:t>
            </a:r>
            <a:r>
              <a:rPr lang="x-none" b="1" dirty="0">
                <a:solidFill>
                  <a:srgbClr val="002060"/>
                </a:solidFill>
              </a:rPr>
              <a:t> </a:t>
            </a:r>
            <a:r>
              <a:rPr lang="es-AR" b="1" dirty="0">
                <a:solidFill>
                  <a:srgbClr val="002060"/>
                </a:solidFill>
              </a:rPr>
              <a:t>Pr</a:t>
            </a:r>
            <a:r>
              <a:rPr lang="x-none" b="1" dirty="0">
                <a:solidFill>
                  <a:srgbClr val="002060"/>
                </a:solidFill>
              </a:rPr>
              <a:t> positiva = </a:t>
            </a:r>
            <a:r>
              <a:rPr lang="x-none" b="1" dirty="0">
                <a:solidFill>
                  <a:srgbClr val="C00000"/>
                </a:solidFill>
              </a:rPr>
              <a:t>falsos positivos (FP</a:t>
            </a:r>
            <a:r>
              <a:rPr lang="x-none" b="1" dirty="0">
                <a:solidFill>
                  <a:srgbClr val="002060"/>
                </a:solidFill>
              </a:rPr>
              <a:t>)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pPr lvl="0"/>
            <a:r>
              <a:rPr lang="x-none" b="1" dirty="0">
                <a:solidFill>
                  <a:srgbClr val="002060"/>
                </a:solidFill>
              </a:rPr>
              <a:t>Afectados  </a:t>
            </a:r>
            <a:r>
              <a:rPr lang="es-AR" b="1" dirty="0">
                <a:solidFill>
                  <a:srgbClr val="002060"/>
                </a:solidFill>
              </a:rPr>
              <a:t>con</a:t>
            </a:r>
            <a:r>
              <a:rPr lang="x-none" b="1" dirty="0">
                <a:solidFill>
                  <a:srgbClr val="002060"/>
                </a:solidFill>
              </a:rPr>
              <a:t> </a:t>
            </a:r>
            <a:r>
              <a:rPr lang="es-AR" b="1" dirty="0">
                <a:solidFill>
                  <a:srgbClr val="002060"/>
                </a:solidFill>
              </a:rPr>
              <a:t>P</a:t>
            </a:r>
            <a:r>
              <a:rPr lang="x-none" b="1" dirty="0">
                <a:solidFill>
                  <a:srgbClr val="002060"/>
                </a:solidFill>
              </a:rPr>
              <a:t>r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x-none" b="1" dirty="0">
                <a:solidFill>
                  <a:srgbClr val="002060"/>
                </a:solidFill>
              </a:rPr>
              <a:t>negativ</a:t>
            </a:r>
            <a:r>
              <a:rPr lang="es-AR" b="1" dirty="0">
                <a:solidFill>
                  <a:srgbClr val="002060"/>
                </a:solidFill>
              </a:rPr>
              <a:t>a</a:t>
            </a:r>
            <a:r>
              <a:rPr lang="x-none" b="1" dirty="0">
                <a:solidFill>
                  <a:srgbClr val="002060"/>
                </a:solidFill>
              </a:rPr>
              <a:t> =  </a:t>
            </a:r>
            <a:r>
              <a:rPr lang="x-none" b="1" dirty="0">
                <a:solidFill>
                  <a:srgbClr val="C00000"/>
                </a:solidFill>
              </a:rPr>
              <a:t>falsos negativos (FN)</a:t>
            </a:r>
            <a:endParaRPr lang="es-AR" b="1" dirty="0">
              <a:solidFill>
                <a:srgbClr val="C00000"/>
              </a:solidFill>
            </a:endParaRPr>
          </a:p>
          <a:p>
            <a:pPr algn="ctr"/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64724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7291" y="308563"/>
            <a:ext cx="8991600" cy="577262"/>
          </a:xfrm>
        </p:spPr>
        <p:txBody>
          <a:bodyPr>
            <a:normAutofit fontScale="90000"/>
          </a:bodyPr>
          <a:lstStyle/>
          <a:p>
            <a:r>
              <a:rPr lang="es-AR" b="1" i="1" cap="none" dirty="0"/>
              <a:t>Se utilizan 4 probabilidades</a:t>
            </a:r>
            <a:endParaRPr lang="es-AR" cap="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2920" y="1130925"/>
            <a:ext cx="10365971" cy="5472545"/>
          </a:xfrm>
        </p:spPr>
        <p:txBody>
          <a:bodyPr anchor="ctr">
            <a:normAutofit fontScale="62500" lnSpcReduction="20000"/>
          </a:bodyPr>
          <a:lstStyle/>
          <a:p>
            <a:pPr algn="l"/>
            <a:r>
              <a:rPr lang="es-ES" sz="3800" b="1" dirty="0" err="1">
                <a:solidFill>
                  <a:srgbClr val="002060"/>
                </a:solidFill>
              </a:rPr>
              <a:t>Pbb</a:t>
            </a:r>
            <a:r>
              <a:rPr lang="es-ES" sz="3800" b="1" dirty="0">
                <a:solidFill>
                  <a:srgbClr val="002060"/>
                </a:solidFill>
              </a:rPr>
              <a:t> ( + / A ) </a:t>
            </a:r>
            <a:r>
              <a:rPr lang="es-ES" sz="3200" b="1" dirty="0">
                <a:solidFill>
                  <a:srgbClr val="002060"/>
                </a:solidFill>
              </a:rPr>
              <a:t>=  VP/ VP+FN </a:t>
            </a:r>
            <a:r>
              <a:rPr lang="es-ES" sz="2900" b="1" dirty="0">
                <a:solidFill>
                  <a:srgbClr val="002060"/>
                </a:solidFill>
              </a:rPr>
              <a:t>= </a:t>
            </a:r>
            <a:r>
              <a:rPr lang="es-ES" sz="3800" b="1" dirty="0">
                <a:solidFill>
                  <a:srgbClr val="002060"/>
                </a:solidFill>
              </a:rPr>
              <a:t>Sensibilidad diagnóstica </a:t>
            </a:r>
            <a:r>
              <a:rPr lang="es-ES" sz="2900" b="1" dirty="0">
                <a:solidFill>
                  <a:srgbClr val="002060"/>
                </a:solidFill>
              </a:rPr>
              <a:t>= </a:t>
            </a:r>
            <a:r>
              <a:rPr lang="es-ES" sz="3800" b="1" dirty="0" err="1">
                <a:solidFill>
                  <a:srgbClr val="002060"/>
                </a:solidFill>
              </a:rPr>
              <a:t>Sd</a:t>
            </a:r>
            <a:r>
              <a:rPr lang="es-ES" sz="3800" b="1" dirty="0">
                <a:solidFill>
                  <a:srgbClr val="002060"/>
                </a:solidFill>
              </a:rPr>
              <a:t>  </a:t>
            </a:r>
            <a:r>
              <a:rPr lang="es-ES" sz="2900" b="1" dirty="0">
                <a:solidFill>
                  <a:srgbClr val="002060"/>
                </a:solidFill>
              </a:rPr>
              <a:t>    </a:t>
            </a:r>
          </a:p>
          <a:p>
            <a:pPr algn="l"/>
            <a:r>
              <a:rPr lang="es-ES" sz="2600" b="1" dirty="0">
                <a:solidFill>
                  <a:srgbClr val="002060"/>
                </a:solidFill>
              </a:rPr>
              <a:t>                                      </a:t>
            </a:r>
            <a:r>
              <a:rPr lang="x-none" sz="3200" b="1" i="1" dirty="0">
                <a:solidFill>
                  <a:schemeClr val="bg1"/>
                </a:solidFill>
              </a:rPr>
              <a:t>Es la Pbb </a:t>
            </a:r>
            <a:r>
              <a:rPr lang="x-none" sz="3200" b="1" i="1" dirty="0">
                <a:solidFill>
                  <a:srgbClr val="002060"/>
                </a:solidFill>
              </a:rPr>
              <a:t>Pretest  </a:t>
            </a:r>
            <a:r>
              <a:rPr lang="x-none" sz="3200" b="1" i="1" dirty="0">
                <a:solidFill>
                  <a:schemeClr val="bg1"/>
                </a:solidFill>
              </a:rPr>
              <a:t>de  tener </a:t>
            </a:r>
            <a:r>
              <a:rPr lang="es-AR" sz="3200" b="1" dirty="0">
                <a:solidFill>
                  <a:schemeClr val="bg1"/>
                </a:solidFill>
              </a:rPr>
              <a:t>  Pr Positiva, </a:t>
            </a:r>
            <a:r>
              <a:rPr lang="es-AR" sz="3200" b="1" dirty="0" err="1">
                <a:solidFill>
                  <a:schemeClr val="bg1"/>
                </a:solidFill>
              </a:rPr>
              <a:t>cdo</a:t>
            </a:r>
            <a:r>
              <a:rPr lang="es-AR" sz="3200" b="1" dirty="0">
                <a:solidFill>
                  <a:schemeClr val="bg1"/>
                </a:solidFill>
              </a:rPr>
              <a:t> tiene la Afección    </a:t>
            </a:r>
          </a:p>
          <a:p>
            <a:pPr algn="l"/>
            <a:endParaRPr lang="es-AR" sz="2900" b="1" dirty="0">
              <a:solidFill>
                <a:srgbClr val="002060"/>
              </a:solidFill>
            </a:endParaRPr>
          </a:p>
          <a:p>
            <a:pPr algn="l"/>
            <a:r>
              <a:rPr lang="x-none" sz="3800" b="1" dirty="0">
                <a:solidFill>
                  <a:srgbClr val="002060"/>
                </a:solidFill>
              </a:rPr>
              <a:t>Pbb ( - /no A ) </a:t>
            </a:r>
            <a:r>
              <a:rPr lang="x-none" sz="3200" b="1" dirty="0">
                <a:solidFill>
                  <a:srgbClr val="002060"/>
                </a:solidFill>
              </a:rPr>
              <a:t>=  VN/ VN+FP </a:t>
            </a:r>
            <a:r>
              <a:rPr lang="x-none" sz="2900" b="1" dirty="0">
                <a:solidFill>
                  <a:srgbClr val="002060"/>
                </a:solidFill>
              </a:rPr>
              <a:t>= </a:t>
            </a:r>
            <a:r>
              <a:rPr lang="x-none" sz="3800" b="1" dirty="0">
                <a:solidFill>
                  <a:srgbClr val="002060"/>
                </a:solidFill>
              </a:rPr>
              <a:t>Especificidad diagnóstica </a:t>
            </a:r>
            <a:r>
              <a:rPr lang="es-AR" sz="3800" b="1" dirty="0">
                <a:solidFill>
                  <a:srgbClr val="002060"/>
                </a:solidFill>
              </a:rPr>
              <a:t>= Ed   </a:t>
            </a:r>
            <a:endParaRPr lang="es-AR" sz="2900" b="1" dirty="0">
              <a:solidFill>
                <a:srgbClr val="002060"/>
              </a:solidFill>
            </a:endParaRPr>
          </a:p>
          <a:p>
            <a:pPr algn="l"/>
            <a:r>
              <a:rPr lang="es-AR" sz="3200" b="1" dirty="0">
                <a:solidFill>
                  <a:srgbClr val="002060"/>
                </a:solidFill>
              </a:rPr>
              <a:t>                            </a:t>
            </a:r>
            <a:r>
              <a:rPr lang="x-none" sz="3200" b="1" i="1" dirty="0">
                <a:solidFill>
                  <a:schemeClr val="bg1"/>
                </a:solidFill>
              </a:rPr>
              <a:t>Es la Pbb </a:t>
            </a:r>
            <a:r>
              <a:rPr lang="x-none" sz="3200" b="1" i="1" dirty="0">
                <a:solidFill>
                  <a:srgbClr val="002060"/>
                </a:solidFill>
              </a:rPr>
              <a:t>Pretest </a:t>
            </a:r>
            <a:r>
              <a:rPr lang="x-none" sz="3200" b="1" i="1" dirty="0">
                <a:solidFill>
                  <a:schemeClr val="bg1"/>
                </a:solidFill>
              </a:rPr>
              <a:t> de  tener </a:t>
            </a:r>
            <a:r>
              <a:rPr lang="es-AR" sz="3200" b="1" i="1" dirty="0">
                <a:solidFill>
                  <a:schemeClr val="bg1"/>
                </a:solidFill>
              </a:rPr>
              <a:t> Pr </a:t>
            </a:r>
            <a:r>
              <a:rPr lang="es-AR" sz="3200" b="1" i="1" dirty="0" err="1">
                <a:solidFill>
                  <a:schemeClr val="bg1"/>
                </a:solidFill>
              </a:rPr>
              <a:t>neg</a:t>
            </a:r>
            <a:r>
              <a:rPr lang="es-AR" sz="3200" b="1" i="1" dirty="0">
                <a:solidFill>
                  <a:schemeClr val="bg1"/>
                </a:solidFill>
              </a:rPr>
              <a:t>, </a:t>
            </a:r>
            <a:r>
              <a:rPr lang="es-AR" sz="3200" b="1" i="1" dirty="0" err="1">
                <a:solidFill>
                  <a:schemeClr val="bg1"/>
                </a:solidFill>
              </a:rPr>
              <a:t>cdo</a:t>
            </a:r>
            <a:r>
              <a:rPr lang="es-AR" sz="3200" b="1" i="1" dirty="0">
                <a:solidFill>
                  <a:schemeClr val="bg1"/>
                </a:solidFill>
              </a:rPr>
              <a:t> No tiene la Afección</a:t>
            </a:r>
          </a:p>
          <a:p>
            <a:pPr algn="l"/>
            <a:endParaRPr lang="es-AR" sz="3200" b="1" i="1" dirty="0">
              <a:solidFill>
                <a:schemeClr val="bg1"/>
              </a:solidFill>
            </a:endParaRPr>
          </a:p>
          <a:p>
            <a:pPr algn="l"/>
            <a:r>
              <a:rPr lang="es-AR" sz="2300" b="1" i="1" dirty="0">
                <a:solidFill>
                  <a:srgbClr val="002060"/>
                </a:solidFill>
              </a:rPr>
              <a:t>                                                                                                   </a:t>
            </a: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                                                        </a:t>
            </a:r>
            <a:r>
              <a:rPr lang="es-AR" sz="2800" i="1" dirty="0">
                <a:solidFill>
                  <a:srgbClr val="002060"/>
                </a:solidFill>
              </a:rPr>
              <a:t>             </a:t>
            </a:r>
            <a:r>
              <a:rPr lang="es-AR" b="1" i="1" dirty="0">
                <a:solidFill>
                  <a:srgbClr val="002060"/>
                </a:solidFill>
              </a:rPr>
              <a:t>                                            </a:t>
            </a:r>
          </a:p>
          <a:p>
            <a:pPr algn="l"/>
            <a:r>
              <a:rPr lang="es-AR" b="1" i="1" dirty="0">
                <a:solidFill>
                  <a:schemeClr val="bg1"/>
                </a:solidFill>
              </a:rPr>
              <a:t>                                                                                                                 </a:t>
            </a:r>
          </a:p>
          <a:p>
            <a:pPr algn="l"/>
            <a:r>
              <a:rPr lang="es-AR" sz="2600" b="1" i="1" dirty="0">
                <a:solidFill>
                  <a:schemeClr val="bg1"/>
                </a:solidFill>
              </a:rPr>
              <a:t>                                                               </a:t>
            </a:r>
          </a:p>
          <a:p>
            <a:pPr algn="l"/>
            <a:endParaRPr lang="es-AR" sz="2600" dirty="0">
              <a:solidFill>
                <a:srgbClr val="002060"/>
              </a:solidFill>
            </a:endParaRPr>
          </a:p>
          <a:p>
            <a:pPr algn="l"/>
            <a:r>
              <a:rPr lang="x-none" b="1" dirty="0">
                <a:solidFill>
                  <a:srgbClr val="002060"/>
                </a:solidFill>
              </a:rPr>
              <a:t> </a:t>
            </a:r>
            <a:endParaRPr lang="es-AR" dirty="0">
              <a:solidFill>
                <a:srgbClr val="002060"/>
              </a:solidFill>
            </a:endParaRPr>
          </a:p>
          <a:p>
            <a:r>
              <a:rPr lang="x-none" b="1" i="1" dirty="0">
                <a:solidFill>
                  <a:srgbClr val="002060"/>
                </a:solidFill>
              </a:rPr>
              <a:t>          </a:t>
            </a:r>
            <a:r>
              <a:rPr lang="es-AR" b="1" i="1" dirty="0">
                <a:solidFill>
                  <a:srgbClr val="002060"/>
                </a:solidFill>
              </a:rPr>
              <a:t>                                                  </a:t>
            </a:r>
            <a:r>
              <a:rPr lang="x-none" b="1" i="1" dirty="0">
                <a:solidFill>
                  <a:srgbClr val="002060"/>
                </a:solidFill>
              </a:rPr>
              <a:t> </a:t>
            </a:r>
            <a:r>
              <a:rPr lang="es-AR" b="1" i="1" dirty="0">
                <a:solidFill>
                  <a:srgbClr val="002060"/>
                </a:solidFill>
              </a:rPr>
              <a:t>             </a:t>
            </a:r>
            <a:r>
              <a:rPr lang="x-none" b="1" i="1" dirty="0">
                <a:solidFill>
                  <a:srgbClr val="002060"/>
                </a:solidFill>
              </a:rPr>
              <a:t> </a:t>
            </a:r>
            <a:endParaRPr lang="es-AR" b="1" i="1" dirty="0">
              <a:solidFill>
                <a:srgbClr val="002060"/>
              </a:solidFill>
            </a:endParaRPr>
          </a:p>
          <a:p>
            <a:endParaRPr lang="es-AR" dirty="0">
              <a:solidFill>
                <a:srgbClr val="002060"/>
              </a:solidFill>
            </a:endParaRPr>
          </a:p>
          <a:p>
            <a:r>
              <a:rPr lang="x-none" b="1" i="1" dirty="0">
                <a:solidFill>
                  <a:srgbClr val="002060"/>
                </a:solidFill>
              </a:rPr>
              <a:t>       </a:t>
            </a:r>
            <a:endParaRPr lang="es-AR" dirty="0">
              <a:solidFill>
                <a:srgbClr val="002060"/>
              </a:solidFill>
            </a:endParaRPr>
          </a:p>
          <a:p>
            <a:r>
              <a:rPr lang="x-none" b="1" i="1" dirty="0">
                <a:solidFill>
                  <a:srgbClr val="002060"/>
                </a:solidFill>
              </a:rPr>
              <a:t> </a:t>
            </a:r>
            <a:endParaRPr lang="es-AR" dirty="0">
              <a:solidFill>
                <a:srgbClr val="00206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96154" y="3459408"/>
            <a:ext cx="976226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buClrTx/>
              <a:buSzTx/>
              <a:buFontTx/>
              <a:buNone/>
              <a:tabLst/>
            </a:pPr>
            <a:r>
              <a:rPr kumimoji="0" lang="es-ES" altLang="es-AR" sz="20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Pbb</a:t>
            </a:r>
            <a:r>
              <a:rPr kumimoji="0" lang="es-ES" altLang="es-AR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A / +) =  VP / VP+FP = Valor Predictivo de la Prueba Positiva =   VPPP</a:t>
            </a:r>
          </a:p>
          <a:p>
            <a:endParaRPr lang="es-AR" b="1" i="1" dirty="0">
              <a:solidFill>
                <a:schemeClr val="bg1"/>
              </a:solidFill>
            </a:endParaRPr>
          </a:p>
          <a:p>
            <a:r>
              <a:rPr lang="es-AR" b="1" i="1" dirty="0">
                <a:solidFill>
                  <a:schemeClr val="bg1"/>
                </a:solidFill>
              </a:rPr>
              <a:t>                                    </a:t>
            </a:r>
            <a:r>
              <a:rPr lang="x-none" sz="2000" b="1" i="1" dirty="0">
                <a:solidFill>
                  <a:schemeClr val="bg1"/>
                </a:solidFill>
              </a:rPr>
              <a:t>Es la Pbb </a:t>
            </a:r>
            <a:r>
              <a:rPr lang="x-none" sz="2000" b="1" i="1" dirty="0">
                <a:solidFill>
                  <a:srgbClr val="002060"/>
                </a:solidFill>
              </a:rPr>
              <a:t>Postest </a:t>
            </a:r>
            <a:r>
              <a:rPr lang="x-none" sz="2000" b="1" i="1" dirty="0">
                <a:solidFill>
                  <a:schemeClr val="bg1"/>
                </a:solidFill>
              </a:rPr>
              <a:t> de  tener la afección</a:t>
            </a:r>
            <a:r>
              <a:rPr lang="es-AR" sz="2000" b="1" i="1" dirty="0">
                <a:solidFill>
                  <a:schemeClr val="bg1"/>
                </a:solidFill>
              </a:rPr>
              <a:t>, </a:t>
            </a:r>
            <a:r>
              <a:rPr lang="es-AR" sz="2000" b="1" i="1" dirty="0" err="1">
                <a:solidFill>
                  <a:schemeClr val="bg1"/>
                </a:solidFill>
              </a:rPr>
              <a:t>cdo</a:t>
            </a:r>
            <a:r>
              <a:rPr lang="es-AR" sz="2000" b="1" i="1" dirty="0">
                <a:solidFill>
                  <a:schemeClr val="bg1"/>
                </a:solidFill>
              </a:rPr>
              <a:t>  la Pr es Positiva</a:t>
            </a:r>
            <a:endParaRPr lang="es-AR" sz="2000" dirty="0">
              <a:solidFill>
                <a:schemeClr val="bg1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AR" altLang="es-A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24754" y="5002318"/>
            <a:ext cx="976226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AR" sz="20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AR" sz="20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Pbb</a:t>
            </a:r>
            <a:r>
              <a:rPr kumimoji="0" lang="es-ES" altLang="es-AR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(no A/ -) =  VN / VN+FN = Valor Predictivo de la Prueba Negativa = VPPN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sz="2000" b="1" i="1" dirty="0">
                <a:solidFill>
                  <a:srgbClr val="002060"/>
                </a:solidFill>
              </a:rPr>
              <a:t> </a:t>
            </a:r>
            <a:r>
              <a:rPr lang="x-none" sz="2000" b="1" i="1" dirty="0">
                <a:solidFill>
                  <a:schemeClr val="bg1"/>
                </a:solidFill>
              </a:rPr>
              <a:t>Es la Pbb </a:t>
            </a:r>
            <a:r>
              <a:rPr lang="x-none" sz="2000" b="1" i="1" dirty="0">
                <a:solidFill>
                  <a:srgbClr val="002060"/>
                </a:solidFill>
              </a:rPr>
              <a:t>Postest</a:t>
            </a:r>
            <a:r>
              <a:rPr lang="x-none" sz="2000" b="1" i="1" dirty="0">
                <a:solidFill>
                  <a:schemeClr val="bg1"/>
                </a:solidFill>
              </a:rPr>
              <a:t>  de  NO  tener la afección,</a:t>
            </a:r>
            <a:r>
              <a:rPr lang="es-AR" sz="2000" b="1" i="1" dirty="0">
                <a:solidFill>
                  <a:schemeClr val="bg1"/>
                </a:solidFill>
              </a:rPr>
              <a:t> </a:t>
            </a:r>
            <a:r>
              <a:rPr lang="es-AR" sz="2000" b="1" i="1" dirty="0" err="1">
                <a:solidFill>
                  <a:schemeClr val="bg1"/>
                </a:solidFill>
              </a:rPr>
              <a:t>cdo</a:t>
            </a:r>
            <a:r>
              <a:rPr lang="es-AR" sz="2000" b="1" i="1" dirty="0">
                <a:solidFill>
                  <a:schemeClr val="bg1"/>
                </a:solidFill>
              </a:rPr>
              <a:t> la Pr es </a:t>
            </a:r>
            <a:r>
              <a:rPr lang="es-AR" sz="2000" b="1" i="1" dirty="0" err="1">
                <a:solidFill>
                  <a:schemeClr val="bg1"/>
                </a:solidFill>
              </a:rPr>
              <a:t>neg</a:t>
            </a:r>
            <a:r>
              <a:rPr kumimoji="0" lang="es-AR" altLang="es-A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AR" altLang="es-A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5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28255" y="239289"/>
            <a:ext cx="10210800" cy="869075"/>
          </a:xfrm>
        </p:spPr>
        <p:txBody>
          <a:bodyPr>
            <a:noAutofit/>
          </a:bodyPr>
          <a:lstStyle/>
          <a:p>
            <a:r>
              <a:rPr lang="es-AR" sz="2000" b="1" cap="none" dirty="0">
                <a:solidFill>
                  <a:srgbClr val="002060"/>
                </a:solidFill>
              </a:rPr>
              <a:t>E</a:t>
            </a:r>
            <a:r>
              <a:rPr lang="x-none" sz="2000" b="1" cap="none" dirty="0">
                <a:solidFill>
                  <a:srgbClr val="002060"/>
                </a:solidFill>
              </a:rPr>
              <a:t>stas 4  probabilidades  son </a:t>
            </a:r>
            <a:r>
              <a:rPr lang="es-AR" sz="2000" b="1" cap="none" dirty="0">
                <a:solidFill>
                  <a:srgbClr val="002060"/>
                </a:solidFill>
              </a:rPr>
              <a:t> también </a:t>
            </a:r>
            <a:r>
              <a:rPr lang="x-none" sz="2000" b="1" cap="none" dirty="0">
                <a:solidFill>
                  <a:srgbClr val="002060"/>
                </a:solidFill>
              </a:rPr>
              <a:t> capacidades  al aplicar una  prueba  diagnóstica:</a:t>
            </a:r>
            <a:br>
              <a:rPr lang="es-AR" sz="2000" cap="none" dirty="0">
                <a:solidFill>
                  <a:srgbClr val="002060"/>
                </a:solidFill>
              </a:rPr>
            </a:br>
            <a:endParaRPr lang="es-AR" sz="2000" cap="none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92035" y="1496290"/>
            <a:ext cx="9642763" cy="5056909"/>
          </a:xfrm>
        </p:spPr>
        <p:txBody>
          <a:bodyPr anchor="ctr"/>
          <a:lstStyle/>
          <a:p>
            <a:pPr lvl="0"/>
            <a:r>
              <a:rPr lang="x-none" b="1" dirty="0">
                <a:solidFill>
                  <a:srgbClr val="002060"/>
                </a:solidFill>
              </a:rPr>
              <a:t>Sd=  Capacidad    para </a:t>
            </a:r>
            <a:r>
              <a:rPr lang="x-none" b="1" dirty="0">
                <a:solidFill>
                  <a:schemeClr val="bg1"/>
                </a:solidFill>
              </a:rPr>
              <a:t>detectar  la afección</a:t>
            </a:r>
            <a:r>
              <a:rPr lang="x-none" b="1" dirty="0">
                <a:solidFill>
                  <a:srgbClr val="002060"/>
                </a:solidFill>
              </a:rPr>
              <a:t>, cdo  el individuo  testeado  la presenta . 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pPr lvl="0"/>
            <a:r>
              <a:rPr lang="x-none" b="1" dirty="0">
                <a:solidFill>
                  <a:srgbClr val="002060"/>
                </a:solidFill>
              </a:rPr>
              <a:t>Ed= Capacidad 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x-none" b="1" dirty="0">
                <a:solidFill>
                  <a:srgbClr val="002060"/>
                </a:solidFill>
              </a:rPr>
              <a:t>para  </a:t>
            </a:r>
            <a:r>
              <a:rPr lang="x-none" b="1" dirty="0">
                <a:solidFill>
                  <a:schemeClr val="bg1"/>
                </a:solidFill>
              </a:rPr>
              <a:t>descartar  la afección</a:t>
            </a:r>
            <a:r>
              <a:rPr lang="x-none" b="1" dirty="0">
                <a:solidFill>
                  <a:srgbClr val="002060"/>
                </a:solidFill>
              </a:rPr>
              <a:t>, cdo el individuo  testeado no la presenta.</a:t>
            </a:r>
            <a:endParaRPr lang="es-AR" b="1" dirty="0">
              <a:solidFill>
                <a:srgbClr val="002060"/>
              </a:solidFill>
            </a:endParaRPr>
          </a:p>
          <a:p>
            <a:endParaRPr lang="es-AR" b="1" dirty="0">
              <a:solidFill>
                <a:srgbClr val="002060"/>
              </a:solidFill>
            </a:endParaRPr>
          </a:p>
          <a:p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pPr lvl="0"/>
            <a:r>
              <a:rPr lang="x-none" b="1" dirty="0">
                <a:solidFill>
                  <a:srgbClr val="002060"/>
                </a:solidFill>
              </a:rPr>
              <a:t>VPPP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x-none" b="1" dirty="0">
                <a:solidFill>
                  <a:srgbClr val="002060"/>
                </a:solidFill>
              </a:rPr>
              <a:t>= Capacidad para  </a:t>
            </a:r>
            <a:r>
              <a:rPr lang="x-none" b="1" dirty="0">
                <a:solidFill>
                  <a:schemeClr val="bg1"/>
                </a:solidFill>
              </a:rPr>
              <a:t>diagnosticar  la afección</a:t>
            </a:r>
            <a:r>
              <a:rPr lang="x-none" b="1" dirty="0">
                <a:solidFill>
                  <a:srgbClr val="002060"/>
                </a:solidFill>
              </a:rPr>
              <a:t>, cdo se tiene un resultado  positivo.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VPPN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x-none" b="1" dirty="0">
                <a:solidFill>
                  <a:srgbClr val="002060"/>
                </a:solidFill>
              </a:rPr>
              <a:t>= Capacidad para </a:t>
            </a:r>
            <a:r>
              <a:rPr lang="x-none" b="1" dirty="0">
                <a:solidFill>
                  <a:schemeClr val="bg1"/>
                </a:solidFill>
              </a:rPr>
              <a:t>descartar  la afección</a:t>
            </a:r>
            <a:r>
              <a:rPr lang="x-none" b="1" dirty="0">
                <a:solidFill>
                  <a:srgbClr val="002060"/>
                </a:solidFill>
              </a:rPr>
              <a:t>, cdo se tiene un resultado negativo</a:t>
            </a:r>
            <a:endParaRPr lang="es-AR" b="1" dirty="0">
              <a:solidFill>
                <a:srgbClr val="002060"/>
              </a:solidFill>
            </a:endParaRPr>
          </a:p>
          <a:p>
            <a:r>
              <a:rPr lang="x-none" b="1" dirty="0">
                <a:solidFill>
                  <a:srgbClr val="002060"/>
                </a:solidFill>
              </a:rPr>
              <a:t>                                                                                        </a:t>
            </a:r>
            <a:endParaRPr lang="es-AR" b="1" dirty="0">
              <a:solidFill>
                <a:srgbClr val="002060"/>
              </a:solidFill>
            </a:endParaRPr>
          </a:p>
          <a:p>
            <a:pPr algn="l"/>
            <a:endParaRPr lang="es-AR" dirty="0"/>
          </a:p>
        </p:txBody>
      </p:sp>
      <p:sp>
        <p:nvSpPr>
          <p:cNvPr id="4" name="Rectángulo redondeado 3"/>
          <p:cNvSpPr/>
          <p:nvPr/>
        </p:nvSpPr>
        <p:spPr>
          <a:xfrm>
            <a:off x="304796" y="1343892"/>
            <a:ext cx="1787237" cy="16902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>
                <a:solidFill>
                  <a:srgbClr val="002060"/>
                </a:solidFill>
              </a:rPr>
              <a:t>PRE </a:t>
            </a:r>
          </a:p>
          <a:p>
            <a:pPr algn="ctr"/>
            <a:r>
              <a:rPr lang="es-AR" b="1" dirty="0">
                <a:solidFill>
                  <a:srgbClr val="002060"/>
                </a:solidFill>
              </a:rPr>
              <a:t>TEST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304795" y="4024744"/>
            <a:ext cx="1787237" cy="19257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A</a:t>
            </a:r>
            <a:r>
              <a:rPr lang="es-AR" b="1" dirty="0">
                <a:solidFill>
                  <a:srgbClr val="002060"/>
                </a:solidFill>
              </a:rPr>
              <a:t>POST</a:t>
            </a:r>
          </a:p>
          <a:p>
            <a:pPr algn="ctr"/>
            <a:r>
              <a:rPr lang="es-AR" b="1" dirty="0">
                <a:solidFill>
                  <a:srgbClr val="002060"/>
                </a:solidFill>
              </a:rPr>
              <a:t> TEST</a:t>
            </a: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3828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84908" y="225435"/>
            <a:ext cx="11222183" cy="1561801"/>
          </a:xfrm>
        </p:spPr>
        <p:txBody>
          <a:bodyPr>
            <a:noAutofit/>
          </a:bodyPr>
          <a:lstStyle/>
          <a:p>
            <a:r>
              <a:rPr lang="es-AR" sz="2000" b="1" cap="none" dirty="0">
                <a:solidFill>
                  <a:srgbClr val="002060"/>
                </a:solidFill>
              </a:rPr>
              <a:t>P</a:t>
            </a:r>
            <a:r>
              <a:rPr lang="x-none" sz="2000" b="1" cap="none" dirty="0">
                <a:solidFill>
                  <a:srgbClr val="002060"/>
                </a:solidFill>
              </a:rPr>
              <a:t>or ej, se desea estudiar  la utilidad diag  del  </a:t>
            </a:r>
            <a:r>
              <a:rPr lang="es-AR" sz="2000" b="1" cap="none" dirty="0">
                <a:solidFill>
                  <a:srgbClr val="002060"/>
                </a:solidFill>
              </a:rPr>
              <a:t>C</a:t>
            </a:r>
            <a:r>
              <a:rPr lang="x-none" sz="2000" b="1" cap="none" dirty="0">
                <a:solidFill>
                  <a:srgbClr val="002060"/>
                </a:solidFill>
              </a:rPr>
              <a:t>a 19-9 para detectar  </a:t>
            </a:r>
            <a:r>
              <a:rPr lang="es-AR" sz="2000" b="1" cap="none" dirty="0">
                <a:solidFill>
                  <a:srgbClr val="002060"/>
                </a:solidFill>
              </a:rPr>
              <a:t>Ca</a:t>
            </a:r>
            <a:r>
              <a:rPr lang="x-none" sz="2000" b="1" cap="none" dirty="0">
                <a:solidFill>
                  <a:srgbClr val="002060"/>
                </a:solidFill>
              </a:rPr>
              <a:t> de colon.  </a:t>
            </a:r>
            <a:r>
              <a:rPr lang="es-AR" sz="2000" b="1" cap="none" dirty="0">
                <a:solidFill>
                  <a:schemeClr val="bg1"/>
                </a:solidFill>
              </a:rPr>
              <a:t>S</a:t>
            </a:r>
            <a:r>
              <a:rPr lang="x-none" sz="2000" b="1" cap="none" dirty="0">
                <a:solidFill>
                  <a:schemeClr val="bg1"/>
                </a:solidFill>
              </a:rPr>
              <a:t>e </a:t>
            </a:r>
            <a:r>
              <a:rPr lang="es-AR" sz="2000" b="1" cap="none" dirty="0">
                <a:solidFill>
                  <a:schemeClr val="bg1"/>
                </a:solidFill>
              </a:rPr>
              <a:t>debe </a:t>
            </a:r>
            <a:r>
              <a:rPr lang="x-none" sz="2000" b="1" cap="none" dirty="0">
                <a:solidFill>
                  <a:schemeClr val="bg1"/>
                </a:solidFill>
              </a:rPr>
              <a:t>defin</a:t>
            </a:r>
            <a:r>
              <a:rPr lang="es-AR" sz="2000" b="1" cap="none" dirty="0">
                <a:solidFill>
                  <a:schemeClr val="bg1"/>
                </a:solidFill>
              </a:rPr>
              <a:t>ir el</a:t>
            </a:r>
            <a:r>
              <a:rPr lang="x-none" sz="2000" b="1" cap="none" dirty="0">
                <a:solidFill>
                  <a:schemeClr val="bg1"/>
                </a:solidFill>
              </a:rPr>
              <a:t> </a:t>
            </a:r>
            <a:r>
              <a:rPr lang="es-AR" sz="2000" b="1" cap="none" dirty="0">
                <a:solidFill>
                  <a:schemeClr val="bg1"/>
                </a:solidFill>
              </a:rPr>
              <a:t>VC para considerar Prueba Pos</a:t>
            </a:r>
            <a:r>
              <a:rPr lang="es-AR" sz="2000" b="1" cap="none" dirty="0">
                <a:solidFill>
                  <a:srgbClr val="002060"/>
                </a:solidFill>
              </a:rPr>
              <a:t>itiva </a:t>
            </a:r>
            <a:br>
              <a:rPr lang="es-AR" sz="2000" b="1" cap="none" dirty="0">
                <a:solidFill>
                  <a:srgbClr val="002060"/>
                </a:solidFill>
              </a:rPr>
            </a:br>
            <a:r>
              <a:rPr lang="es-AR" sz="2000" b="1" cap="none" dirty="0">
                <a:solidFill>
                  <a:schemeClr val="bg1"/>
                </a:solidFill>
              </a:rPr>
              <a:t>Se debe definir bien en quienes se aplicará la prueba.</a:t>
            </a:r>
            <a:br>
              <a:rPr lang="es-AR" sz="2000" b="1" cap="none" dirty="0">
                <a:solidFill>
                  <a:schemeClr val="bg1"/>
                </a:solidFill>
              </a:rPr>
            </a:br>
            <a:r>
              <a:rPr lang="es-AR" sz="2000" b="1" cap="none" dirty="0">
                <a:solidFill>
                  <a:srgbClr val="002060"/>
                </a:solidFill>
              </a:rPr>
              <a:t>El Ca 19-9 se eleva también en Ca de vías biliares, páncreas y  estómago.</a:t>
            </a:r>
            <a:br>
              <a:rPr lang="es-AR" sz="2000" b="1" cap="none" dirty="0">
                <a:solidFill>
                  <a:srgbClr val="002060"/>
                </a:solidFill>
              </a:rPr>
            </a:br>
            <a:endParaRPr lang="es-AR" sz="2000" b="1" cap="none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2" y="2493818"/>
            <a:ext cx="11208327" cy="4156363"/>
          </a:xfrm>
        </p:spPr>
        <p:txBody>
          <a:bodyPr/>
          <a:lstStyle/>
          <a:p>
            <a:r>
              <a:rPr lang="x-none" b="1" dirty="0">
                <a:solidFill>
                  <a:srgbClr val="002060"/>
                </a:solidFill>
              </a:rPr>
              <a:t> </a:t>
            </a:r>
            <a:endParaRPr lang="es-AR" dirty="0">
              <a:solidFill>
                <a:srgbClr val="002060"/>
              </a:solidFill>
            </a:endParaRPr>
          </a:p>
          <a:p>
            <a:r>
              <a:rPr lang="x-none" b="1" dirty="0"/>
              <a:t> </a:t>
            </a:r>
            <a:endParaRPr lang="es-AR" dirty="0"/>
          </a:p>
          <a:p>
            <a:endParaRPr lang="es-AR" dirty="0"/>
          </a:p>
        </p:txBody>
      </p:sp>
      <p:sp>
        <p:nvSpPr>
          <p:cNvPr id="4" name="Rectángulo 3"/>
          <p:cNvSpPr/>
          <p:nvPr/>
        </p:nvSpPr>
        <p:spPr>
          <a:xfrm>
            <a:off x="484908" y="2029561"/>
            <a:ext cx="4322619" cy="4322618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tint val="82000"/>
                  <a:satMod val="109000"/>
                  <a:lumMod val="103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002060"/>
                </a:solidFill>
              </a:rPr>
              <a:t>Por Ej., s</a:t>
            </a:r>
            <a:r>
              <a:rPr lang="x-none" b="1" dirty="0">
                <a:solidFill>
                  <a:srgbClr val="002060"/>
                </a:solidFill>
              </a:rPr>
              <a:t>e  dosa CA 19-9  </a:t>
            </a:r>
            <a:r>
              <a:rPr lang="x-none" b="1" i="1" dirty="0">
                <a:solidFill>
                  <a:srgbClr val="002060"/>
                </a:solidFill>
              </a:rPr>
              <a:t>en  100  indiv  </a:t>
            </a:r>
            <a:r>
              <a:rPr lang="es-AR" b="1" i="1" dirty="0">
                <a:solidFill>
                  <a:srgbClr val="002060"/>
                </a:solidFill>
              </a:rPr>
              <a:t>c/ </a:t>
            </a:r>
            <a:r>
              <a:rPr lang="es-AR" b="1" i="1" dirty="0" err="1">
                <a:solidFill>
                  <a:srgbClr val="002060"/>
                </a:solidFill>
              </a:rPr>
              <a:t>Dx</a:t>
            </a:r>
            <a:r>
              <a:rPr lang="x-none" b="1" i="1" dirty="0">
                <a:solidFill>
                  <a:srgbClr val="002060"/>
                </a:solidFill>
              </a:rPr>
              <a:t>  CA  de colon </a:t>
            </a:r>
            <a:r>
              <a:rPr lang="es-AR" b="1" i="1" dirty="0">
                <a:solidFill>
                  <a:srgbClr val="002060"/>
                </a:solidFill>
              </a:rPr>
              <a:t> confirmado</a:t>
            </a:r>
            <a:r>
              <a:rPr lang="es-AR" b="1" dirty="0">
                <a:solidFill>
                  <a:srgbClr val="002060"/>
                </a:solidFill>
              </a:rPr>
              <a:t>, </a:t>
            </a:r>
            <a:r>
              <a:rPr lang="x-none" b="1" dirty="0">
                <a:solidFill>
                  <a:srgbClr val="002060"/>
                </a:solidFill>
              </a:rPr>
              <a:t>y </a:t>
            </a:r>
            <a:endParaRPr lang="es-AR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x-none" b="1" i="1" dirty="0">
                <a:solidFill>
                  <a:srgbClr val="002060"/>
                </a:solidFill>
              </a:rPr>
              <a:t>en  120  indiv</a:t>
            </a:r>
            <a:r>
              <a:rPr lang="es-AR" b="1" i="1" dirty="0">
                <a:solidFill>
                  <a:srgbClr val="002060"/>
                </a:solidFill>
              </a:rPr>
              <a:t> con</a:t>
            </a:r>
            <a:r>
              <a:rPr lang="x-none" b="1" i="1" dirty="0">
                <a:solidFill>
                  <a:srgbClr val="002060"/>
                </a:solidFill>
              </a:rPr>
              <a:t>   hemorragia  intestinal  leve persistente  por más de 3 meses</a:t>
            </a:r>
            <a:r>
              <a:rPr lang="x-none" b="1" dirty="0">
                <a:solidFill>
                  <a:srgbClr val="002060"/>
                </a:solidFill>
              </a:rPr>
              <a:t>, en quienes se ha comprobado que no tienen CA de colon. </a:t>
            </a:r>
            <a:endParaRPr lang="es-AR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002060"/>
                </a:solidFill>
              </a:rPr>
              <a:t>Se obtienen éstos resultados</a:t>
            </a:r>
          </a:p>
          <a:p>
            <a:endParaRPr lang="es-AR" dirty="0">
              <a:solidFill>
                <a:srgbClr val="002060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73838"/>
              </p:ext>
            </p:extLst>
          </p:nvPr>
        </p:nvGraphicFramePr>
        <p:xfrm>
          <a:off x="5272691" y="2029562"/>
          <a:ext cx="6420544" cy="4373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946">
                  <a:extLst>
                    <a:ext uri="{9D8B030D-6E8A-4147-A177-3AD203B41FA5}">
                      <a16:colId xmlns:a16="http://schemas.microsoft.com/office/drawing/2014/main" val="2822839699"/>
                    </a:ext>
                  </a:extLst>
                </a:gridCol>
                <a:gridCol w="1587946">
                  <a:extLst>
                    <a:ext uri="{9D8B030D-6E8A-4147-A177-3AD203B41FA5}">
                      <a16:colId xmlns:a16="http://schemas.microsoft.com/office/drawing/2014/main" val="2384405427"/>
                    </a:ext>
                  </a:extLst>
                </a:gridCol>
                <a:gridCol w="1622326">
                  <a:extLst>
                    <a:ext uri="{9D8B030D-6E8A-4147-A177-3AD203B41FA5}">
                      <a16:colId xmlns:a16="http://schemas.microsoft.com/office/drawing/2014/main" val="817230592"/>
                    </a:ext>
                  </a:extLst>
                </a:gridCol>
                <a:gridCol w="1622326">
                  <a:extLst>
                    <a:ext uri="{9D8B030D-6E8A-4147-A177-3AD203B41FA5}">
                      <a16:colId xmlns:a16="http://schemas.microsoft.com/office/drawing/2014/main" val="2438275937"/>
                    </a:ext>
                  </a:extLst>
                </a:gridCol>
              </a:tblGrid>
              <a:tr h="633101">
                <a:tc rowSpan="2"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   Población   testeada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44871"/>
                  </a:ext>
                </a:extLst>
              </a:tr>
              <a:tr h="990892"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solidFill>
                            <a:schemeClr val="bg1"/>
                          </a:solidFill>
                          <a:effectLst/>
                        </a:rPr>
                        <a:t>Indiv</a:t>
                      </a: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con 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Ca  de colon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solidFill>
                            <a:schemeClr val="bg1"/>
                          </a:solidFill>
                          <a:effectLst/>
                        </a:rPr>
                        <a:t>Indiv</a:t>
                      </a: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sin </a:t>
                      </a: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Ca  de colon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011188"/>
                  </a:ext>
                </a:extLst>
              </a:tr>
              <a:tr h="1255859">
                <a:tc row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Resultados obtenidos al </a:t>
                      </a:r>
                      <a:r>
                        <a:rPr lang="es-ES" sz="1600" b="1" dirty="0" err="1">
                          <a:solidFill>
                            <a:schemeClr val="bg1"/>
                          </a:solidFill>
                          <a:effectLst/>
                        </a:rPr>
                        <a:t>dosar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CA 19-9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endParaRPr lang="es-ES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Prueba </a:t>
                      </a:r>
                      <a:r>
                        <a:rPr lang="es-ES" sz="2400" b="1" dirty="0">
                          <a:solidFill>
                            <a:schemeClr val="bg1"/>
                          </a:solidFill>
                          <a:effectLst/>
                        </a:rPr>
                        <a:t> +</a:t>
                      </a:r>
                      <a:endParaRPr lang="es-AR" sz="24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endParaRPr lang="es-ES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CA 19-9 &gt; VC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80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        12</a:t>
                      </a:r>
                      <a:endParaRPr lang="es-AR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009901"/>
                  </a:ext>
                </a:extLst>
              </a:tr>
              <a:tr h="1255859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endParaRPr lang="es-ES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Prueba  </a:t>
                      </a:r>
                      <a:r>
                        <a:rPr lang="es-ES" sz="2400" b="1" dirty="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endParaRPr lang="es-AR" sz="24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endParaRPr lang="es-ES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CA 19-9 &lt; VC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es-AR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108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470559"/>
                  </a:ext>
                </a:extLst>
              </a:tr>
            </a:tbl>
          </a:graphicData>
        </a:graphic>
      </p:graphicFrame>
      <p:sp>
        <p:nvSpPr>
          <p:cNvPr id="6" name="Flecha derecha 5"/>
          <p:cNvSpPr/>
          <p:nvPr/>
        </p:nvSpPr>
        <p:spPr>
          <a:xfrm>
            <a:off x="3602182" y="5015345"/>
            <a:ext cx="955963" cy="33251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382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00087" y="129319"/>
            <a:ext cx="10587037" cy="570769"/>
          </a:xfrm>
        </p:spPr>
        <p:txBody>
          <a:bodyPr>
            <a:noAutofit/>
          </a:bodyPr>
          <a:lstStyle/>
          <a:p>
            <a:r>
              <a:rPr lang="es-ES" sz="2000" b="1" cap="none" dirty="0"/>
              <a:t>Calculamos </a:t>
            </a:r>
            <a:r>
              <a:rPr lang="es-ES" sz="2000" b="1" cap="none" dirty="0" err="1"/>
              <a:t>Sd</a:t>
            </a:r>
            <a:r>
              <a:rPr lang="es-ES" sz="2000" b="1" cap="none" dirty="0"/>
              <a:t>, Ed, VVVP y VVPN. Interpretamos.</a:t>
            </a:r>
            <a:endParaRPr lang="es-AR" sz="2000" cap="none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700087" y="871539"/>
          <a:ext cx="6055996" cy="36068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7785">
                  <a:extLst>
                    <a:ext uri="{9D8B030D-6E8A-4147-A177-3AD203B41FA5}">
                      <a16:colId xmlns:a16="http://schemas.microsoft.com/office/drawing/2014/main" val="2236192338"/>
                    </a:ext>
                  </a:extLst>
                </a:gridCol>
                <a:gridCol w="1497785">
                  <a:extLst>
                    <a:ext uri="{9D8B030D-6E8A-4147-A177-3AD203B41FA5}">
                      <a16:colId xmlns:a16="http://schemas.microsoft.com/office/drawing/2014/main" val="3136918745"/>
                    </a:ext>
                  </a:extLst>
                </a:gridCol>
                <a:gridCol w="1530213">
                  <a:extLst>
                    <a:ext uri="{9D8B030D-6E8A-4147-A177-3AD203B41FA5}">
                      <a16:colId xmlns:a16="http://schemas.microsoft.com/office/drawing/2014/main" val="3823549982"/>
                    </a:ext>
                  </a:extLst>
                </a:gridCol>
                <a:gridCol w="1530213">
                  <a:extLst>
                    <a:ext uri="{9D8B030D-6E8A-4147-A177-3AD203B41FA5}">
                      <a16:colId xmlns:a16="http://schemas.microsoft.com/office/drawing/2014/main" val="3487744239"/>
                    </a:ext>
                  </a:extLst>
                </a:gridCol>
              </a:tblGrid>
              <a:tr h="608228">
                <a:tc rowSpan="2"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             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effectLst/>
                        </a:rPr>
                        <a:t>Población   testeada</a:t>
                      </a:r>
                      <a:endParaRPr lang="es-AR" sz="14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651499"/>
                  </a:ext>
                </a:extLst>
              </a:tr>
              <a:tr h="1173897"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Individuos con 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cáncer  de colon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Individuos sin cáncer  de colon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713602"/>
                  </a:ext>
                </a:extLst>
              </a:tr>
              <a:tr h="912343">
                <a:tc row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chemeClr val="bg1"/>
                          </a:solidFill>
                          <a:effectLst/>
                        </a:rPr>
                        <a:t>Resultados obtenidos al </a:t>
                      </a:r>
                      <a:r>
                        <a:rPr lang="es-ES" sz="1400" b="1" dirty="0" err="1">
                          <a:solidFill>
                            <a:schemeClr val="bg1"/>
                          </a:solidFill>
                          <a:effectLst/>
                        </a:rPr>
                        <a:t>dosar</a:t>
                      </a:r>
                      <a:endParaRPr lang="es-AR" sz="14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chemeClr val="bg1"/>
                          </a:solidFill>
                          <a:effectLst/>
                        </a:rPr>
                        <a:t>CA 19-9</a:t>
                      </a:r>
                      <a:endParaRPr lang="es-AR" sz="14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Prueba  +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CA 19-9 &gt; VC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           80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             12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895658"/>
                  </a:ext>
                </a:extLst>
              </a:tr>
              <a:tr h="91234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Prueba  -</a:t>
                      </a:r>
                      <a:endParaRPr lang="es-AR" sz="1400" b="1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CA 19-9 &lt; VC</a:t>
                      </a:r>
                      <a:endParaRPr lang="es-AR" sz="1400" b="1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A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           20</a:t>
                      </a:r>
                      <a:endParaRPr lang="es-AR" sz="1400" b="1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             108</a:t>
                      </a:r>
                      <a:endParaRPr lang="es-A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9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78943"/>
                  </a:ext>
                </a:extLst>
              </a:tr>
            </a:tbl>
          </a:graphicData>
        </a:graphic>
      </p:graphicFrame>
      <p:cxnSp>
        <p:nvCxnSpPr>
          <p:cNvPr id="7" name="Conector recto de flecha 6"/>
          <p:cNvCxnSpPr/>
          <p:nvPr/>
        </p:nvCxnSpPr>
        <p:spPr>
          <a:xfrm>
            <a:off x="4633794" y="2885107"/>
            <a:ext cx="2592467" cy="0"/>
          </a:xfrm>
          <a:prstGeom prst="straightConnector1">
            <a:avLst/>
          </a:prstGeom>
          <a:ln w="698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3986212" y="2885107"/>
            <a:ext cx="14289" cy="1833564"/>
          </a:xfrm>
          <a:prstGeom prst="straightConnector1">
            <a:avLst/>
          </a:prstGeom>
          <a:ln w="698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>
            <a:cxnSpLocks/>
          </p:cNvCxnSpPr>
          <p:nvPr/>
        </p:nvCxnSpPr>
        <p:spPr>
          <a:xfrm>
            <a:off x="5843588" y="3056111"/>
            <a:ext cx="0" cy="2330277"/>
          </a:xfrm>
          <a:prstGeom prst="straightConnector1">
            <a:avLst/>
          </a:prstGeom>
          <a:ln w="698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4587002" y="3801889"/>
            <a:ext cx="2595563" cy="0"/>
          </a:xfrm>
          <a:prstGeom prst="straightConnector1">
            <a:avLst/>
          </a:prstGeom>
          <a:ln w="698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7241857" y="2422641"/>
            <a:ext cx="4621292" cy="8572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VPPP=  80/ 80 + 12 = 0,87 = 87%</a:t>
            </a:r>
            <a:endParaRPr lang="es-AR" sz="2400" b="1" dirty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25" name="Rectángulo 24"/>
          <p:cNvSpPr/>
          <p:nvPr/>
        </p:nvSpPr>
        <p:spPr>
          <a:xfrm>
            <a:off x="7241857" y="3622329"/>
            <a:ext cx="4629152" cy="8572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VPPN = 108 / 108 + 20 = 0,84 = 84%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5930028" y="5313724"/>
            <a:ext cx="4257675" cy="8572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Ed = 108 / 108 + 12 =  0,9 = 90%</a:t>
            </a:r>
            <a:endParaRPr lang="es-AR" sz="2400" dirty="0">
              <a:solidFill>
                <a:schemeClr val="bg1"/>
              </a:solidFill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700087" y="4881520"/>
            <a:ext cx="4514849" cy="9167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err="1">
                <a:solidFill>
                  <a:schemeClr val="bg1"/>
                </a:solidFill>
              </a:rPr>
              <a:t>Sd</a:t>
            </a:r>
            <a:r>
              <a:rPr lang="es-ES" sz="2400" b="1" dirty="0">
                <a:solidFill>
                  <a:schemeClr val="bg1"/>
                </a:solidFill>
              </a:rPr>
              <a:t> = 80/ 80 + 20 =  0,80 = 80%</a:t>
            </a:r>
            <a:endParaRPr lang="es-AR" sz="2400" dirty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4561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 animBg="1"/>
      <p:bldP spid="25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142CA-0098-488B-9D65-17592EDA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120" y="278892"/>
            <a:ext cx="10607040" cy="620268"/>
          </a:xfrm>
        </p:spPr>
        <p:txBody>
          <a:bodyPr>
            <a:noAutofit/>
          </a:bodyPr>
          <a:lstStyle/>
          <a:p>
            <a:r>
              <a:rPr lang="es-MX" sz="2400" cap="none" dirty="0">
                <a:solidFill>
                  <a:srgbClr val="002060"/>
                </a:solidFill>
              </a:rPr>
              <a:t>capacidad de la </a:t>
            </a:r>
            <a:r>
              <a:rPr lang="es-MX" sz="2400" cap="none" dirty="0" err="1">
                <a:solidFill>
                  <a:srgbClr val="002060"/>
                </a:solidFill>
              </a:rPr>
              <a:t>Gluc</a:t>
            </a:r>
            <a:r>
              <a:rPr lang="es-MX" sz="2400" cap="none" dirty="0">
                <a:solidFill>
                  <a:srgbClr val="002060"/>
                </a:solidFill>
              </a:rPr>
              <a:t> en ayunas para detectar/ descartar/ conformar diabetes mellitus</a:t>
            </a:r>
            <a:endParaRPr lang="es-AR" sz="2400" cap="none" dirty="0">
              <a:solidFill>
                <a:srgbClr val="00206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BC40CB-A1F1-4716-B069-EEB126BE3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097280"/>
            <a:ext cx="5684520" cy="5481828"/>
          </a:xfrm>
        </p:spPr>
        <p:txBody>
          <a:bodyPr/>
          <a:lstStyle/>
          <a:p>
            <a:pPr marL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realiza glucemia en ayunas a  220 adultos  de los cuales, 115 ya tienen D.m.. Se asume que </a:t>
            </a:r>
            <a:r>
              <a:rPr lang="es-ES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</a:t>
            </a:r>
            <a:r>
              <a:rPr lang="es-ES" sz="18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luc</a:t>
            </a:r>
            <a:r>
              <a:rPr lang="es-ES" sz="18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en ayunas &gt; 140 mg% indica diabetes mellitus.  </a:t>
            </a:r>
          </a:p>
          <a:p>
            <a:pPr marL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obtienen glucemias &gt; 140 mg% en 5 de los 105 adultos que no padecen DM., y en  94 de los adultos que ya padecen Dm.    </a:t>
            </a:r>
            <a:r>
              <a:rPr lang="es-ES" sz="18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</a:t>
            </a:r>
            <a:endParaRPr lang="es-AR" sz="18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b="1" i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a-Construya la tabla de 2 x 2. Calcule </a:t>
            </a:r>
            <a:r>
              <a:rPr lang="es-ES" sz="1800" b="1" i="1" dirty="0" err="1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Sd</a:t>
            </a:r>
            <a:r>
              <a:rPr lang="es-ES" sz="1800" b="1" i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Ed, VPPP y VPPN e interprete cada uno</a:t>
            </a:r>
          </a:p>
          <a:p>
            <a:pPr marL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b="1" i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b- Considerando que es una enfermedad de evolución lenta, y se cuenta con otras pruebas para confirmar Dm, qué podría hacerse para elevar la capacidad de la </a:t>
            </a:r>
            <a:r>
              <a:rPr lang="es-ES" sz="1800" b="1" i="1" dirty="0" err="1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Gluc</a:t>
            </a:r>
            <a:r>
              <a:rPr lang="es-ES" sz="1800" b="1" i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en ayunas, para detectar Dm?</a:t>
            </a:r>
            <a:endParaRPr lang="es-AR" sz="1800" b="1" i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s-AR" sz="18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CF9448C-5859-408C-A75D-AAA2F573A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335126"/>
              </p:ext>
            </p:extLst>
          </p:nvPr>
        </p:nvGraphicFramePr>
        <p:xfrm>
          <a:off x="6335764" y="1097281"/>
          <a:ext cx="5170436" cy="4812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012">
                  <a:extLst>
                    <a:ext uri="{9D8B030D-6E8A-4147-A177-3AD203B41FA5}">
                      <a16:colId xmlns:a16="http://schemas.microsoft.com/office/drawing/2014/main" val="2822839699"/>
                    </a:ext>
                  </a:extLst>
                </a:gridCol>
                <a:gridCol w="1720047">
                  <a:extLst>
                    <a:ext uri="{9D8B030D-6E8A-4147-A177-3AD203B41FA5}">
                      <a16:colId xmlns:a16="http://schemas.microsoft.com/office/drawing/2014/main" val="2384405427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817230592"/>
                    </a:ext>
                  </a:extLst>
                </a:gridCol>
                <a:gridCol w="1400525">
                  <a:extLst>
                    <a:ext uri="{9D8B030D-6E8A-4147-A177-3AD203B41FA5}">
                      <a16:colId xmlns:a16="http://schemas.microsoft.com/office/drawing/2014/main" val="2438275937"/>
                    </a:ext>
                  </a:extLst>
                </a:gridCol>
              </a:tblGrid>
              <a:tr h="527660">
                <a:tc rowSpan="2"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             Población   testeada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44871"/>
                  </a:ext>
                </a:extLst>
              </a:tr>
              <a:tr h="1540658"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solidFill>
                            <a:schemeClr val="tx1"/>
                          </a:solidFill>
                          <a:effectLst/>
                        </a:rPr>
                        <a:t>Indiv</a:t>
                      </a: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 con 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Diabetes confirmada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Individuos </a:t>
                      </a: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Sin Diabetes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011188"/>
                  </a:ext>
                </a:extLst>
              </a:tr>
              <a:tr h="1436881">
                <a:tc rowSpan="2"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Prueba </a:t>
                      </a:r>
                      <a:r>
                        <a:rPr lang="es-ES" sz="2400" b="1" dirty="0">
                          <a:solidFill>
                            <a:schemeClr val="tx1"/>
                          </a:solidFill>
                          <a:effectLst/>
                        </a:rPr>
                        <a:t> +</a:t>
                      </a:r>
                      <a:endParaRPr lang="es-ES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MX" sz="1600" b="1" dirty="0" err="1">
                          <a:solidFill>
                            <a:schemeClr val="tx1"/>
                          </a:solidFill>
                          <a:effectLst/>
                        </a:rPr>
                        <a:t>Gluc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 Ay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&gt; 140 mg/dl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        </a:t>
                      </a:r>
                      <a:endParaRPr lang="es-AR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009901"/>
                  </a:ext>
                </a:extLst>
              </a:tr>
              <a:tr h="130764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Prueba  </a:t>
                      </a:r>
                      <a:r>
                        <a:rPr lang="es-ES" sz="1600" b="1" dirty="0" err="1">
                          <a:solidFill>
                            <a:schemeClr val="tx1"/>
                          </a:solidFill>
                          <a:effectLst/>
                        </a:rPr>
                        <a:t>Neg</a:t>
                      </a:r>
                      <a:r>
                        <a:rPr lang="es-E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2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s-ES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MX" sz="1600" b="1" dirty="0" err="1">
                          <a:solidFill>
                            <a:schemeClr val="tx1"/>
                          </a:solidFill>
                          <a:effectLst/>
                        </a:rPr>
                        <a:t>Gluc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 Ay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/>
                        </a:rPr>
                        <a:t>&lt;140 mg/dl</a:t>
                      </a:r>
                      <a:endParaRPr lang="es-A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  <a:endParaRPr lang="es-AR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   </a:t>
                      </a:r>
                    </a:p>
                    <a:p>
                      <a:pPr marL="228600" algn="just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chemeClr val="bg1"/>
                          </a:solidFill>
                          <a:effectLst/>
                        </a:rPr>
                        <a:t>       </a:t>
                      </a:r>
                      <a:endParaRPr lang="es-A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470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31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80655" y="239289"/>
            <a:ext cx="9774381" cy="1025631"/>
          </a:xfrm>
        </p:spPr>
        <p:txBody>
          <a:bodyPr>
            <a:normAutofit fontScale="90000"/>
          </a:bodyPr>
          <a:lstStyle/>
          <a:p>
            <a:r>
              <a:rPr lang="es-AR" sz="2200" b="1" cap="none" dirty="0"/>
              <a:t>L</a:t>
            </a:r>
            <a:r>
              <a:rPr lang="x-none" sz="2200" b="1" cap="none" dirty="0"/>
              <a:t>a </a:t>
            </a:r>
            <a:r>
              <a:rPr lang="es-AR" sz="2200" b="1" cap="none" dirty="0"/>
              <a:t>S</a:t>
            </a:r>
            <a:r>
              <a:rPr lang="x-none" sz="2200" b="1" cap="none" dirty="0"/>
              <a:t>d de una prueba, es afectada por la sensibilidad analítica  de la prueba,  por  el valor de corte utilizado y por el momento en que se realiza la prueba</a:t>
            </a:r>
            <a:br>
              <a:rPr lang="es-AR" dirty="0"/>
            </a:br>
            <a:endParaRPr lang="es-AR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5280" y="1402081"/>
            <a:ext cx="6172200" cy="5261956"/>
          </a:xfrm>
        </p:spPr>
        <p:txBody>
          <a:bodyPr>
            <a:normAutofit/>
          </a:bodyPr>
          <a:lstStyle/>
          <a:p>
            <a:pPr algn="l"/>
            <a:endParaRPr lang="es-AR" dirty="0">
              <a:solidFill>
                <a:srgbClr val="002060"/>
              </a:solidFill>
            </a:endParaRPr>
          </a:p>
          <a:p>
            <a:pPr algn="l"/>
            <a:r>
              <a:rPr lang="es-AR" sz="2400" b="1" dirty="0">
                <a:solidFill>
                  <a:srgbClr val="002060"/>
                </a:solidFill>
              </a:rPr>
              <a:t>Influencia de la Sensibilidad Analítica del Test:</a:t>
            </a:r>
          </a:p>
          <a:p>
            <a:pPr algn="l"/>
            <a:endParaRPr lang="es-AR" dirty="0">
              <a:solidFill>
                <a:srgbClr val="002060"/>
              </a:solidFill>
            </a:endParaRPr>
          </a:p>
          <a:p>
            <a:pPr algn="l"/>
            <a:r>
              <a:rPr lang="es-AR" b="1" dirty="0">
                <a:solidFill>
                  <a:srgbClr val="002060"/>
                </a:solidFill>
              </a:rPr>
              <a:t>P</a:t>
            </a:r>
            <a:r>
              <a:rPr lang="x-none" b="1" dirty="0">
                <a:solidFill>
                  <a:srgbClr val="002060"/>
                </a:solidFill>
              </a:rPr>
              <a:t>or Ej, </a:t>
            </a:r>
            <a:r>
              <a:rPr lang="es-AR" b="1" dirty="0">
                <a:solidFill>
                  <a:srgbClr val="002060"/>
                </a:solidFill>
              </a:rPr>
              <a:t>para detectar embarazo,  sabemos que  </a:t>
            </a:r>
            <a:r>
              <a:rPr lang="x-none" b="1" dirty="0">
                <a:solidFill>
                  <a:srgbClr val="002060"/>
                </a:solidFill>
              </a:rPr>
              <a:t>el  test A</a:t>
            </a:r>
            <a:r>
              <a:rPr lang="es-AR" b="1" dirty="0">
                <a:solidFill>
                  <a:srgbClr val="002060"/>
                </a:solidFill>
              </a:rPr>
              <a:t> </a:t>
            </a:r>
            <a:r>
              <a:rPr lang="x-none" b="1" dirty="0">
                <a:solidFill>
                  <a:srgbClr val="002060"/>
                </a:solidFill>
              </a:rPr>
              <a:t>detecta concentraciones más bajas de Gonadotrofina coriónica en  orina de mujer  embarazada</a:t>
            </a:r>
            <a:r>
              <a:rPr lang="es-AR" b="1" dirty="0">
                <a:solidFill>
                  <a:srgbClr val="002060"/>
                </a:solidFill>
              </a:rPr>
              <a:t>, respecto al Test B, por tanto, el Test  A</a:t>
            </a:r>
            <a:r>
              <a:rPr lang="x-none" b="1" dirty="0">
                <a:solidFill>
                  <a:srgbClr val="002060"/>
                </a:solidFill>
              </a:rPr>
              <a:t> tiene más  sensib  </a:t>
            </a:r>
            <a:r>
              <a:rPr lang="x-none" b="1" dirty="0">
                <a:solidFill>
                  <a:schemeClr val="bg1"/>
                </a:solidFill>
              </a:rPr>
              <a:t>analítica </a:t>
            </a:r>
            <a:r>
              <a:rPr lang="x-none" b="1" dirty="0">
                <a:solidFill>
                  <a:srgbClr val="002060"/>
                </a:solidFill>
              </a:rPr>
              <a:t>que  el Test B. </a:t>
            </a:r>
            <a:endParaRPr lang="es-AR" b="1" dirty="0">
              <a:solidFill>
                <a:srgbClr val="002060"/>
              </a:solidFill>
            </a:endParaRPr>
          </a:p>
          <a:p>
            <a:pPr algn="l"/>
            <a:endParaRPr lang="es-AR" b="1" dirty="0">
              <a:solidFill>
                <a:srgbClr val="002060"/>
              </a:solidFill>
            </a:endParaRPr>
          </a:p>
          <a:p>
            <a:pPr algn="l"/>
            <a:r>
              <a:rPr lang="x-none" b="1" dirty="0">
                <a:solidFill>
                  <a:srgbClr val="002060"/>
                </a:solidFill>
              </a:rPr>
              <a:t>Este Test A será positivo en orina de mujeres con pocos días de retraso cuando la concentración de HGC  aún  está poco elevada y el Test B  será negativo, por lo tanto, el test A </a:t>
            </a:r>
            <a:r>
              <a:rPr lang="es-AR" b="1" dirty="0">
                <a:solidFill>
                  <a:srgbClr val="002060"/>
                </a:solidFill>
              </a:rPr>
              <a:t> también  tendrá</a:t>
            </a:r>
            <a:r>
              <a:rPr lang="x-none" b="1" dirty="0">
                <a:solidFill>
                  <a:srgbClr val="002060"/>
                </a:solidFill>
              </a:rPr>
              <a:t> mayor </a:t>
            </a:r>
            <a:r>
              <a:rPr lang="x-none" b="1" dirty="0">
                <a:solidFill>
                  <a:schemeClr val="bg1"/>
                </a:solidFill>
              </a:rPr>
              <a:t>S</a:t>
            </a:r>
            <a:r>
              <a:rPr lang="es-AR" b="1" dirty="0" err="1">
                <a:solidFill>
                  <a:schemeClr val="bg1"/>
                </a:solidFill>
              </a:rPr>
              <a:t>ensibilidad</a:t>
            </a:r>
            <a:r>
              <a:rPr lang="es-AR" b="1" dirty="0">
                <a:solidFill>
                  <a:schemeClr val="bg1"/>
                </a:solidFill>
              </a:rPr>
              <a:t> </a:t>
            </a:r>
            <a:r>
              <a:rPr lang="x-none" b="1" dirty="0">
                <a:solidFill>
                  <a:schemeClr val="bg1"/>
                </a:solidFill>
              </a:rPr>
              <a:t>d</a:t>
            </a:r>
            <a:r>
              <a:rPr lang="es-AR" b="1" dirty="0" err="1">
                <a:solidFill>
                  <a:schemeClr val="bg1"/>
                </a:solidFill>
              </a:rPr>
              <a:t>iagnóstica</a:t>
            </a:r>
            <a:r>
              <a:rPr lang="es-AR" b="1" dirty="0">
                <a:solidFill>
                  <a:schemeClr val="bg1"/>
                </a:solidFill>
              </a:rPr>
              <a:t> </a:t>
            </a:r>
            <a:r>
              <a:rPr lang="es-AR" b="1" dirty="0">
                <a:solidFill>
                  <a:srgbClr val="002060"/>
                </a:solidFill>
              </a:rPr>
              <a:t>(</a:t>
            </a:r>
            <a:r>
              <a:rPr lang="es-AR" b="1" dirty="0" err="1">
                <a:solidFill>
                  <a:srgbClr val="002060"/>
                </a:solidFill>
              </a:rPr>
              <a:t>Sd</a:t>
            </a:r>
            <a:r>
              <a:rPr lang="es-AR" b="1" dirty="0">
                <a:solidFill>
                  <a:srgbClr val="002060"/>
                </a:solidFill>
              </a:rPr>
              <a:t>)</a:t>
            </a:r>
            <a:r>
              <a:rPr lang="x-none" b="1" dirty="0">
                <a:solidFill>
                  <a:srgbClr val="002060"/>
                </a:solidFill>
              </a:rPr>
              <a:t> que el test B.</a:t>
            </a:r>
            <a:endParaRPr lang="es-AR" b="1" dirty="0">
              <a:solidFill>
                <a:srgbClr val="00206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E661968-B1B0-417A-A0CD-8F134E67E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3715" y="1875646"/>
            <a:ext cx="474345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9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9700" y="31471"/>
            <a:ext cx="9109364" cy="547649"/>
          </a:xfrm>
        </p:spPr>
        <p:txBody>
          <a:bodyPr anchor="t">
            <a:normAutofit fontScale="90000"/>
          </a:bodyPr>
          <a:lstStyle/>
          <a:p>
            <a:pPr lvl="0"/>
            <a:r>
              <a:rPr lang="es-AR" sz="2700" b="1" cap="none" dirty="0">
                <a:solidFill>
                  <a:srgbClr val="002060"/>
                </a:solidFill>
              </a:rPr>
              <a:t>I</a:t>
            </a:r>
            <a:r>
              <a:rPr lang="x-none" sz="2700" b="1" cap="none" dirty="0">
                <a:solidFill>
                  <a:srgbClr val="002060"/>
                </a:solidFill>
              </a:rPr>
              <a:t>nfluencia del valor de corte sobre la </a:t>
            </a:r>
            <a:r>
              <a:rPr lang="es-AR" sz="2700" b="1" cap="none" dirty="0">
                <a:solidFill>
                  <a:srgbClr val="002060"/>
                </a:solidFill>
              </a:rPr>
              <a:t>S</a:t>
            </a:r>
            <a:r>
              <a:rPr lang="x-none" sz="2700" b="1" cap="none" dirty="0">
                <a:solidFill>
                  <a:srgbClr val="002060"/>
                </a:solidFill>
              </a:rPr>
              <a:t>d</a:t>
            </a:r>
            <a:r>
              <a:rPr lang="x-none" sz="2700" cap="none" dirty="0">
                <a:solidFill>
                  <a:srgbClr val="002060"/>
                </a:solidFill>
              </a:rPr>
              <a:t> </a:t>
            </a:r>
            <a:br>
              <a:rPr lang="es-AR" dirty="0">
                <a:solidFill>
                  <a:srgbClr val="002060"/>
                </a:solidFill>
              </a:rPr>
            </a:b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E0D7F1A-89FD-4DA4-8A01-9CD7A87DC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738447"/>
            <a:ext cx="3413760" cy="356522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507755F-6160-4427-8C27-97634352C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081" y="4639887"/>
            <a:ext cx="1874520" cy="217049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41866A07-DB5F-43A1-8490-5FB25D107871}"/>
              </a:ext>
            </a:extLst>
          </p:cNvPr>
          <p:cNvSpPr/>
          <p:nvPr/>
        </p:nvSpPr>
        <p:spPr>
          <a:xfrm>
            <a:off x="4008120" y="4648200"/>
            <a:ext cx="6888480" cy="20269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2400" b="1" i="1" dirty="0">
                <a:solidFill>
                  <a:srgbClr val="002060"/>
                </a:solidFill>
              </a:rPr>
              <a:t> Al bajar el V.C., ganamos Sd y perdemos Ed</a:t>
            </a:r>
            <a:r>
              <a:rPr lang="es-AR" sz="2400" b="1" i="1" dirty="0">
                <a:solidFill>
                  <a:srgbClr val="002060"/>
                </a:solidFill>
              </a:rPr>
              <a:t>.</a:t>
            </a:r>
            <a:endParaRPr lang="es-AR" sz="2400" i="1" dirty="0">
              <a:solidFill>
                <a:srgbClr val="002060"/>
              </a:solidFill>
            </a:endParaRPr>
          </a:p>
          <a:p>
            <a:pPr algn="ctr"/>
            <a:r>
              <a:rPr lang="es-AR" sz="2000" b="1" i="1" dirty="0">
                <a:solidFill>
                  <a:schemeClr val="bg1"/>
                </a:solidFill>
              </a:rPr>
              <a:t>Dado que se trata de una patología aguda que  comienza con dolor  intenso el cuál motiva  la consulta a un servicio de salud, </a:t>
            </a:r>
          </a:p>
          <a:p>
            <a:pPr algn="ctr"/>
            <a:r>
              <a:rPr lang="es-AR" sz="2000" b="1" i="1" dirty="0">
                <a:solidFill>
                  <a:srgbClr val="0070C0"/>
                </a:solidFill>
              </a:rPr>
              <a:t>¿qué  VC nos conviene utilizar ?</a:t>
            </a:r>
            <a:endParaRPr lang="es-AR" sz="2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FDA2798-A96A-405C-971C-EA602DF952C1}"/>
              </a:ext>
            </a:extLst>
          </p:cNvPr>
          <p:cNvSpPr/>
          <p:nvPr/>
        </p:nvSpPr>
        <p:spPr>
          <a:xfrm>
            <a:off x="182880" y="738446"/>
            <a:ext cx="7254240" cy="37268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x-none" sz="2000" b="1" dirty="0">
                <a:solidFill>
                  <a:srgbClr val="002060"/>
                </a:solidFill>
              </a:rPr>
              <a:t>Por Ej. </a:t>
            </a:r>
            <a:r>
              <a:rPr lang="es-AR" sz="2000" b="1" dirty="0">
                <a:solidFill>
                  <a:srgbClr val="002060"/>
                </a:solidFill>
              </a:rPr>
              <a:t>A</a:t>
            </a:r>
            <a:r>
              <a:rPr lang="x-none" sz="2000" b="1" dirty="0">
                <a:solidFill>
                  <a:srgbClr val="002060"/>
                </a:solidFill>
              </a:rPr>
              <a:t>milasa </a:t>
            </a:r>
            <a:r>
              <a:rPr lang="es-MX" sz="2000" b="1" dirty="0">
                <a:solidFill>
                  <a:srgbClr val="002060"/>
                </a:solidFill>
              </a:rPr>
              <a:t>S</a:t>
            </a:r>
            <a:r>
              <a:rPr lang="x-none" sz="2000" b="1" dirty="0">
                <a:solidFill>
                  <a:srgbClr val="002060"/>
                </a:solidFill>
              </a:rPr>
              <a:t> p</a:t>
            </a:r>
            <a:r>
              <a:rPr lang="es-MX" sz="2000" b="1" dirty="0">
                <a:solidFill>
                  <a:srgbClr val="002060"/>
                </a:solidFill>
              </a:rPr>
              <a:t>/</a:t>
            </a:r>
            <a:r>
              <a:rPr lang="x-none" sz="2000" b="1" dirty="0">
                <a:solidFill>
                  <a:srgbClr val="002060"/>
                </a:solidFill>
              </a:rPr>
              <a:t> di</a:t>
            </a:r>
            <a:r>
              <a:rPr lang="es-MX" sz="2000" b="1" dirty="0" err="1">
                <a:solidFill>
                  <a:srgbClr val="002060"/>
                </a:solidFill>
              </a:rPr>
              <a:t>ag</a:t>
            </a:r>
            <a:r>
              <a:rPr lang="x-none" sz="2000" b="1" dirty="0">
                <a:solidFill>
                  <a:srgbClr val="002060"/>
                </a:solidFill>
              </a:rPr>
              <a:t> pancreatitis aguda (P.A.), </a:t>
            </a:r>
            <a:r>
              <a:rPr lang="es-AR" sz="2000" b="1" dirty="0">
                <a:solidFill>
                  <a:srgbClr val="002060"/>
                </a:solidFill>
              </a:rPr>
              <a:t>con </a:t>
            </a:r>
            <a:r>
              <a:rPr lang="x-none" sz="2000" b="1" dirty="0">
                <a:solidFill>
                  <a:srgbClr val="002060"/>
                </a:solidFill>
              </a:rPr>
              <a:t>  </a:t>
            </a:r>
            <a:r>
              <a:rPr lang="es-AR" sz="2000" b="1" dirty="0">
                <a:solidFill>
                  <a:srgbClr val="002060"/>
                </a:solidFill>
              </a:rPr>
              <a:t>VC=</a:t>
            </a:r>
            <a:r>
              <a:rPr lang="x-none" sz="2000" b="1" dirty="0">
                <a:solidFill>
                  <a:srgbClr val="002060"/>
                </a:solidFill>
              </a:rPr>
              <a:t> 150 u/l, 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es-AR" sz="2000" b="1" dirty="0" err="1">
                <a:solidFill>
                  <a:srgbClr val="002060"/>
                </a:solidFill>
              </a:rPr>
              <a:t>Lte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es-AR" sz="2000" b="1" dirty="0" err="1">
                <a:solidFill>
                  <a:srgbClr val="002060"/>
                </a:solidFill>
              </a:rPr>
              <a:t>sup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x-none" sz="2000" b="1" dirty="0">
                <a:solidFill>
                  <a:srgbClr val="002060"/>
                </a:solidFill>
              </a:rPr>
              <a:t>normal</a:t>
            </a:r>
            <a:r>
              <a:rPr lang="es-AR" sz="2000" b="1" dirty="0">
                <a:solidFill>
                  <a:srgbClr val="002060"/>
                </a:solidFill>
              </a:rPr>
              <a:t>=</a:t>
            </a:r>
            <a:r>
              <a:rPr lang="x-none" sz="2000" b="1" dirty="0">
                <a:solidFill>
                  <a:srgbClr val="002060"/>
                </a:solidFill>
              </a:rPr>
              <a:t>125 u/l</a:t>
            </a:r>
            <a:r>
              <a:rPr lang="es-AR" sz="2000" b="1" dirty="0">
                <a:solidFill>
                  <a:srgbClr val="002060"/>
                </a:solidFill>
              </a:rPr>
              <a:t>.</a:t>
            </a: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T</a:t>
            </a:r>
            <a:r>
              <a:rPr lang="x-none" sz="2000" b="1" dirty="0">
                <a:solidFill>
                  <a:srgbClr val="002060"/>
                </a:solidFill>
              </a:rPr>
              <a:t>odo individuo </a:t>
            </a:r>
            <a:r>
              <a:rPr lang="es-MX" sz="2000" b="1" dirty="0">
                <a:solidFill>
                  <a:srgbClr val="002060"/>
                </a:solidFill>
              </a:rPr>
              <a:t>con</a:t>
            </a:r>
            <a:r>
              <a:rPr lang="x-none" sz="2000" b="1" dirty="0">
                <a:solidFill>
                  <a:srgbClr val="002060"/>
                </a:solidFill>
              </a:rPr>
              <a:t> P.A. tendrá </a:t>
            </a:r>
            <a:r>
              <a:rPr lang="es-MX" sz="2000" b="1" dirty="0">
                <a:solidFill>
                  <a:srgbClr val="002060"/>
                </a:solidFill>
              </a:rPr>
              <a:t>A</a:t>
            </a:r>
            <a:r>
              <a:rPr lang="x-none" sz="2000" b="1" dirty="0">
                <a:solidFill>
                  <a:srgbClr val="002060"/>
                </a:solidFill>
              </a:rPr>
              <a:t>milasa</a:t>
            </a:r>
            <a:r>
              <a:rPr lang="es-AR" sz="2000" b="1" dirty="0">
                <a:solidFill>
                  <a:srgbClr val="002060"/>
                </a:solidFill>
              </a:rPr>
              <a:t> </a:t>
            </a:r>
            <a:r>
              <a:rPr lang="x-none" sz="2000" b="1" dirty="0">
                <a:solidFill>
                  <a:srgbClr val="002060"/>
                </a:solidFill>
              </a:rPr>
              <a:t>&gt; 150 u/l</a:t>
            </a:r>
            <a:r>
              <a:rPr lang="es-AR" sz="2000" b="1" dirty="0">
                <a:solidFill>
                  <a:srgbClr val="002060"/>
                </a:solidFill>
              </a:rPr>
              <a:t>.</a:t>
            </a: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 Alta</a:t>
            </a:r>
            <a:r>
              <a:rPr lang="x-none" sz="2000" b="1" dirty="0">
                <a:solidFill>
                  <a:srgbClr val="002060"/>
                </a:solidFill>
              </a:rPr>
              <a:t>  </a:t>
            </a:r>
            <a:r>
              <a:rPr lang="es-AR" sz="2000" b="1" dirty="0">
                <a:solidFill>
                  <a:srgbClr val="002060"/>
                </a:solidFill>
              </a:rPr>
              <a:t>capacidad para detectar  quien padece PA= alta </a:t>
            </a:r>
            <a:r>
              <a:rPr lang="x-none" sz="2000" b="1" dirty="0">
                <a:solidFill>
                  <a:srgbClr val="002060"/>
                </a:solidFill>
              </a:rPr>
              <a:t>Sd</a:t>
            </a:r>
            <a:endParaRPr lang="es-MX" sz="2000" b="1" dirty="0">
              <a:solidFill>
                <a:srgbClr val="002060"/>
              </a:solidFill>
            </a:endParaRPr>
          </a:p>
          <a:p>
            <a:pPr algn="l"/>
            <a:endParaRPr lang="es-AR" sz="2000" b="1" dirty="0">
              <a:solidFill>
                <a:srgbClr val="002060"/>
              </a:solidFill>
            </a:endParaRPr>
          </a:p>
          <a:p>
            <a:pPr algn="l"/>
            <a:r>
              <a:rPr lang="es-AR" sz="2000" b="1" dirty="0">
                <a:solidFill>
                  <a:srgbClr val="002060"/>
                </a:solidFill>
              </a:rPr>
              <a:t>Pero….,</a:t>
            </a:r>
            <a:r>
              <a:rPr lang="x-none" sz="2000" b="1" dirty="0">
                <a:solidFill>
                  <a:srgbClr val="002060"/>
                </a:solidFill>
              </a:rPr>
              <a:t> al u</a:t>
            </a:r>
            <a:r>
              <a:rPr lang="es-MX" sz="2000" b="1" dirty="0">
                <a:solidFill>
                  <a:srgbClr val="002060"/>
                </a:solidFill>
              </a:rPr>
              <a:t>s</a:t>
            </a:r>
            <a:r>
              <a:rPr lang="x-none" sz="2000" b="1" dirty="0">
                <a:solidFill>
                  <a:srgbClr val="002060"/>
                </a:solidFill>
              </a:rPr>
              <a:t>ar un </a:t>
            </a:r>
            <a:r>
              <a:rPr lang="es-AR" sz="2000" b="1" dirty="0">
                <a:solidFill>
                  <a:srgbClr val="002060"/>
                </a:solidFill>
              </a:rPr>
              <a:t>VC </a:t>
            </a:r>
            <a:r>
              <a:rPr lang="x-none" sz="2000" b="1" dirty="0">
                <a:solidFill>
                  <a:srgbClr val="002060"/>
                </a:solidFill>
              </a:rPr>
              <a:t> próximo al </a:t>
            </a:r>
            <a:r>
              <a:rPr lang="es-MX" sz="2000" b="1" dirty="0">
                <a:solidFill>
                  <a:srgbClr val="002060"/>
                </a:solidFill>
              </a:rPr>
              <a:t>L</a:t>
            </a:r>
            <a:r>
              <a:rPr lang="x-none" sz="2000" b="1" dirty="0">
                <a:solidFill>
                  <a:srgbClr val="002060"/>
                </a:solidFill>
              </a:rPr>
              <a:t>te sup, </a:t>
            </a:r>
            <a:r>
              <a:rPr lang="es-AR" sz="2000" b="1" dirty="0">
                <a:solidFill>
                  <a:srgbClr val="002060"/>
                </a:solidFill>
              </a:rPr>
              <a:t>tendremos  sujetos c/inflamación leve del páncreas que ocasionan un leve  </a:t>
            </a:r>
            <a:r>
              <a:rPr lang="es-AR" sz="2000" b="1" dirty="0" err="1">
                <a:solidFill>
                  <a:srgbClr val="002060"/>
                </a:solidFill>
              </a:rPr>
              <a:t>Hiperamilasemia</a:t>
            </a:r>
            <a:r>
              <a:rPr lang="es-AR" sz="2000" b="1" dirty="0">
                <a:solidFill>
                  <a:srgbClr val="002060"/>
                </a:solidFill>
              </a:rPr>
              <a:t>,  sin   Pancreatitis aguda. </a:t>
            </a:r>
          </a:p>
          <a:p>
            <a:pPr algn="l"/>
            <a:r>
              <a:rPr lang="es-AR" sz="2000" b="1" dirty="0">
                <a:solidFill>
                  <a:schemeClr val="bg1"/>
                </a:solidFill>
              </a:rPr>
              <a:t>S</a:t>
            </a:r>
            <a:r>
              <a:rPr lang="es-MX" sz="2000" b="1" dirty="0" err="1">
                <a:solidFill>
                  <a:schemeClr val="bg1"/>
                </a:solidFill>
              </a:rPr>
              <a:t>ujet</a:t>
            </a:r>
            <a:r>
              <a:rPr lang="x-none" sz="2000" b="1" dirty="0">
                <a:solidFill>
                  <a:schemeClr val="bg1"/>
                </a:solidFill>
              </a:rPr>
              <a:t>os con Ami &gt; 150 U/l que no presentan P.A.</a:t>
            </a:r>
            <a:r>
              <a:rPr lang="es-AR" sz="2000" b="1" dirty="0">
                <a:solidFill>
                  <a:schemeClr val="bg1"/>
                </a:solidFill>
              </a:rPr>
              <a:t> = Falsos positivos</a:t>
            </a:r>
          </a:p>
          <a:p>
            <a:pPr algn="l"/>
            <a:r>
              <a:rPr lang="es-MX" sz="2000" b="1" dirty="0">
                <a:solidFill>
                  <a:srgbClr val="002060"/>
                </a:solidFill>
              </a:rPr>
              <a:t>Más </a:t>
            </a:r>
            <a:r>
              <a:rPr lang="x-none" sz="2000" b="1" dirty="0">
                <a:solidFill>
                  <a:srgbClr val="002060"/>
                </a:solidFill>
              </a:rPr>
              <a:t> FP</a:t>
            </a:r>
            <a:r>
              <a:rPr lang="es-MX" sz="2000" b="1" dirty="0">
                <a:solidFill>
                  <a:srgbClr val="002060"/>
                </a:solidFill>
              </a:rPr>
              <a:t> </a:t>
            </a:r>
            <a:r>
              <a:rPr lang="x-none" sz="2000" b="1" dirty="0">
                <a:solidFill>
                  <a:srgbClr val="002060"/>
                </a:solidFill>
              </a:rPr>
              <a:t> lleva a  menor Especif diag (Ed)</a:t>
            </a:r>
            <a:r>
              <a:rPr lang="es-MX" sz="2000" b="1" dirty="0">
                <a:solidFill>
                  <a:srgbClr val="002060"/>
                </a:solidFill>
              </a:rPr>
              <a:t> = VP / VP+ FP</a:t>
            </a:r>
            <a:r>
              <a:rPr lang="x-none" sz="2000" b="1" dirty="0">
                <a:solidFill>
                  <a:srgbClr val="002060"/>
                </a:solidFill>
              </a:rPr>
              <a:t>  </a:t>
            </a:r>
            <a:endParaRPr lang="es-A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57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Parcel">
  <a:themeElements>
    <a:clrScheme name="Personalizado 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DF59C"/>
      </a:accent2>
      <a:accent3>
        <a:srgbClr val="F5E4A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1169</TotalTime>
  <Words>2492</Words>
  <Application>Microsoft Office PowerPoint</Application>
  <PresentationFormat>Panorámica</PresentationFormat>
  <Paragraphs>376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Parcel</vt:lpstr>
      <vt:lpstr>Evaluación de la capacidad diagnóstica de   una  prueba de laboratorio</vt:lpstr>
      <vt:lpstr>Una porción de cierta población presenta  una afección, y se dispone de una prueba de lab que es positiva en muchos  afectados, y en pocos no afectados </vt:lpstr>
      <vt:lpstr>Se utilizan 4 probabilidades</vt:lpstr>
      <vt:lpstr>Estas 4  probabilidades  son  también  capacidades  al aplicar una  prueba  diagnóstica: </vt:lpstr>
      <vt:lpstr>Por ej, se desea estudiar  la utilidad diag  del  Ca 19-9 para detectar  Ca de colon.  Se debe definir el VC para considerar Prueba Positiva  Se debe definir bien en quienes se aplicará la prueba. El Ca 19-9 se eleva también en Ca de vías biliares, páncreas y  estómago. </vt:lpstr>
      <vt:lpstr>Calculamos Sd, Ed, VVVP y VVPN. Interpretamos.</vt:lpstr>
      <vt:lpstr>capacidad de la Gluc en ayunas para detectar/ descartar/ conformar diabetes mellitus</vt:lpstr>
      <vt:lpstr>La Sd de una prueba, es afectada por la sensibilidad analítica  de la prueba,  por  el valor de corte utilizado y por el momento en que se realiza la prueba </vt:lpstr>
      <vt:lpstr>Influencia del valor de corte sobre la Sd  </vt:lpstr>
      <vt:lpstr>Influencia del momento en que se realiza la prueba sobre la Sd  </vt:lpstr>
      <vt:lpstr>Especificidad diagnóstica: capacidad para descartar la afección, cuando el individuo no la tiene Es afectada por el VC y por la Esp analítica del Test</vt:lpstr>
      <vt:lpstr>¿Para qué sirve  el Valor Predictivo de la Prueba Positiva ? </vt:lpstr>
      <vt:lpstr>Relación entre Prevalencia y VPPP</vt:lpstr>
      <vt:lpstr>¿para qué sirve  el Valor Predictivo de una Prueba Negativa ?</vt:lpstr>
      <vt:lpstr>Al disminuír  el VC para asumir  una prueba como positiva,   aumentan  la Sd y el VPPN, … pero…  disminuyen la  Ed y el VPPP. Ideal en  patologías crónicas con otros recursos para el diagnóstico, sin apuro.   </vt:lpstr>
      <vt:lpstr>Por ejemplo. Deseamos evaluar un Test de Embarazo</vt:lpstr>
      <vt:lpstr>interpretemos éstos valores</vt:lpstr>
      <vt:lpstr>Presentación de PowerPoint</vt:lpstr>
      <vt:lpstr>para aprender éste tema…..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de la capacidad diagnóstica de   una  prueba de laboratorio</dc:title>
  <dc:creator>usuario</dc:creator>
  <cp:lastModifiedBy>Usuario</cp:lastModifiedBy>
  <cp:revision>130</cp:revision>
  <dcterms:created xsi:type="dcterms:W3CDTF">2020-03-26T11:49:29Z</dcterms:created>
  <dcterms:modified xsi:type="dcterms:W3CDTF">2022-03-21T17:45:18Z</dcterms:modified>
</cp:coreProperties>
</file>