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60" r:id="rId4"/>
    <p:sldId id="264" r:id="rId5"/>
    <p:sldId id="263" r:id="rId6"/>
    <p:sldId id="262" r:id="rId7"/>
    <p:sldId id="269" r:id="rId8"/>
    <p:sldId id="268" r:id="rId9"/>
    <p:sldId id="272" r:id="rId10"/>
    <p:sldId id="271" r:id="rId11"/>
    <p:sldId id="267" r:id="rId12"/>
    <p:sldId id="326" r:id="rId13"/>
    <p:sldId id="327" r:id="rId14"/>
    <p:sldId id="266" r:id="rId15"/>
    <p:sldId id="274" r:id="rId16"/>
    <p:sldId id="280" r:id="rId17"/>
    <p:sldId id="278" r:id="rId18"/>
    <p:sldId id="277" r:id="rId19"/>
    <p:sldId id="276" r:id="rId20"/>
    <p:sldId id="284" r:id="rId21"/>
    <p:sldId id="283" r:id="rId22"/>
    <p:sldId id="290" r:id="rId23"/>
    <p:sldId id="289" r:id="rId24"/>
    <p:sldId id="288" r:id="rId25"/>
    <p:sldId id="287" r:id="rId26"/>
    <p:sldId id="286" r:id="rId27"/>
    <p:sldId id="294" r:id="rId28"/>
    <p:sldId id="293" r:id="rId29"/>
    <p:sldId id="292" r:id="rId30"/>
    <p:sldId id="295" r:id="rId31"/>
    <p:sldId id="301" r:id="rId32"/>
    <p:sldId id="300" r:id="rId33"/>
    <p:sldId id="299" r:id="rId34"/>
    <p:sldId id="302" r:id="rId35"/>
    <p:sldId id="306" r:id="rId36"/>
    <p:sldId id="305" r:id="rId37"/>
    <p:sldId id="304" r:id="rId38"/>
    <p:sldId id="307" r:id="rId39"/>
    <p:sldId id="312" r:id="rId40"/>
    <p:sldId id="311" r:id="rId41"/>
    <p:sldId id="310" r:id="rId42"/>
    <p:sldId id="313" r:id="rId43"/>
    <p:sldId id="319" r:id="rId44"/>
    <p:sldId id="318" r:id="rId45"/>
    <p:sldId id="317" r:id="rId46"/>
    <p:sldId id="316" r:id="rId47"/>
    <p:sldId id="315" r:id="rId48"/>
    <p:sldId id="325" r:id="rId49"/>
    <p:sldId id="324" r:id="rId50"/>
    <p:sldId id="321" r:id="rId51"/>
    <p:sldId id="259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7FBEF-3D13-45CB-8398-292FAD3FFA87}" type="datetimeFigureOut">
              <a:rPr lang="es-AR" smtClean="0"/>
              <a:t>15/05/2020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1E1D1-BBCF-4172-8B01-971B52E99B3C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299C-56CD-4662-9572-184DD70AF58B}" type="datetime1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6084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E0A0-CC86-43A1-B3B1-837A0BD02569}" type="datetime1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982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B071-5430-4875-BE8D-7D2D68897E1D}" type="datetime1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0843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3B75-2292-4BE5-88C2-A5673114101C}" type="datetime1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876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AF8-DF2A-403B-8FF9-055E737E5F0C}" type="datetime1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428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D182-F747-491E-8ED4-88AA896E5F4E}" type="datetime1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275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B8AE-A384-4E20-85B6-B9FE7B9EB2E6}" type="datetime1">
              <a:rPr lang="es-ES" smtClean="0"/>
              <a:t>15/05/2020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024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5C81-1865-4342-B753-0E978448AA7C}" type="datetime1">
              <a:rPr lang="es-ES" smtClean="0"/>
              <a:t>15/05/2020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286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DE0-3104-47CC-9E26-C240F9087C11}" type="datetime1">
              <a:rPr lang="es-ES" smtClean="0"/>
              <a:t>15/05/2020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3627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0373-86EA-43B4-B833-2F003C7CBE5E}" type="datetime1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677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0E68-B459-4568-A8CA-CC7EDA3B05E5}" type="datetime1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910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0113-2064-4745-B4BD-759AE387D5EA}" type="datetime1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15FD-019D-4596-B612-38EB7B1C56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540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53" y="332656"/>
            <a:ext cx="229235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5121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ADMISION DEL PACIENTE </a:t>
            </a:r>
            <a:r>
              <a:rPr lang="es-ES" sz="2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2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800" cap="al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muestras </a:t>
            </a:r>
            <a:r>
              <a:rPr lang="es-ES" sz="2800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almacenaje</a:t>
            </a:r>
            <a:br>
              <a:rPr lang="es-ES" sz="2800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000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recomendaciones generales en el laboratorio </a:t>
            </a:r>
            <a:endParaRPr lang="es-ES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403350" y="4508500"/>
            <a:ext cx="6400800" cy="1417638"/>
          </a:xfrm>
        </p:spPr>
        <p:txBody>
          <a:bodyPr/>
          <a:lstStyle/>
          <a:p>
            <a:pPr algn="r" eaLnBrk="1" hangingPunct="1"/>
            <a:r>
              <a:rPr lang="es-ES" altLang="es-ES" sz="2000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Docente</a:t>
            </a:r>
            <a:r>
              <a:rPr lang="es-ES" altLang="es-E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algn="r" eaLnBrk="1" hangingPunct="1"/>
            <a:r>
              <a:rPr lang="es-ES" altLang="es-E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Silvana Lombardi</a:t>
            </a:r>
          </a:p>
          <a:p>
            <a:pPr algn="r" eaLnBrk="1" hangingPunct="1"/>
            <a:r>
              <a:rPr lang="es-ES" altLang="es-E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Bioquímica</a:t>
            </a:r>
          </a:p>
          <a:p>
            <a:pPr eaLnBrk="1" hangingPunct="1"/>
            <a:endParaRPr lang="es-AR" altLang="es-E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858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EMBALAJE Y ETIQUETADO DE LAS </a:t>
            </a:r>
            <a:r>
              <a:rPr lang="es-AR" sz="2000" dirty="0" smtClean="0"/>
              <a:t>MUESTRAS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cap="all" dirty="0" smtClean="0"/>
              <a:t>Recipiente </a:t>
            </a:r>
            <a:r>
              <a:rPr lang="es-AR" sz="1400" u="sng" cap="all" dirty="0" smtClean="0"/>
              <a:t>secundario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Debe </a:t>
            </a:r>
            <a:r>
              <a:rPr lang="es-AR" sz="1400" dirty="0" smtClean="0"/>
              <a:t>tener material absorbente entre él y el recipiente primario en cantidad suficiente para absorber todo el líquido en caso de derramamiento.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Si </a:t>
            </a:r>
            <a:r>
              <a:rPr lang="es-AR" sz="1400" dirty="0" smtClean="0"/>
              <a:t>no hay recipiente terciario, el recipiente de protección tiene que llevar una etiqueta con la frase “muestra de diagnóstico” y el resto de pictogramas reglamentarios, según lo que contenga el paquete.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67586" name="AutoShape 2" descr="Sistema triple embalaje para sustancias biológicas, enva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7588" name="AutoShape 4" descr="Sistema triple embalaje para sustancias biológicas, enva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7591" name="Picture 7" descr="CONTENEDOR biológico transporte cat. B (CT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000504"/>
            <a:ext cx="1785950" cy="1928786"/>
          </a:xfrm>
          <a:prstGeom prst="rect">
            <a:avLst/>
          </a:prstGeom>
          <a:noFill/>
        </p:spPr>
      </p:pic>
      <p:pic>
        <p:nvPicPr>
          <p:cNvPr id="67593" name="Picture 9" descr="CONTENEDOR biologico transporte homolog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929066"/>
            <a:ext cx="1857348" cy="2071662"/>
          </a:xfrm>
          <a:prstGeom prst="rect">
            <a:avLst/>
          </a:prstGeom>
          <a:noFill/>
        </p:spPr>
      </p:pic>
      <p:pic>
        <p:nvPicPr>
          <p:cNvPr id="67595" name="Picture 11" descr="Bio-Contenedor de Seguridad Clase 6.2 - Mercancias Peligros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857628"/>
            <a:ext cx="2000264" cy="1966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EMBALAJE Y ETIQUETADO DE LAS </a:t>
            </a:r>
            <a:r>
              <a:rPr lang="es-AR" sz="2000" dirty="0" smtClean="0"/>
              <a:t>MUESTRAS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860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cap="all" dirty="0" smtClean="0"/>
              <a:t>Recipiente terciario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Tiene </a:t>
            </a:r>
            <a:r>
              <a:rPr lang="es-AR" sz="1400" dirty="0" smtClean="0"/>
              <a:t>que ser resistente a roturas y golpes.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</a:t>
            </a:r>
            <a:r>
              <a:rPr lang="es-AR" sz="1400" dirty="0" smtClean="0"/>
              <a:t>uso del recipiente terciario estará en función de las exigencias normativas de cada tipo de transporte (terrestre, aéreo, postal o marítimo).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Debe </a:t>
            </a:r>
            <a:r>
              <a:rPr lang="es-AR" sz="1400" dirty="0" smtClean="0"/>
              <a:t>llevar una etiqueta en la que figuren las direcciones del remitente y del laboratorio destinatario, así como otra con la frase “muestra de diagnóstico”.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Si </a:t>
            </a:r>
            <a:r>
              <a:rPr lang="es-AR" sz="1400" dirty="0" smtClean="0"/>
              <a:t>se trata de una caja, serán necesarias dos etiquetas de orientación, colocadas en lados opuestos del paquete indicando su correcta posición.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22530" name="Picture 2" descr="Diapositiva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572008"/>
            <a:ext cx="2619375" cy="1743076"/>
          </a:xfrm>
          <a:prstGeom prst="rect">
            <a:avLst/>
          </a:prstGeom>
          <a:noFill/>
        </p:spPr>
      </p:pic>
      <p:pic>
        <p:nvPicPr>
          <p:cNvPr id="22532" name="Picture 4" descr="Servicio integral de transporte de alto rendimiento a temperatur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72008"/>
            <a:ext cx="2286016" cy="2000265"/>
          </a:xfrm>
          <a:prstGeom prst="rect">
            <a:avLst/>
          </a:prstGeom>
          <a:noFill/>
        </p:spPr>
      </p:pic>
      <p:pic>
        <p:nvPicPr>
          <p:cNvPr id="7" name="Picture 5" descr="El protocolo de toma de muestras biológicas en España - Precint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642918"/>
            <a:ext cx="85725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68612" name="Picture 4" descr="MEDIMAIL: ¿Qué es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85818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69634" name="Picture 2" descr="DIAGNOSTICO DE LABORATORIO DE RABIA - ppt descarg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71530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just"/>
            <a:r>
              <a:rPr lang="es-AR" sz="2000" dirty="0" smtClean="0"/>
              <a:t>EMBALAJE Y ETIQUETADO DE LAS </a:t>
            </a:r>
            <a:r>
              <a:rPr lang="es-AR" sz="2000" dirty="0" smtClean="0"/>
              <a:t>MUESTRAS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142984"/>
            <a:ext cx="4286280" cy="164307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También será necesaria una etiqueta que especifique la temperatura de conservación que requiere el paquete, si no es la temperatura ambiente.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Si son placas se envuelven en papel y se almacenan en una caja </a:t>
            </a:r>
            <a:r>
              <a:rPr lang="es-AR" sz="1400" dirty="0" smtClean="0"/>
              <a:t>plástica.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23554" name="AutoShape 2" descr="Seguridad biológica en la preservación y el transporte de muestra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3555" name="Picture 3" descr="F:\ADMISION DEL PACIENTE\UNIDAD N° 3\CLASE N ° 5\ARCHIVOS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00306"/>
            <a:ext cx="5035473" cy="4143380"/>
          </a:xfrm>
          <a:prstGeom prst="rect">
            <a:avLst/>
          </a:prstGeom>
          <a:noFill/>
        </p:spPr>
      </p:pic>
      <p:pic>
        <p:nvPicPr>
          <p:cNvPr id="23557" name="Picture 5" descr="15_Preparación de material para su esterilización | Media Cam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42918"/>
            <a:ext cx="2095500" cy="1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Variables que influyen en la estabilidad de la muestra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Agitación </a:t>
            </a:r>
            <a:r>
              <a:rPr lang="es-AR" sz="1400" u="sng" dirty="0" smtClean="0"/>
              <a:t>de la muestra</a:t>
            </a:r>
            <a:r>
              <a:rPr lang="es-AR" sz="1400" dirty="0" smtClean="0"/>
              <a:t>: Tiene que evitarse tanto como sea posible que durante el transporte las muestras estén sometidas a movimientos bruscos que las deterioren. </a:t>
            </a:r>
            <a:r>
              <a:rPr lang="es-AR" sz="1400" dirty="0" smtClean="0"/>
              <a:t>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Exposición </a:t>
            </a:r>
            <a:r>
              <a:rPr lang="es-AR" sz="1400" u="sng" dirty="0" smtClean="0"/>
              <a:t>a la luz</a:t>
            </a:r>
            <a:r>
              <a:rPr lang="es-AR" sz="1400" dirty="0" smtClean="0"/>
              <a:t>: Es importante impedir la exposición de las muestras a la luz, ya que hay propiedades fotosensibles en la luz artificial y en la del sol.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Variables que influyen en la estabilidad de la muestra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18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Variables </a:t>
            </a:r>
            <a:r>
              <a:rPr lang="es-AR" sz="1400" u="sng" dirty="0" smtClean="0"/>
              <a:t>que influyen en la estabilidad</a:t>
            </a:r>
            <a:r>
              <a:rPr lang="es-AR" sz="1400" dirty="0" smtClean="0"/>
              <a:t>: Tienen que definirse y controlar aquellas variables que puedan influir en la estabilidad de las muestras diagnósticas.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u="sng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Orientación </a:t>
            </a:r>
            <a:r>
              <a:rPr lang="es-AR" sz="1400" u="sng" dirty="0" smtClean="0"/>
              <a:t>del recipiente primario</a:t>
            </a:r>
            <a:r>
              <a:rPr lang="es-AR" sz="1400" dirty="0" smtClean="0"/>
              <a:t>: Para evitar el derramamiento de la muestra es recomendable que el recipiente primario esté en posición vertical.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u="sng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Presión </a:t>
            </a:r>
            <a:r>
              <a:rPr lang="es-AR" sz="1400" u="sng" dirty="0" smtClean="0"/>
              <a:t>atmosférica</a:t>
            </a:r>
            <a:r>
              <a:rPr lang="es-AR" sz="1400" dirty="0" smtClean="0"/>
              <a:t>: En caso de transporte aéreo, las muestras tienen que prepararse para que resistan posibles cambios de </a:t>
            </a:r>
            <a:r>
              <a:rPr lang="es-AR" sz="1400" dirty="0" smtClean="0"/>
              <a:t>presión.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Variables que influyen en la estabilidad de la muestra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Temperatura</a:t>
            </a:r>
            <a:r>
              <a:rPr lang="es-AR" sz="1400" dirty="0" smtClean="0"/>
              <a:t>: El transporte tiene que asegurar la temperatura de conservación de las muestras. Según su naturaleza, así como la de los constituyentes a analizar, la conservación y transporte requerirá que estén congeladas, refrigeradas a temperatura ambiente o en otro intervalo de temperatura.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Tiempo </a:t>
            </a:r>
            <a:r>
              <a:rPr lang="es-AR" sz="1400" u="sng" dirty="0" smtClean="0"/>
              <a:t>de transporte</a:t>
            </a:r>
            <a:r>
              <a:rPr lang="es-AR" sz="1400" dirty="0" smtClean="0"/>
              <a:t>: Las muestras tienen que transportarse al laboratorio lo antes posible, con el fin de minimizar el tiempo transcurrido desde la obtención hasta su recepción. Este tiempo dependerá del constituyente a examinar.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</a:t>
            </a:r>
            <a:r>
              <a:rPr lang="es-AR" sz="2000" dirty="0" smtClean="0"/>
              <a:t>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Toda muestra de sangre debe manipularse con guantes y transportarse en contenedores con tapa en lo posible usar caja de material plástico que permita el lavado y descontaminado diario, especialmente diseñados y destinados sólo para ese propósito.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En caso de derrame de una muestra deben tomarse las siguientes medidas: 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 </a:t>
            </a:r>
            <a:r>
              <a:rPr lang="es-AR" sz="1400" dirty="0" smtClean="0"/>
              <a:t> Avisar </a:t>
            </a:r>
            <a:r>
              <a:rPr lang="es-AR" sz="1400" dirty="0" smtClean="0"/>
              <a:t>inmediatamente al laboratorio clínico para que tome las medidas pertinentes. 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 </a:t>
            </a:r>
            <a:r>
              <a:rPr lang="es-AR" sz="1400" dirty="0" smtClean="0"/>
              <a:t> Limpiar </a:t>
            </a:r>
            <a:r>
              <a:rPr lang="es-AR" sz="1400" dirty="0" smtClean="0"/>
              <a:t>el derrame con material absorbente y luego desinfectar con </a:t>
            </a:r>
            <a:r>
              <a:rPr lang="es-AR" sz="1400" dirty="0" smtClean="0"/>
              <a:t>lavandina 1%.</a:t>
            </a:r>
            <a:endParaRPr lang="es-AR" sz="1400" dirty="0" smtClean="0"/>
          </a:p>
          <a:p>
            <a:pPr indent="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 </a:t>
            </a:r>
            <a:r>
              <a:rPr lang="es-AR" sz="1400" dirty="0" smtClean="0"/>
              <a:t>Usar </a:t>
            </a:r>
            <a:r>
              <a:rPr lang="es-AR" sz="1400" dirty="0" smtClean="0"/>
              <a:t>los elementos de protección.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Se debe capacitar al personal que transporta las muestras acerca de los riesgos involucrados en la actividad que realiza.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Al transportar contenedores con muestras manténgalas en un lugar fresco, evite lugares de altas temperaturas.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64514" name="Picture 2" descr="La temperatura en el transporte y envío de muestras biológic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14686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OBJETIVOS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 smtClean="0"/>
              <a:t>Conocer el nomenclador bioquímico único (NBU), instrumento y herramienta </a:t>
            </a:r>
            <a:r>
              <a:rPr lang="es-AR" sz="1600" dirty="0" smtClean="0"/>
              <a:t>de trabajo para la prestaciones bioquímicas de todo el </a:t>
            </a:r>
            <a:r>
              <a:rPr lang="es-AR" sz="1600" dirty="0" smtClean="0"/>
              <a:t>país.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 smtClean="0"/>
              <a:t>Identificar las recomendaciones generales dentro del laboratorio.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 smtClean="0"/>
              <a:t>Realizar capacitación sobre el transporte, conservación y  almacenaje de muestras.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24717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Los contenedores para transporte de muestra deben habilitarse con gradillas que permitan poner los tubos en posición vertical.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No se deben manipular las muestras durante el envío.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Entregar las muestras al personal capacitado en la recepción de muestras.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transporte rápido y los tiempos de almacenamiento cortos son un aval de los resultados del </a:t>
            </a:r>
            <a:r>
              <a:rPr lang="es-AR" sz="1400" dirty="0" smtClean="0"/>
              <a:t>laboratorio.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57346" name="Picture 2" descr="Manipulación de muestras en protéomica | BioCi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143380"/>
            <a:ext cx="2876568" cy="2357422"/>
          </a:xfrm>
          <a:prstGeom prst="rect">
            <a:avLst/>
          </a:prstGeom>
          <a:noFill/>
        </p:spPr>
      </p:pic>
      <p:pic>
        <p:nvPicPr>
          <p:cNvPr id="57348" name="Picture 4" descr="MINI COOL)Bolso Isotérmico mediano para transporte de muestras (29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71480"/>
            <a:ext cx="1643042" cy="1357322"/>
          </a:xfrm>
          <a:prstGeom prst="rect">
            <a:avLst/>
          </a:prstGeom>
          <a:noFill/>
        </p:spPr>
      </p:pic>
      <p:pic>
        <p:nvPicPr>
          <p:cNvPr id="57350" name="Picture 6" descr="Caja Para El Transporte De Muestras Marca Duraporter® - $ 1,974.00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335758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Los agentes de separación (ejemplo, gel) mejoran el rendimiento del suero o plasma y permiten mantenerlos en los tubos primarios.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envase final debe rotularse como sustancias infecciosas o material biológico contaminante.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58370" name="Picture 2" descr="Transporte de muestras para Diagnóstico Clín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357562"/>
            <a:ext cx="2371725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laboratorio clínico dispone de un registro de referencia y </a:t>
            </a:r>
            <a:r>
              <a:rPr lang="es-AR" sz="1400" dirty="0" err="1" smtClean="0"/>
              <a:t>contrareferencia</a:t>
            </a:r>
            <a:r>
              <a:rPr lang="es-AR" sz="1400" dirty="0" smtClean="0"/>
              <a:t> de muestra.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Allí </a:t>
            </a:r>
            <a:r>
              <a:rPr lang="es-AR" sz="1400" dirty="0" smtClean="0"/>
              <a:t>se </a:t>
            </a:r>
            <a:r>
              <a:rPr lang="es-AR" sz="1400" dirty="0" smtClean="0"/>
              <a:t>registra: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Nombre </a:t>
            </a:r>
            <a:r>
              <a:rPr lang="es-AR" sz="1400" dirty="0" smtClean="0"/>
              <a:t>y </a:t>
            </a:r>
            <a:r>
              <a:rPr lang="es-AR" sz="1400" dirty="0" smtClean="0"/>
              <a:t>Apellido </a:t>
            </a:r>
            <a:r>
              <a:rPr lang="es-AR" sz="1400" dirty="0" smtClean="0"/>
              <a:t>del </a:t>
            </a:r>
            <a:r>
              <a:rPr lang="es-AR" sz="1400" dirty="0" smtClean="0"/>
              <a:t>paciente.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Identificación.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Empresa – Laboratorio que envía la muestra.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Tipo </a:t>
            </a:r>
            <a:r>
              <a:rPr lang="es-AR" sz="1400" dirty="0" smtClean="0"/>
              <a:t>de muestra </a:t>
            </a:r>
            <a:r>
              <a:rPr lang="es-AR" sz="1400" dirty="0" smtClean="0"/>
              <a:t>referida.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Motivo.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L</a:t>
            </a:r>
            <a:r>
              <a:rPr lang="es-AR" sz="1400" dirty="0" smtClean="0"/>
              <a:t>ugar </a:t>
            </a:r>
            <a:r>
              <a:rPr lang="es-AR" sz="1400" dirty="0" smtClean="0"/>
              <a:t>a donde se </a:t>
            </a:r>
            <a:r>
              <a:rPr lang="es-AR" sz="1400" dirty="0" smtClean="0"/>
              <a:t>remite.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E</a:t>
            </a:r>
            <a:r>
              <a:rPr lang="es-AR" sz="1400" dirty="0" smtClean="0"/>
              <a:t>xamen solicitado.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Al finalizar el estudio: resultados </a:t>
            </a:r>
            <a:r>
              <a:rPr lang="es-AR" sz="1400" dirty="0" smtClean="0"/>
              <a:t>obtenidos, fecha de </a:t>
            </a:r>
            <a:r>
              <a:rPr lang="es-AR" sz="1400" dirty="0" err="1" smtClean="0"/>
              <a:t>entrgade</a:t>
            </a:r>
            <a:r>
              <a:rPr lang="es-AR" sz="1400" dirty="0" smtClean="0"/>
              <a:t> </a:t>
            </a:r>
            <a:r>
              <a:rPr lang="es-AR" sz="1400" dirty="0" smtClean="0"/>
              <a:t>los resultados y la persona que los </a:t>
            </a:r>
            <a:r>
              <a:rPr lang="es-AR" sz="1400" dirty="0" smtClean="0"/>
              <a:t>realizó.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91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Para garantizar la seguridad y confiabilidad de las muestras previo al envío se diligencia un </a:t>
            </a:r>
            <a:r>
              <a:rPr lang="es-AR" sz="1400" dirty="0" smtClean="0"/>
              <a:t>formato que </a:t>
            </a:r>
            <a:r>
              <a:rPr lang="es-AR" sz="1400" dirty="0" smtClean="0"/>
              <a:t>consta de los siguientes criterios: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Rotulo </a:t>
            </a:r>
            <a:r>
              <a:rPr lang="es-AR" sz="1400" dirty="0" smtClean="0"/>
              <a:t>con nombre </a:t>
            </a:r>
            <a:r>
              <a:rPr lang="es-AR" sz="1400" dirty="0" smtClean="0"/>
              <a:t>completo.</a:t>
            </a: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Rotulo </a:t>
            </a:r>
            <a:r>
              <a:rPr lang="es-AR" sz="1400" dirty="0" smtClean="0"/>
              <a:t>con número de </a:t>
            </a:r>
            <a:r>
              <a:rPr lang="es-AR" sz="1400" dirty="0" smtClean="0"/>
              <a:t>recepción.</a:t>
            </a: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Criterios </a:t>
            </a:r>
            <a:r>
              <a:rPr lang="es-AR" sz="1400" dirty="0" smtClean="0"/>
              <a:t>de aceptabilidad de las </a:t>
            </a:r>
            <a:r>
              <a:rPr lang="es-AR" sz="1400" dirty="0" smtClean="0"/>
              <a:t>muestras.</a:t>
            </a: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Muestras </a:t>
            </a:r>
            <a:r>
              <a:rPr lang="es-AR" sz="1400" dirty="0" smtClean="0"/>
              <a:t>relacionada en lista de </a:t>
            </a:r>
            <a:r>
              <a:rPr lang="es-AR" sz="1400" dirty="0" smtClean="0"/>
              <a:t>referidos.</a:t>
            </a: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Resumen </a:t>
            </a:r>
            <a:r>
              <a:rPr lang="es-AR" sz="1400" dirty="0" smtClean="0"/>
              <a:t>de historia </a:t>
            </a:r>
            <a:r>
              <a:rPr lang="es-AR" sz="1400" dirty="0" smtClean="0"/>
              <a:t>clínica.</a:t>
            </a: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Adecuado </a:t>
            </a:r>
            <a:r>
              <a:rPr lang="es-AR" sz="1400" dirty="0" smtClean="0"/>
              <a:t>Embalaje recipiente </a:t>
            </a:r>
            <a:r>
              <a:rPr lang="es-AR" sz="1400" dirty="0" smtClean="0"/>
              <a:t>primario. </a:t>
            </a: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Adecuado </a:t>
            </a:r>
            <a:r>
              <a:rPr lang="es-AR" sz="1400" dirty="0" smtClean="0"/>
              <a:t>Embalaje recipiente </a:t>
            </a:r>
            <a:r>
              <a:rPr lang="es-AR" sz="1400" dirty="0" smtClean="0"/>
              <a:t>secundario.</a:t>
            </a: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Recipiente </a:t>
            </a:r>
            <a:r>
              <a:rPr lang="es-AR" sz="1400" dirty="0" smtClean="0"/>
              <a:t>secundario con gel </a:t>
            </a:r>
            <a:r>
              <a:rPr lang="es-AR" sz="1400" dirty="0" smtClean="0"/>
              <a:t>refrigerante. </a:t>
            </a: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Rotulo </a:t>
            </a:r>
            <a:r>
              <a:rPr lang="es-AR" sz="1400" dirty="0" smtClean="0"/>
              <a:t>de embalaje secundario con símbolo riesgo </a:t>
            </a:r>
            <a:r>
              <a:rPr lang="es-AR" sz="1400" dirty="0" smtClean="0"/>
              <a:t>biológico.</a:t>
            </a: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Datos </a:t>
            </a:r>
            <a:r>
              <a:rPr lang="es-AR" sz="1400" dirty="0" smtClean="0"/>
              <a:t>destinatario en Embalaje </a:t>
            </a:r>
            <a:r>
              <a:rPr lang="es-AR" sz="1400" dirty="0" smtClean="0"/>
              <a:t>secundario.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Adecuado embalaje terciario.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AR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53250" name="Picture 2" descr="Símbolo de riesgo biológico | Vector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85992"/>
            <a:ext cx="2104998" cy="1676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Forma </a:t>
            </a:r>
            <a:r>
              <a:rPr lang="es-AR" sz="1400" dirty="0" smtClean="0"/>
              <a:t>como deben ser empacadas las muestras biológicas para el envío, teniendo en cuenta las indicaciones de temperatura para la estabilidad de </a:t>
            </a:r>
            <a:r>
              <a:rPr lang="es-AR" sz="1400" dirty="0" smtClean="0"/>
              <a:t>las mismas.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MATERIALES UTILIZADOS </a:t>
            </a:r>
            <a:endParaRPr lang="es-AR" sz="1400" u="sng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Tubos </a:t>
            </a:r>
            <a:r>
              <a:rPr lang="es-AR" sz="1400" dirty="0" smtClean="0"/>
              <a:t>de polipropileno con tapa para transporte de muestras.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Recipientes </a:t>
            </a:r>
            <a:r>
              <a:rPr lang="es-AR" sz="1400" dirty="0" smtClean="0"/>
              <a:t>estériles para transporte de orina.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Bolsas </a:t>
            </a:r>
            <a:r>
              <a:rPr lang="es-AR" sz="1400" dirty="0" smtClean="0"/>
              <a:t>pláticas de doble bolsillo y cierre de seguridad (tipo sello clip).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Cajas </a:t>
            </a:r>
            <a:r>
              <a:rPr lang="es-AR" sz="1400" dirty="0" smtClean="0"/>
              <a:t>de </a:t>
            </a:r>
            <a:r>
              <a:rPr lang="es-AR" sz="1400" dirty="0" err="1" smtClean="0"/>
              <a:t>telgopor</a:t>
            </a:r>
            <a:r>
              <a:rPr lang="es-AR" sz="1400" dirty="0" smtClean="0"/>
              <a:t> </a:t>
            </a:r>
            <a:r>
              <a:rPr lang="es-AR" sz="1400" dirty="0" smtClean="0"/>
              <a:t>con capacidad </a:t>
            </a:r>
            <a:r>
              <a:rPr lang="es-AR" sz="1400" dirty="0" smtClean="0"/>
              <a:t>los tubos y frascos, para </a:t>
            </a:r>
            <a:r>
              <a:rPr lang="es-AR" sz="1400" dirty="0" smtClean="0"/>
              <a:t>envío de muestras a temperatura ambiente. </a:t>
            </a: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Cajas </a:t>
            </a:r>
            <a:r>
              <a:rPr lang="es-AR" sz="1400" dirty="0" smtClean="0"/>
              <a:t>de cartón para protección de las cajas de </a:t>
            </a:r>
            <a:r>
              <a:rPr lang="es-AR" sz="1400" dirty="0" err="1" smtClean="0"/>
              <a:t>telgopor</a:t>
            </a:r>
            <a:r>
              <a:rPr lang="es-AR" sz="14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Contenedoras </a:t>
            </a:r>
            <a:r>
              <a:rPr lang="es-AR" sz="1400" dirty="0" smtClean="0"/>
              <a:t>de tubos.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54274" name="AutoShape 2" descr="El Sescam mejora el traslado de análisis clínicos entre cent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4276" name="AutoShape 4" descr="El Sescam mejora el traslado de análisis clínicos entre cent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4279" name="Picture 7" descr="F:\ADMISION DEL PACIENTE\UNIDAD N° 3\CLASE N ° 5\ARCHIVO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00570"/>
            <a:ext cx="2857456" cy="1803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DATOS DE LOS PACIENTES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En la factura de solicitud de exámenes de referencia es necesario diligenciar en su totalidad la información solicitada de cada paciente.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La </a:t>
            </a:r>
            <a:r>
              <a:rPr lang="es-AR" sz="1400" dirty="0" smtClean="0"/>
              <a:t>siguiente es la mínima información requerida: Ciudad y fecha, nombre del laboratorio remitente, Apellidos y nombres del paciente, edad, género, número de cédula de ciudadanía, tipo de muestra, Impresión diagnóstica, pruebas solicitadas, número telefónico del laboratorio </a:t>
            </a:r>
            <a:r>
              <a:rPr lang="es-AR" sz="1400" dirty="0" smtClean="0"/>
              <a:t>remitente.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TÉCNICAS DE ENVÍO DE MUESTRAS A TEMPERATURA AMBIENTE (18-25 °C)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1. Los tubos contenedores de muestras deben taparse y sellarse, para evitar derrames de las mismas durante su transporte.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2. Colocar los tubos en las cajas de </a:t>
            </a:r>
            <a:r>
              <a:rPr lang="es-AR" sz="1400" dirty="0" err="1" smtClean="0"/>
              <a:t>telgopor</a:t>
            </a:r>
            <a:r>
              <a:rPr lang="es-AR" sz="1400" dirty="0" smtClean="0"/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3. Colocar la solicitud de exámenes de referencia doblada por fuera de la caja de </a:t>
            </a:r>
            <a:r>
              <a:rPr lang="es-AR" sz="1400" dirty="0" err="1" smtClean="0"/>
              <a:t>telgopor</a:t>
            </a:r>
            <a:r>
              <a:rPr lang="es-AR" sz="1400" dirty="0" smtClean="0"/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4. Colocar la caja de </a:t>
            </a:r>
            <a:r>
              <a:rPr lang="es-AR" sz="1400" dirty="0" err="1" smtClean="0"/>
              <a:t>telgopor</a:t>
            </a:r>
            <a:r>
              <a:rPr lang="es-AR" sz="1400" dirty="0" smtClean="0"/>
              <a:t> </a:t>
            </a:r>
            <a:r>
              <a:rPr lang="es-AR" sz="1400" dirty="0" smtClean="0"/>
              <a:t>que contiene las muestras, dentro de la caja de cartón.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5. Identificar debidamente la caja de cartón en su exterior con nombre, dirección, teléfono y ciudad del laboratorio a donde se remite y </a:t>
            </a:r>
            <a:r>
              <a:rPr lang="es-AR" sz="1400" dirty="0" smtClean="0"/>
              <a:t>también </a:t>
            </a:r>
            <a:r>
              <a:rPr lang="es-AR" sz="1400" dirty="0" smtClean="0"/>
              <a:t>debe llevar los datos del laboratorio remitente. 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56322" name="Picture 2" descr="Triple embalaje muestras biologicas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500570"/>
            <a:ext cx="3214710" cy="1785903"/>
          </a:xfrm>
          <a:prstGeom prst="rect">
            <a:avLst/>
          </a:prstGeom>
          <a:noFill/>
        </p:spPr>
      </p:pic>
      <p:pic>
        <p:nvPicPr>
          <p:cNvPr id="56324" name="Picture 4" descr="Medimail: instrucciones de uso (versión completa) (UN 3373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572008"/>
            <a:ext cx="3119406" cy="1785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261461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TÉCNICAS DE ENVÍO DE ESPECIMENES REFRIGERADOS </a:t>
            </a:r>
            <a:r>
              <a:rPr lang="es-AR" sz="1400" dirty="0" smtClean="0"/>
              <a:t>(2 - 8 °C) </a:t>
            </a:r>
            <a:endParaRPr lang="es-AR" sz="1400" dirty="0" smtClean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PROCESO </a:t>
            </a:r>
            <a:r>
              <a:rPr lang="es-AR" sz="1400" u="sng" dirty="0" smtClean="0"/>
              <a:t>DE REFERENCIACION DE MUESTRAS A LABORATORIOS DE MAYOR COMPLEJIDAD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s-AR" sz="1400" dirty="0" smtClean="0"/>
              <a:t>En caso de ser referenciadas las muestras para estudios especializados a laboratorios de referencia se debe tener en cuenta el diligenciamiento de los formatos estipulados para este </a:t>
            </a:r>
            <a:r>
              <a:rPr lang="es-AR" sz="1400" dirty="0" smtClean="0"/>
              <a:t>fin, </a:t>
            </a:r>
            <a:r>
              <a:rPr lang="es-AR" sz="1400" dirty="0" smtClean="0"/>
              <a:t>los cuales permiten llevar registro a partir de que es despachada la muestra hasta la recepción del resultado por parte del paciente, además de permitir medir el proceso de trazabilidad en cuanto a </a:t>
            </a:r>
            <a:r>
              <a:rPr lang="es-AR" sz="1400" dirty="0" err="1" smtClean="0"/>
              <a:t>referenciación</a:t>
            </a:r>
            <a:r>
              <a:rPr lang="es-AR" sz="1400" dirty="0" smtClean="0"/>
              <a:t> de estas. 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s-AR" sz="1400" u="sng" cap="all" dirty="0" smtClean="0"/>
              <a:t>Materiales </a:t>
            </a:r>
            <a:r>
              <a:rPr lang="es-AR" sz="1400" u="sng" cap="all" dirty="0" smtClean="0"/>
              <a:t>utilizados</a:t>
            </a:r>
            <a:endParaRPr lang="es-AR" sz="1400" u="sng" cap="all" dirty="0" smtClean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es-AR" sz="1400" dirty="0" smtClean="0"/>
              <a:t> </a:t>
            </a:r>
            <a:r>
              <a:rPr lang="es-AR" sz="1400" dirty="0" smtClean="0"/>
              <a:t> Nevera </a:t>
            </a:r>
            <a:r>
              <a:rPr lang="es-AR" sz="1400" dirty="0" smtClean="0"/>
              <a:t>de </a:t>
            </a:r>
            <a:r>
              <a:rPr lang="es-AR" sz="1400" dirty="0" err="1" smtClean="0"/>
              <a:t>telgopor</a:t>
            </a:r>
            <a:r>
              <a:rPr lang="es-AR" sz="1400" dirty="0" smtClean="0"/>
              <a:t> </a:t>
            </a:r>
            <a:r>
              <a:rPr lang="es-AR" sz="1400" dirty="0" smtClean="0"/>
              <a:t>de tamaño variable, según las necesidades de envío (número de muestras).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es-AR" sz="1400" dirty="0" smtClean="0"/>
              <a:t> </a:t>
            </a:r>
            <a:r>
              <a:rPr lang="es-AR" sz="1400" dirty="0" smtClean="0"/>
              <a:t> Caja </a:t>
            </a:r>
            <a:r>
              <a:rPr lang="es-AR" sz="1400" dirty="0" smtClean="0"/>
              <a:t>de cartón que permita colocar dentro de ella lo más justo posible la nevera de </a:t>
            </a:r>
            <a:r>
              <a:rPr lang="es-AR" sz="1400" dirty="0" err="1" smtClean="0"/>
              <a:t>telgopor</a:t>
            </a:r>
            <a:r>
              <a:rPr lang="es-AR" sz="1400" dirty="0" smtClean="0"/>
              <a:t>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es-AR" sz="1400" dirty="0" smtClean="0"/>
              <a:t> </a:t>
            </a:r>
            <a:r>
              <a:rPr lang="es-AR" sz="1400" dirty="0" smtClean="0"/>
              <a:t> Bolsas </a:t>
            </a:r>
            <a:r>
              <a:rPr lang="es-AR" sz="1400" dirty="0" smtClean="0"/>
              <a:t>plásticas con doble bolsillo y cierre de seguridad (tipo sello clip).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es-AR" sz="1400" dirty="0" smtClean="0"/>
              <a:t> </a:t>
            </a:r>
            <a:r>
              <a:rPr lang="es-AR" sz="1400" dirty="0" smtClean="0"/>
              <a:t>Cojines </a:t>
            </a:r>
            <a:r>
              <a:rPr lang="es-AR" sz="1400" dirty="0" smtClean="0"/>
              <a:t>de hielo.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es-AR" sz="1400" dirty="0" smtClean="0"/>
              <a:t> </a:t>
            </a:r>
            <a:r>
              <a:rPr lang="es-AR" sz="1400" dirty="0" smtClean="0"/>
              <a:t>Cinta </a:t>
            </a:r>
            <a:r>
              <a:rPr lang="es-AR" sz="1400" dirty="0" smtClean="0"/>
              <a:t>para sellar cajas.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es-AR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28</a:t>
            </a:fld>
            <a:endParaRPr lang="es-ES"/>
          </a:p>
        </p:txBody>
      </p:sp>
      <p:pic>
        <p:nvPicPr>
          <p:cNvPr id="50180" name="Picture 4" descr="Caja transporte refrigerado sustancias biológicas (Cat. &quot;B&quot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1475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CONDICIONES PARA ENVÍO DE MUESTRAS BIOLÓGICAS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cap="all" dirty="0" smtClean="0"/>
              <a:t>Empaque </a:t>
            </a:r>
            <a:r>
              <a:rPr lang="es-AR" sz="1400" u="sng" cap="all" dirty="0" smtClean="0"/>
              <a:t>de la muestra a transportar y comprobación de la </a:t>
            </a:r>
            <a:r>
              <a:rPr lang="es-AR" sz="1400" u="sng" cap="all" dirty="0" smtClean="0"/>
              <a:t>misma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Sacar </a:t>
            </a:r>
            <a:r>
              <a:rPr lang="es-AR" sz="1400" dirty="0" smtClean="0"/>
              <a:t>del congelador los paneles de hielo para colocarlos en la nevera transportadora, deben estar entre 2 a 8 </a:t>
            </a:r>
            <a:r>
              <a:rPr lang="es-AR" sz="1400" dirty="0" smtClean="0"/>
              <a:t>ºC </a:t>
            </a:r>
            <a:r>
              <a:rPr lang="es-AR" sz="1400" dirty="0" smtClean="0"/>
              <a:t>antes de introducir la muestra en el contenedor, para ello se recomienda medir la temperatura </a:t>
            </a:r>
            <a:r>
              <a:rPr lang="es-AR" sz="1400" dirty="0" smtClean="0"/>
              <a:t>antes </a:t>
            </a:r>
            <a:r>
              <a:rPr lang="es-AR" sz="1400" dirty="0" smtClean="0"/>
              <a:t>de depositar la muestra.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Antes de depositarla en la nevera asegurarse que la muestra es la adecuada y que se encuentren las que han sido registradas para él envió, verifique que se encuentren bien cerrados los Contenedores. Los tubos envidos serán rotulados con el nombre y apellido del paciente, identificación, fecha y tipo de examen solicitado. 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NBU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</a:t>
            </a:r>
            <a:r>
              <a:rPr lang="es-AR" sz="1400" dirty="0" smtClean="0"/>
              <a:t>l  </a:t>
            </a:r>
            <a:r>
              <a:rPr lang="es-AR" sz="1400" dirty="0" smtClean="0"/>
              <a:t>trabajo se elaboró en el seno de la Confederación </a:t>
            </a:r>
            <a:r>
              <a:rPr lang="es-AR" sz="1400" dirty="0" smtClean="0"/>
              <a:t>Unificada Bioquímica </a:t>
            </a:r>
            <a:r>
              <a:rPr lang="es-AR" sz="1400" dirty="0" smtClean="0"/>
              <a:t>de la República </a:t>
            </a:r>
            <a:r>
              <a:rPr lang="es-AR" sz="1400" dirty="0" smtClean="0"/>
              <a:t>Argentina (C.U.B.R.A</a:t>
            </a:r>
            <a:r>
              <a:rPr lang="es-AR" sz="1400" dirty="0" smtClean="0"/>
              <a:t>.), con el objeto </a:t>
            </a:r>
            <a:r>
              <a:rPr lang="es-AR" sz="1400" dirty="0" smtClean="0"/>
              <a:t>de dotar </a:t>
            </a:r>
            <a:r>
              <a:rPr lang="es-AR" sz="1400" dirty="0" smtClean="0"/>
              <a:t>al Sistema de la Seguridad Social de un instrumento </a:t>
            </a:r>
            <a:r>
              <a:rPr lang="es-AR" sz="1400" dirty="0" smtClean="0"/>
              <a:t>para normalizar </a:t>
            </a:r>
            <a:r>
              <a:rPr lang="es-AR" sz="1400" dirty="0" smtClean="0"/>
              <a:t>cualitativamente y cuantitativamente el listado de </a:t>
            </a:r>
            <a:r>
              <a:rPr lang="es-AR" sz="1400" dirty="0" smtClean="0"/>
              <a:t>prácticas bioquímicas </a:t>
            </a:r>
            <a:r>
              <a:rPr lang="es-AR" sz="1400" dirty="0" smtClean="0"/>
              <a:t>que integran el Programa Médico Obligatorio (PMO).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Nomenclador Bioquímico Único (N.B.U.) como nuevo instrumento </a:t>
            </a:r>
            <a:r>
              <a:rPr lang="es-AR" sz="1400" dirty="0" smtClean="0"/>
              <a:t>y herramienta </a:t>
            </a:r>
            <a:r>
              <a:rPr lang="es-AR" sz="1400" dirty="0" smtClean="0"/>
              <a:t>de trabajo para la prestaciones bioquímicas de todo el país, </a:t>
            </a:r>
            <a:r>
              <a:rPr lang="es-AR" sz="1400" dirty="0" smtClean="0"/>
              <a:t>viene a </a:t>
            </a:r>
            <a:r>
              <a:rPr lang="es-AR" sz="1400" dirty="0" smtClean="0"/>
              <a:t>llenar el vacío existente desde la derogación del reconocido </a:t>
            </a:r>
            <a:r>
              <a:rPr lang="es-AR" sz="1400" dirty="0" smtClean="0"/>
              <a:t>Nomenclador I.N.O.S</a:t>
            </a:r>
            <a:r>
              <a:rPr lang="es-AR" sz="1400" dirty="0" smtClean="0"/>
              <a:t>., producida hace varios años atrás, y que motivó la aparición de </a:t>
            </a:r>
            <a:r>
              <a:rPr lang="es-AR" sz="1400" dirty="0" smtClean="0"/>
              <a:t>tantos modelos </a:t>
            </a:r>
            <a:r>
              <a:rPr lang="es-AR" sz="1400" dirty="0" smtClean="0"/>
              <a:t>como fuera necesario en las distintas contrataciones a lo largo </a:t>
            </a:r>
            <a:r>
              <a:rPr lang="es-AR" sz="1400" dirty="0" smtClean="0"/>
              <a:t>y ancho </a:t>
            </a:r>
            <a:r>
              <a:rPr lang="es-AR" sz="1400" dirty="0" smtClean="0"/>
              <a:t>del país.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Con </a:t>
            </a:r>
            <a:r>
              <a:rPr lang="es-AR" sz="1400" dirty="0" smtClean="0"/>
              <a:t>esta actualización </a:t>
            </a:r>
            <a:r>
              <a:rPr lang="es-AR" sz="1400" dirty="0" smtClean="0"/>
              <a:t>se continua </a:t>
            </a:r>
            <a:r>
              <a:rPr lang="es-AR" sz="1400" dirty="0" smtClean="0"/>
              <a:t>avanzando con </a:t>
            </a:r>
            <a:r>
              <a:rPr lang="es-AR" sz="1400" dirty="0" smtClean="0"/>
              <a:t>la unificación </a:t>
            </a:r>
            <a:r>
              <a:rPr lang="es-AR" sz="1400" dirty="0" smtClean="0"/>
              <a:t>de criterios y de modelos de Nomencladores.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31146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Hay </a:t>
            </a:r>
            <a:r>
              <a:rPr lang="es-AR" sz="1400" dirty="0" smtClean="0"/>
              <a:t>varios pasos que son necesarios antes </a:t>
            </a:r>
            <a:r>
              <a:rPr lang="es-AR" sz="1400" dirty="0" smtClean="0"/>
              <a:t>del envío.</a:t>
            </a:r>
            <a:endParaRPr lang="es-AR" sz="1400" dirty="0" smtClean="0"/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Verifique </a:t>
            </a:r>
            <a:r>
              <a:rPr lang="es-AR" sz="1400" dirty="0" smtClean="0"/>
              <a:t>que la muestra está bien etiquetada, es adecuada en cuanto a cantidad, está </a:t>
            </a:r>
            <a:r>
              <a:rPr lang="es-AR" sz="1400" dirty="0" smtClean="0"/>
              <a:t>en buenas </a:t>
            </a:r>
            <a:r>
              <a:rPr lang="es-AR" sz="1400" dirty="0" smtClean="0"/>
              <a:t>condiciones y es apropiada para el análisis solicitado. </a:t>
            </a:r>
            <a:endParaRPr lang="es-AR" sz="1400" dirty="0" smtClean="0"/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La </a:t>
            </a:r>
            <a:r>
              <a:rPr lang="es-AR" sz="1400" dirty="0" smtClean="0"/>
              <a:t>solicitud de análisis </a:t>
            </a:r>
            <a:r>
              <a:rPr lang="es-AR" sz="1400" dirty="0" smtClean="0"/>
              <a:t>debe estar </a:t>
            </a:r>
            <a:r>
              <a:rPr lang="es-AR" sz="1400" dirty="0" smtClean="0"/>
              <a:t>completa e incluir toda la información necesaria.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Introduzca </a:t>
            </a:r>
            <a:r>
              <a:rPr lang="es-AR" sz="1400" dirty="0" smtClean="0"/>
              <a:t>la información de la muestra en un diario o registro.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Siga </a:t>
            </a:r>
            <a:r>
              <a:rPr lang="es-AR" sz="1400" dirty="0" smtClean="0"/>
              <a:t>los procedimientos para el manejo de las muestras </a:t>
            </a:r>
            <a:r>
              <a:rPr lang="es-AR" sz="1400" dirty="0" err="1" smtClean="0"/>
              <a:t>subóptimas</a:t>
            </a:r>
            <a:r>
              <a:rPr lang="es-AR" sz="1400" dirty="0" smtClean="0"/>
              <a:t>, incluido el </a:t>
            </a:r>
            <a:r>
              <a:rPr lang="es-AR" sz="1400" dirty="0" smtClean="0"/>
              <a:t>rechazo de </a:t>
            </a:r>
            <a:r>
              <a:rPr lang="es-AR" sz="1400" dirty="0" smtClean="0"/>
              <a:t>la muestra, cuando sea necesario.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34004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laboratorio deberá aplicar criterios de rechazo y seguirlos estrictamente.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En ocasiones es </a:t>
            </a:r>
            <a:r>
              <a:rPr lang="es-AR" sz="1400" dirty="0" smtClean="0"/>
              <a:t>difícil rechazar una muestra, </a:t>
            </a:r>
            <a:r>
              <a:rPr lang="es-AR" sz="1400" dirty="0" smtClean="0"/>
              <a:t>pero </a:t>
            </a:r>
            <a:r>
              <a:rPr lang="es-AR" sz="1400" dirty="0" smtClean="0"/>
              <a:t>una muestra deficiente no </a:t>
            </a:r>
            <a:r>
              <a:rPr lang="es-AR" sz="1400" dirty="0" smtClean="0"/>
              <a:t>permitirá la </a:t>
            </a:r>
            <a:r>
              <a:rPr lang="es-AR" sz="1400" dirty="0" smtClean="0"/>
              <a:t>obtención de resultados exactos.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</a:t>
            </a:r>
            <a:r>
              <a:rPr lang="es-AR" sz="1400" dirty="0" smtClean="0"/>
              <a:t>laboratorio es responsable de aplicar sus </a:t>
            </a:r>
            <a:r>
              <a:rPr lang="es-AR" sz="1400" dirty="0" smtClean="0"/>
              <a:t>políticas sobre </a:t>
            </a:r>
            <a:r>
              <a:rPr lang="es-AR" sz="1400" dirty="0" smtClean="0"/>
              <a:t>rechazo de muestras de forma que la asistencia al paciente no se vea perjudicada.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La dirección deberá revisar de forma periódica el número de muestras rechazadas y </a:t>
            </a:r>
            <a:r>
              <a:rPr lang="es-AR" sz="1400" dirty="0" smtClean="0"/>
              <a:t>el motivo </a:t>
            </a:r>
            <a:r>
              <a:rPr lang="es-AR" sz="1400" dirty="0" smtClean="0"/>
              <a:t>de los rechazos, realizar formación en materia de recogida de muestras y </a:t>
            </a:r>
            <a:r>
              <a:rPr lang="es-AR" sz="1400" dirty="0" smtClean="0"/>
              <a:t>revisar los </a:t>
            </a:r>
            <a:r>
              <a:rPr lang="es-AR" sz="1400" dirty="0" smtClean="0"/>
              <a:t>procedimientos por escrito de gestión de muestras cuando sea necesario.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/>
          </a:bodyPr>
          <a:lstStyle/>
          <a:p>
            <a:pPr indent="-216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Ejemplos </a:t>
            </a:r>
            <a:r>
              <a:rPr lang="es-AR" sz="1400" dirty="0" smtClean="0"/>
              <a:t>de muestras que deberán rechazarse:</a:t>
            </a:r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Muestra </a:t>
            </a:r>
            <a:r>
              <a:rPr lang="es-AR" sz="1400" dirty="0" smtClean="0"/>
              <a:t>sin </a:t>
            </a:r>
            <a:r>
              <a:rPr lang="es-AR" sz="1400" dirty="0" smtClean="0"/>
              <a:t>etiquetar.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T</a:t>
            </a:r>
            <a:r>
              <a:rPr lang="es-AR" sz="1400" dirty="0" smtClean="0"/>
              <a:t>ubo/recipiente </a:t>
            </a:r>
            <a:r>
              <a:rPr lang="es-AR" sz="1400" dirty="0" smtClean="0"/>
              <a:t>roto o con </a:t>
            </a:r>
            <a:r>
              <a:rPr lang="es-AR" sz="1400" dirty="0" smtClean="0"/>
              <a:t>fugas.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I</a:t>
            </a:r>
            <a:r>
              <a:rPr lang="es-AR" sz="1400" dirty="0" smtClean="0"/>
              <a:t>nformación </a:t>
            </a:r>
            <a:r>
              <a:rPr lang="es-AR" sz="1400" dirty="0" smtClean="0"/>
              <a:t>insuficiente del </a:t>
            </a:r>
            <a:r>
              <a:rPr lang="es-AR" sz="1400" dirty="0" smtClean="0"/>
              <a:t>paciente.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L</a:t>
            </a:r>
            <a:r>
              <a:rPr lang="es-AR" sz="1400" dirty="0" smtClean="0"/>
              <a:t>a </a:t>
            </a:r>
            <a:r>
              <a:rPr lang="es-AR" sz="1400" dirty="0" smtClean="0"/>
              <a:t>etiqueta de la muestra y el nombre del paciente que figura en la hoja de petición </a:t>
            </a:r>
            <a:r>
              <a:rPr lang="es-AR" sz="1400" dirty="0" smtClean="0"/>
              <a:t>de análisis </a:t>
            </a:r>
            <a:r>
              <a:rPr lang="es-AR" sz="1400" dirty="0" smtClean="0"/>
              <a:t>no </a:t>
            </a:r>
            <a:r>
              <a:rPr lang="es-AR" sz="1400" dirty="0" smtClean="0"/>
              <a:t>coinciden.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M</a:t>
            </a:r>
            <a:r>
              <a:rPr lang="es-AR" sz="1400" dirty="0" smtClean="0"/>
              <a:t>uestra </a:t>
            </a:r>
            <a:r>
              <a:rPr lang="es-AR" sz="1400" dirty="0" err="1" smtClean="0"/>
              <a:t>hemolizada</a:t>
            </a:r>
            <a:r>
              <a:rPr lang="es-AR" sz="1400" dirty="0" smtClean="0"/>
              <a:t>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M</a:t>
            </a:r>
            <a:r>
              <a:rPr lang="es-AR" sz="1400" dirty="0" smtClean="0"/>
              <a:t>uestras </a:t>
            </a:r>
            <a:r>
              <a:rPr lang="es-AR" sz="1400" dirty="0" smtClean="0"/>
              <a:t>sin guardar ayuno, para los análisis que requieren </a:t>
            </a:r>
            <a:r>
              <a:rPr lang="es-AR" sz="1400" dirty="0" smtClean="0"/>
              <a:t>ayuno.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M</a:t>
            </a:r>
            <a:r>
              <a:rPr lang="es-AR" sz="1400" dirty="0" smtClean="0"/>
              <a:t>uestra </a:t>
            </a:r>
            <a:r>
              <a:rPr lang="es-AR" sz="1400" dirty="0" smtClean="0"/>
              <a:t>recogida en tubo/recipiente equivocado (p. ej., utilizando el </a:t>
            </a:r>
            <a:r>
              <a:rPr lang="es-AR" sz="1400" dirty="0" smtClean="0"/>
              <a:t>conservante incorrecto </a:t>
            </a:r>
            <a:r>
              <a:rPr lang="es-AR" sz="1400" dirty="0" smtClean="0"/>
              <a:t>o en un recipiente no estéril</a:t>
            </a:r>
            <a:r>
              <a:rPr lang="es-AR" sz="1400" dirty="0" smtClean="0"/>
              <a:t>).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V</a:t>
            </a:r>
            <a:r>
              <a:rPr lang="es-AR" sz="1400" dirty="0" smtClean="0"/>
              <a:t>olumen </a:t>
            </a:r>
            <a:r>
              <a:rPr lang="es-AR" sz="1400" dirty="0" smtClean="0"/>
              <a:t>insuficiente para la cantidad de </a:t>
            </a:r>
            <a:r>
              <a:rPr lang="es-AR" sz="1400" dirty="0" smtClean="0"/>
              <a:t>conservante.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C</a:t>
            </a:r>
            <a:r>
              <a:rPr lang="es-AR" sz="1400" dirty="0" smtClean="0"/>
              <a:t>antidad </a:t>
            </a:r>
            <a:r>
              <a:rPr lang="es-AR" sz="1400" dirty="0" smtClean="0"/>
              <a:t>insuficiente para el análisis </a:t>
            </a:r>
            <a:r>
              <a:rPr lang="es-AR" sz="1400" dirty="0" smtClean="0"/>
              <a:t>solicitado.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T</a:t>
            </a:r>
            <a:r>
              <a:rPr lang="es-AR" sz="1400" dirty="0" smtClean="0"/>
              <a:t>iempo </a:t>
            </a:r>
            <a:r>
              <a:rPr lang="es-AR" sz="1400" dirty="0" smtClean="0"/>
              <a:t>de transporte prolongado u otra deficiencia en la manipulación durante </a:t>
            </a:r>
            <a:r>
              <a:rPr lang="es-AR" sz="1400" dirty="0" smtClean="0"/>
              <a:t>el transporte</a:t>
            </a:r>
            <a:r>
              <a:rPr lang="es-AR" sz="1400" dirty="0" smtClean="0"/>
              <a:t>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b="1" dirty="0" smtClean="0"/>
              <a:t>Anote el motivo del rechazo en el diario de registros e incluya toda </a:t>
            </a:r>
            <a:r>
              <a:rPr lang="es-AR" sz="1400" b="1" dirty="0" smtClean="0"/>
              <a:t>la información </a:t>
            </a:r>
            <a:r>
              <a:rPr lang="es-AR" sz="1400" b="1" dirty="0" smtClean="0"/>
              <a:t>pertinente.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Al rechazar una muestra, es importante:</a:t>
            </a:r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I</a:t>
            </a:r>
            <a:r>
              <a:rPr lang="es-AR" sz="1400" dirty="0" smtClean="0"/>
              <a:t>nformar </a:t>
            </a:r>
            <a:r>
              <a:rPr lang="es-AR" sz="1400" dirty="0" smtClean="0"/>
              <a:t>rápidamente a la persona autorizada de que la muestra no es adecuada </a:t>
            </a:r>
            <a:r>
              <a:rPr lang="es-AR" sz="1400" dirty="0" smtClean="0"/>
              <a:t>para el análisis.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S</a:t>
            </a:r>
            <a:r>
              <a:rPr lang="es-AR" sz="1400" dirty="0" smtClean="0"/>
              <a:t>olicitar otra </a:t>
            </a:r>
            <a:r>
              <a:rPr lang="es-AR" sz="1400" dirty="0" smtClean="0"/>
              <a:t>muestra siguiendo los procedimientos descritos en </a:t>
            </a:r>
            <a:r>
              <a:rPr lang="es-AR" sz="1400" dirty="0" smtClean="0"/>
              <a:t>el manual </a:t>
            </a:r>
            <a:r>
              <a:rPr lang="es-AR" sz="1400" dirty="0" smtClean="0"/>
              <a:t>del </a:t>
            </a:r>
            <a:r>
              <a:rPr lang="es-AR" sz="1400" dirty="0" smtClean="0"/>
              <a:t>laboratorio. 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err="1" smtClean="0"/>
              <a:t>C</a:t>
            </a:r>
            <a:r>
              <a:rPr lang="es-AR" sz="1400" dirty="0" err="1" smtClean="0"/>
              <a:t>nservar</a:t>
            </a:r>
            <a:r>
              <a:rPr lang="es-AR" sz="1400" dirty="0" smtClean="0"/>
              <a:t> </a:t>
            </a:r>
            <a:r>
              <a:rPr lang="es-AR" sz="1400" dirty="0" smtClean="0"/>
              <a:t>la muestra rechazada a la espera de una decisión final sobre su eliminación.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Almacenamiento, retención y desecho de muestras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cap="all" dirty="0" smtClean="0"/>
              <a:t>Almacenamiento de </a:t>
            </a:r>
            <a:r>
              <a:rPr lang="es-AR" sz="1400" u="sng" cap="all" dirty="0" smtClean="0"/>
              <a:t>muestras</a:t>
            </a:r>
            <a:endParaRPr lang="es-AR" sz="1400" u="sng" cap="all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Se </a:t>
            </a:r>
            <a:r>
              <a:rPr lang="es-AR" sz="1400" dirty="0" smtClean="0"/>
              <a:t>deberán elaborar políticas por escrito que incluyan:</a:t>
            </a:r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L</a:t>
            </a:r>
            <a:r>
              <a:rPr lang="es-AR" sz="1400" dirty="0" smtClean="0"/>
              <a:t>a </a:t>
            </a:r>
            <a:r>
              <a:rPr lang="es-AR" sz="1400" dirty="0" smtClean="0"/>
              <a:t>descripción de las muestras que se deberán </a:t>
            </a:r>
            <a:r>
              <a:rPr lang="es-AR" sz="1400" dirty="0" smtClean="0"/>
              <a:t>almacenar.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E</a:t>
            </a:r>
            <a:r>
              <a:rPr lang="es-AR" sz="1400" dirty="0" smtClean="0"/>
              <a:t>l </a:t>
            </a:r>
            <a:r>
              <a:rPr lang="es-AR" sz="1400" dirty="0" smtClean="0"/>
              <a:t>tiempo de </a:t>
            </a:r>
            <a:r>
              <a:rPr lang="es-AR" sz="1400" dirty="0" smtClean="0"/>
              <a:t>conservación.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L</a:t>
            </a:r>
            <a:r>
              <a:rPr lang="es-AR" sz="1400" dirty="0" smtClean="0"/>
              <a:t>a </a:t>
            </a:r>
            <a:r>
              <a:rPr lang="es-AR" sz="1400" dirty="0" smtClean="0"/>
              <a:t>localización (considere la facilidad de acceso</a:t>
            </a:r>
            <a:r>
              <a:rPr lang="es-AR" sz="1400" dirty="0" smtClean="0"/>
              <a:t>).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L</a:t>
            </a:r>
            <a:r>
              <a:rPr lang="es-AR" sz="1400" dirty="0" smtClean="0"/>
              <a:t>as </a:t>
            </a:r>
            <a:r>
              <a:rPr lang="es-AR" sz="1400" dirty="0" smtClean="0"/>
              <a:t>condiciones de almacenamiento, como requisitos atmosféricos y de </a:t>
            </a:r>
            <a:r>
              <a:rPr lang="es-AR" sz="1400" dirty="0" smtClean="0"/>
              <a:t>temperatura.</a:t>
            </a:r>
            <a:endParaRPr lang="es-AR" sz="1400" dirty="0" smtClean="0"/>
          </a:p>
          <a:p>
            <a:pPr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E</a:t>
            </a:r>
            <a:r>
              <a:rPr lang="es-AR" sz="1400" dirty="0" smtClean="0"/>
              <a:t>l </a:t>
            </a:r>
            <a:r>
              <a:rPr lang="es-AR" sz="1400" dirty="0" smtClean="0"/>
              <a:t>sistema para la organización del almacenamiento: un método consiste en </a:t>
            </a:r>
            <a:r>
              <a:rPr lang="es-AR" sz="1400" dirty="0" smtClean="0"/>
              <a:t>almacenar las </a:t>
            </a:r>
            <a:r>
              <a:rPr lang="es-AR" sz="1400" dirty="0" smtClean="0"/>
              <a:t>muestras por día de recepción o por número de registro.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Almacenamiento, retención y desecho de muestras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cap="all" dirty="0" smtClean="0"/>
              <a:t>Retención </a:t>
            </a:r>
            <a:r>
              <a:rPr lang="es-AR" sz="1400" u="sng" cap="all" dirty="0" smtClean="0"/>
              <a:t>de muestras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Establezca una política del laboratorio para la conservación de cada tipo de muestra.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Algunas muestras pueden desecharse rápidamente mientras que, en otros casos, </a:t>
            </a:r>
            <a:r>
              <a:rPr lang="es-AR" sz="1400" dirty="0" smtClean="0"/>
              <a:t>podrá ser </a:t>
            </a:r>
            <a:r>
              <a:rPr lang="es-AR" sz="1400" dirty="0" smtClean="0"/>
              <a:t>necesario conservarlas durante periodos más largos. Realice el seguimiento de </a:t>
            </a:r>
            <a:r>
              <a:rPr lang="es-AR" sz="1400" dirty="0" smtClean="0"/>
              <a:t>las muestras </a:t>
            </a:r>
            <a:r>
              <a:rPr lang="es-AR" sz="1400" dirty="0" smtClean="0"/>
              <a:t>conservadas y no las guarde más tiempo del necesario, puesto que el espacio </a:t>
            </a:r>
            <a:r>
              <a:rPr lang="es-AR" sz="1400" dirty="0" smtClean="0"/>
              <a:t>de nevera </a:t>
            </a:r>
            <a:r>
              <a:rPr lang="es-AR" sz="1400" dirty="0" smtClean="0"/>
              <a:t>o de congelador podría ser limitado.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Deben </a:t>
            </a:r>
            <a:r>
              <a:rPr lang="es-AR" sz="1400" dirty="0" smtClean="0"/>
              <a:t>supervisarse los ciclos de </a:t>
            </a:r>
            <a:r>
              <a:rPr lang="es-AR" sz="1400" dirty="0" smtClean="0"/>
              <a:t>congelación/descongelación </a:t>
            </a:r>
            <a:r>
              <a:rPr lang="es-AR" sz="1400" dirty="0" smtClean="0"/>
              <a:t>de las muestras, ya que las muestras podrían deteriorarse bajo </a:t>
            </a:r>
            <a:r>
              <a:rPr lang="es-AR" sz="1400" dirty="0" smtClean="0"/>
              <a:t>estas condiciones</a:t>
            </a:r>
            <a:r>
              <a:rPr lang="es-AR" sz="1400" dirty="0" smtClean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Es necesario realizar una planificación de las muestras que necesiten un </a:t>
            </a:r>
            <a:r>
              <a:rPr lang="es-AR" sz="1400" dirty="0" smtClean="0"/>
              <a:t>almacenamiento prolongado.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Un </a:t>
            </a:r>
            <a:r>
              <a:rPr lang="es-AR" sz="1400" dirty="0" smtClean="0"/>
              <a:t>sistema organizado y accesible que utilice el seguimiento por </a:t>
            </a:r>
            <a:r>
              <a:rPr lang="es-AR" sz="1400" dirty="0" smtClean="0"/>
              <a:t>ordenador sería </a:t>
            </a:r>
            <a:r>
              <a:rPr lang="es-AR" sz="1400" dirty="0" smtClean="0"/>
              <a:t>útil en ese </a:t>
            </a:r>
            <a:r>
              <a:rPr lang="es-AR" sz="1400" dirty="0" smtClean="0"/>
              <a:t>sentido.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</a:t>
            </a:r>
            <a:r>
              <a:rPr lang="es-AR" sz="1400" dirty="0" smtClean="0"/>
              <a:t>inventario de las muestras almacenadas deberá revisarse </a:t>
            </a:r>
            <a:r>
              <a:rPr lang="es-AR" sz="1400" dirty="0" smtClean="0"/>
              <a:t>a intervalos </a:t>
            </a:r>
            <a:r>
              <a:rPr lang="es-AR" sz="1400" dirty="0" smtClean="0"/>
              <a:t>específicos para determinar el momento de su eliminación.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Almacenamiento, retención y desecho de muestras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cap="all" dirty="0" smtClean="0"/>
              <a:t>Derivación </a:t>
            </a:r>
            <a:r>
              <a:rPr lang="es-AR" sz="1400" u="sng" cap="all" dirty="0" smtClean="0"/>
              <a:t>de muestras</a:t>
            </a:r>
            <a:endParaRPr lang="es-AR" sz="1400" dirty="0" smtClean="0"/>
          </a:p>
          <a:p>
            <a:pPr mar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Cuando </a:t>
            </a:r>
            <a:r>
              <a:rPr lang="es-AR" sz="1400" dirty="0" smtClean="0"/>
              <a:t>envíe muestras a otros laboratorios para su análisis:</a:t>
            </a:r>
          </a:p>
          <a:p>
            <a:pPr marL="0"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Obtenga </a:t>
            </a:r>
            <a:r>
              <a:rPr lang="es-AR" sz="1400" dirty="0" smtClean="0"/>
              <a:t>un manual del laboratorio con los procedimientos detallados de </a:t>
            </a:r>
            <a:r>
              <a:rPr lang="es-AR" sz="1400" dirty="0" smtClean="0"/>
              <a:t>cada laboratorio</a:t>
            </a:r>
            <a:r>
              <a:rPr lang="es-AR" sz="1400" dirty="0" smtClean="0"/>
              <a:t>.</a:t>
            </a:r>
          </a:p>
          <a:p>
            <a:pPr marL="0"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Asegúrese </a:t>
            </a:r>
            <a:r>
              <a:rPr lang="es-AR" sz="1400" dirty="0" smtClean="0"/>
              <a:t>de que la muestra está correctamente etiquetada, en el recipiente </a:t>
            </a:r>
            <a:r>
              <a:rPr lang="es-AR" sz="1400" dirty="0" smtClean="0"/>
              <a:t>correcto, acompañada </a:t>
            </a:r>
            <a:r>
              <a:rPr lang="es-AR" sz="1400" dirty="0" smtClean="0"/>
              <a:t>de una hoja de petición que indique los análisis necesarios e incluya </a:t>
            </a:r>
            <a:r>
              <a:rPr lang="es-AR" sz="1400" dirty="0" smtClean="0"/>
              <a:t>la información </a:t>
            </a:r>
            <a:r>
              <a:rPr lang="es-AR" sz="1400" dirty="0" smtClean="0"/>
              <a:t>de contacto del laboratorio remitente.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Realice </a:t>
            </a:r>
            <a:r>
              <a:rPr lang="es-AR" sz="1400" dirty="0" smtClean="0"/>
              <a:t>un seguimiento atento de las muestras enviadas:</a:t>
            </a:r>
          </a:p>
          <a:p>
            <a:pPr marL="0"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Mantenga </a:t>
            </a:r>
            <a:r>
              <a:rPr lang="es-AR" sz="1400" dirty="0" smtClean="0"/>
              <a:t>un registro de todos los análisis y las muestras </a:t>
            </a:r>
            <a:r>
              <a:rPr lang="es-AR" sz="1400" dirty="0" smtClean="0"/>
              <a:t>enviadas.</a:t>
            </a:r>
          </a:p>
          <a:p>
            <a:pPr marL="0"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La </a:t>
            </a:r>
            <a:r>
              <a:rPr lang="es-AR" sz="1400" dirty="0" smtClean="0"/>
              <a:t>fecha del envío </a:t>
            </a:r>
            <a:r>
              <a:rPr lang="es-AR" sz="1400" dirty="0" smtClean="0"/>
              <a:t>y el </a:t>
            </a:r>
            <a:r>
              <a:rPr lang="es-AR" sz="1400" dirty="0" smtClean="0"/>
              <a:t>nombre de la persona que remita el </a:t>
            </a:r>
            <a:r>
              <a:rPr lang="es-AR" sz="1400" dirty="0" smtClean="0"/>
              <a:t>análisis.</a:t>
            </a:r>
            <a:endParaRPr lang="es-AR" sz="1400" dirty="0" smtClean="0"/>
          </a:p>
          <a:p>
            <a:pPr marL="0"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R</a:t>
            </a:r>
            <a:r>
              <a:rPr lang="es-AR" sz="1400" dirty="0" smtClean="0"/>
              <a:t>egistre </a:t>
            </a:r>
            <a:r>
              <a:rPr lang="es-AR" sz="1400" dirty="0" smtClean="0"/>
              <a:t>y notifique los resultados recibidos de cada muestra </a:t>
            </a:r>
            <a:r>
              <a:rPr lang="es-AR" sz="1400" dirty="0" smtClean="0"/>
              <a:t>enviada.</a:t>
            </a:r>
            <a:endParaRPr lang="es-AR" sz="1400" dirty="0" smtClean="0"/>
          </a:p>
          <a:p>
            <a:pPr marL="0"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S</a:t>
            </a:r>
            <a:r>
              <a:rPr lang="es-AR" sz="1400" dirty="0" smtClean="0"/>
              <a:t>upervise </a:t>
            </a:r>
            <a:r>
              <a:rPr lang="es-AR" sz="1400" dirty="0" smtClean="0"/>
              <a:t>los plazos de entrega y registre cualquier problema que haya encontrado.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Almacenamiento, retención y desecho de muestras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cap="all" dirty="0" smtClean="0"/>
              <a:t>Desecho </a:t>
            </a:r>
            <a:r>
              <a:rPr lang="es-AR" sz="1400" u="sng" cap="all" dirty="0" smtClean="0"/>
              <a:t>de muestras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laboratorio tiene la responsabilidad de garantizar que el desecho de todos los </a:t>
            </a:r>
            <a:r>
              <a:rPr lang="es-AR" sz="1400" dirty="0" smtClean="0"/>
              <a:t>residuos del </a:t>
            </a:r>
            <a:r>
              <a:rPr lang="es-AR" sz="1400" dirty="0" smtClean="0"/>
              <a:t>laboratorio se realiza de forma segura.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Para </a:t>
            </a:r>
            <a:r>
              <a:rPr lang="es-AR" sz="1400" dirty="0" smtClean="0"/>
              <a:t>garantizar el correcto desecho de </a:t>
            </a:r>
            <a:r>
              <a:rPr lang="es-AR" sz="1400" dirty="0" smtClean="0"/>
              <a:t>las muestras </a:t>
            </a:r>
            <a:r>
              <a:rPr lang="es-AR" sz="1400" dirty="0" smtClean="0"/>
              <a:t>del paciente: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Elabore </a:t>
            </a:r>
            <a:r>
              <a:rPr lang="es-AR" sz="1400" dirty="0" smtClean="0"/>
              <a:t>una política para el desecho de residuos; aplique las reglamentaciones locales </a:t>
            </a:r>
            <a:r>
              <a:rPr lang="es-AR" sz="1400" dirty="0" smtClean="0"/>
              <a:t>y nacionales </a:t>
            </a:r>
            <a:r>
              <a:rPr lang="es-AR" sz="1400" dirty="0" smtClean="0"/>
              <a:t>sobre el desecho de los residuos médicos.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Establezca </a:t>
            </a:r>
            <a:r>
              <a:rPr lang="es-AR" sz="1400" dirty="0" smtClean="0"/>
              <a:t>y siga procedimientos para desinfectar las muestras antes de su desecho.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CONSERVACIÓN DE ESPECÍMENES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En la conservación de especímenes del laboratorio hay que diferenciar entre </a:t>
            </a:r>
            <a:r>
              <a:rPr lang="es-AR" sz="1400" dirty="0" smtClean="0"/>
              <a:t>los que </a:t>
            </a:r>
            <a:r>
              <a:rPr lang="es-AR" sz="1400" dirty="0" smtClean="0"/>
              <a:t>se mantendrán refrigerados, y los que deberán permanecer en condiciones </a:t>
            </a:r>
            <a:r>
              <a:rPr lang="es-AR" sz="1400" dirty="0" smtClean="0"/>
              <a:t>de congelación</a:t>
            </a:r>
            <a:r>
              <a:rPr lang="es-AR" sz="1400" dirty="0" smtClean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i="1" u="sng" dirty="0" smtClean="0"/>
              <a:t>Especímenes refrigerados</a:t>
            </a:r>
            <a:r>
              <a:rPr lang="es-AR" sz="1400" i="1" dirty="0" smtClean="0"/>
              <a:t>: </a:t>
            </a:r>
            <a:r>
              <a:rPr lang="es-AR" sz="1400" dirty="0" smtClean="0"/>
              <a:t>Sangre, orina, heces, esperma y otros </a:t>
            </a:r>
            <a:r>
              <a:rPr lang="es-AR" sz="1400" dirty="0" smtClean="0"/>
              <a:t>líquidos corporales </a:t>
            </a:r>
            <a:r>
              <a:rPr lang="es-AR" sz="1400" dirty="0" smtClean="0"/>
              <a:t>que no </a:t>
            </a:r>
            <a:r>
              <a:rPr lang="es-AR" sz="1400" dirty="0" smtClean="0"/>
              <a:t>se deterioren </a:t>
            </a:r>
            <a:r>
              <a:rPr lang="es-AR" sz="1400" dirty="0" smtClean="0"/>
              <a:t>a corto plazo. Y que puedan ser requeridos </a:t>
            </a:r>
            <a:r>
              <a:rPr lang="es-AR" sz="1400" dirty="0" smtClean="0"/>
              <a:t>para nuevas </a:t>
            </a:r>
            <a:r>
              <a:rPr lang="es-AR" sz="1400" dirty="0" smtClean="0"/>
              <a:t>pruebas. Se estima que estos especímenes no permanecerán más de </a:t>
            </a:r>
            <a:r>
              <a:rPr lang="es-AR" sz="1400" dirty="0" smtClean="0"/>
              <a:t>7 días</a:t>
            </a:r>
            <a:r>
              <a:rPr lang="es-AR" sz="1400" dirty="0" smtClean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i="1" u="sng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i="1" u="sng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i="1" u="sng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i="1" u="sng" dirty="0" smtClean="0"/>
              <a:t>Especímenes </a:t>
            </a:r>
            <a:r>
              <a:rPr lang="es-AR" sz="1400" i="1" u="sng" dirty="0" smtClean="0"/>
              <a:t>congelados</a:t>
            </a:r>
            <a:r>
              <a:rPr lang="es-AR" sz="1400" i="1" dirty="0" smtClean="0"/>
              <a:t>: </a:t>
            </a:r>
            <a:r>
              <a:rPr lang="es-AR" sz="1400" dirty="0" smtClean="0"/>
              <a:t>Suero, orina, heces, plasma y otros </a:t>
            </a:r>
            <a:r>
              <a:rPr lang="es-AR" sz="1400" dirty="0" smtClean="0"/>
              <a:t>líquidos corporales</a:t>
            </a:r>
            <a:r>
              <a:rPr lang="es-AR" sz="1400" dirty="0" smtClean="0"/>
              <a:t>, de los que sea </a:t>
            </a:r>
            <a:r>
              <a:rPr lang="es-AR" sz="1400" dirty="0" smtClean="0"/>
              <a:t>previsible </a:t>
            </a:r>
            <a:r>
              <a:rPr lang="es-AR" sz="1400" dirty="0" smtClean="0"/>
              <a:t>su uso a largo plazo. Salvo excepciones </a:t>
            </a:r>
            <a:r>
              <a:rPr lang="es-AR" sz="1400" dirty="0" smtClean="0"/>
              <a:t>no permanecerán </a:t>
            </a:r>
            <a:r>
              <a:rPr lang="es-AR" sz="1400" dirty="0" smtClean="0"/>
              <a:t>más de tres meses.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CONSERVACIÓN DE ESPECÍMENES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laboratorio dispondrá de una cámara frigorífica y otra de congelación, </a:t>
            </a:r>
            <a:r>
              <a:rPr lang="es-AR" sz="1400" dirty="0" smtClean="0"/>
              <a:t>que permitirán </a:t>
            </a:r>
            <a:r>
              <a:rPr lang="es-AR" sz="1400" dirty="0" smtClean="0"/>
              <a:t>una conservación estable de las muestras. Las cámaras serán </a:t>
            </a:r>
            <a:r>
              <a:rPr lang="es-AR" sz="1400" dirty="0" smtClean="0"/>
              <a:t>totalmente independientes </a:t>
            </a:r>
            <a:r>
              <a:rPr lang="es-AR" sz="1400" dirty="0" smtClean="0"/>
              <a:t>y poseerán una capacidad suficiente para el volumen de muestras con </a:t>
            </a:r>
            <a:r>
              <a:rPr lang="es-AR" sz="1400" dirty="0" smtClean="0"/>
              <a:t>el que </a:t>
            </a:r>
            <a:r>
              <a:rPr lang="es-AR" sz="1400" dirty="0" smtClean="0"/>
              <a:t>ha sido diseñado </a:t>
            </a:r>
            <a:r>
              <a:rPr lang="es-AR" sz="1400" dirty="0" smtClean="0"/>
              <a:t>dicho laboratorio</a:t>
            </a:r>
            <a:r>
              <a:rPr lang="es-AR" sz="1400" dirty="0" smtClean="0"/>
              <a:t>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NBU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Este aporte </a:t>
            </a:r>
            <a:r>
              <a:rPr lang="es-AR" sz="1400" dirty="0" smtClean="0"/>
              <a:t>ordena </a:t>
            </a:r>
            <a:r>
              <a:rPr lang="es-AR" sz="1400" dirty="0" smtClean="0"/>
              <a:t>la nomenclatura de los análisis clínicos, </a:t>
            </a:r>
            <a:r>
              <a:rPr lang="es-AR" sz="1400" dirty="0" smtClean="0"/>
              <a:t>al mismo tiempo que simplificar la forma de establecer los aranceles con una sola columna </a:t>
            </a:r>
            <a:r>
              <a:rPr lang="es-AR" sz="1400" dirty="0" smtClean="0"/>
              <a:t>de valores por práctica y un disparador llamado Unidad </a:t>
            </a:r>
            <a:r>
              <a:rPr lang="es-AR" sz="1400" dirty="0" smtClean="0"/>
              <a:t>Bioquímica cuya </a:t>
            </a:r>
            <a:r>
              <a:rPr lang="es-AR" sz="1400" dirty="0" smtClean="0"/>
              <a:t>aplicación fija el precio de cada práctica.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CONSERVACIÓN DE ESPECÍMENES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Algunas consideraciones a tener en cuenta para garantizar una gestión correcta </a:t>
            </a:r>
            <a:r>
              <a:rPr lang="es-AR" sz="1400" dirty="0" smtClean="0"/>
              <a:t>y segura </a:t>
            </a:r>
            <a:r>
              <a:rPr lang="es-AR" sz="1400" dirty="0" smtClean="0"/>
              <a:t>en materia de conservación de especímenes son: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Las </a:t>
            </a:r>
            <a:r>
              <a:rPr lang="es-AR" sz="1400" dirty="0" smtClean="0"/>
              <a:t>muestras a conservar permanecerán con su código de barras </a:t>
            </a:r>
            <a:r>
              <a:rPr lang="es-AR" sz="1400" dirty="0" smtClean="0"/>
              <a:t>identificativo para </a:t>
            </a:r>
            <a:r>
              <a:rPr lang="es-AR" sz="1400" dirty="0" smtClean="0"/>
              <a:t>garantizar la confidencialidad de los </a:t>
            </a:r>
            <a:r>
              <a:rPr lang="es-AR" sz="1400" dirty="0" smtClean="0"/>
              <a:t>usuarios.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Las </a:t>
            </a:r>
            <a:r>
              <a:rPr lang="es-AR" sz="1400" dirty="0" smtClean="0"/>
              <a:t>muestras se almacenarán en grupos atendiendo al tipo de especímenes y a </a:t>
            </a:r>
            <a:r>
              <a:rPr lang="es-AR" sz="1400" dirty="0" smtClean="0"/>
              <a:t>la fecha </a:t>
            </a:r>
            <a:r>
              <a:rPr lang="es-AR" sz="1400" dirty="0" smtClean="0"/>
              <a:t>de toma de los mismos.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Siempre </a:t>
            </a:r>
            <a:r>
              <a:rPr lang="es-AR" sz="1400" dirty="0" smtClean="0"/>
              <a:t>se mantendrán en posición vertical para disminuir en la medida de </a:t>
            </a:r>
            <a:r>
              <a:rPr lang="es-AR" sz="1400" dirty="0" smtClean="0"/>
              <a:t>lo posible </a:t>
            </a:r>
            <a:r>
              <a:rPr lang="es-AR" sz="1400" dirty="0" smtClean="0"/>
              <a:t>fenómenos que pudieran derivar del almacenamiento en el tiempo, y </a:t>
            </a:r>
            <a:r>
              <a:rPr lang="es-AR" sz="1400" dirty="0" smtClean="0"/>
              <a:t>que pudieran </a:t>
            </a:r>
            <a:r>
              <a:rPr lang="es-AR" sz="1400" dirty="0" smtClean="0"/>
              <a:t>inhabilitar un posterior uso de los especímenes.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CONSERVACIÓN DE ESPECÍMENES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Se corroborará que las muestras se conservan a una temperatura idónea.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Para ello </a:t>
            </a:r>
            <a:r>
              <a:rPr lang="es-AR" sz="1400" dirty="0" smtClean="0"/>
              <a:t>se realizará un control y registro diario, de la temperatura máxima y </a:t>
            </a:r>
            <a:r>
              <a:rPr lang="es-AR" sz="1400" dirty="0" smtClean="0"/>
              <a:t>mínima que </a:t>
            </a:r>
            <a:r>
              <a:rPr lang="es-AR" sz="1400" dirty="0" smtClean="0"/>
              <a:t>alcanzan los equipos de conservación</a:t>
            </a:r>
            <a:r>
              <a:rPr lang="es-AR" sz="1400" dirty="0" smtClean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Estará totalmente prohibido guardar alimentos </a:t>
            </a:r>
            <a:r>
              <a:rPr lang="es-AR" sz="1400" dirty="0" smtClean="0"/>
              <a:t>o bebidas </a:t>
            </a:r>
            <a:r>
              <a:rPr lang="es-AR" sz="1400" dirty="0" smtClean="0"/>
              <a:t>en los sistemas de conservación.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Esto deberá </a:t>
            </a:r>
            <a:r>
              <a:rPr lang="es-AR" sz="1400" dirty="0" smtClean="0"/>
              <a:t>indicarse con el pictograma de </a:t>
            </a:r>
            <a:r>
              <a:rPr lang="es-AR" sz="1400" dirty="0" smtClean="0"/>
              <a:t>Riesgo Biológico</a:t>
            </a:r>
            <a:r>
              <a:rPr lang="es-AR" sz="1400" dirty="0" smtClean="0"/>
              <a:t>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Transporte de muestras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cap="all" dirty="0" smtClean="0"/>
              <a:t>Necesidad </a:t>
            </a:r>
            <a:r>
              <a:rPr lang="es-AR" sz="1400" u="sng" cap="all" dirty="0" smtClean="0"/>
              <a:t>de transporte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Normalmente, las muestras se recogen fuera del laboratorio y deben transportarse </a:t>
            </a:r>
            <a:r>
              <a:rPr lang="es-AR" sz="1400" dirty="0" smtClean="0"/>
              <a:t>para su </a:t>
            </a:r>
            <a:r>
              <a:rPr lang="es-AR" sz="1400" dirty="0" smtClean="0"/>
              <a:t>posterior procesamiento y análisis.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</a:t>
            </a:r>
            <a:r>
              <a:rPr lang="es-AR" sz="1400" dirty="0" smtClean="0"/>
              <a:t>transporte podrá ser para una distancia </a:t>
            </a:r>
            <a:r>
              <a:rPr lang="es-AR" sz="1400" dirty="0" smtClean="0"/>
              <a:t>corta, pero </a:t>
            </a:r>
            <a:r>
              <a:rPr lang="es-AR" sz="1400" dirty="0" smtClean="0"/>
              <a:t>a veces el transporte a una clínica o un centro de recogida lejanos requiere el uso </a:t>
            </a:r>
            <a:r>
              <a:rPr lang="es-AR" sz="1400" dirty="0" smtClean="0"/>
              <a:t>de vehículos </a:t>
            </a:r>
            <a:r>
              <a:rPr lang="es-AR" sz="1400" dirty="0" smtClean="0"/>
              <a:t>o aviones.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Además</a:t>
            </a:r>
            <a:r>
              <a:rPr lang="es-AR" sz="1400" dirty="0" smtClean="0"/>
              <a:t>, el laboratorio podrá necesitar enviar muestras a </a:t>
            </a:r>
            <a:r>
              <a:rPr lang="es-AR" sz="1400" dirty="0" smtClean="0"/>
              <a:t>laboratorios subcontratistas</a:t>
            </a:r>
            <a:r>
              <a:rPr lang="es-AR" sz="1400" dirty="0" smtClean="0"/>
              <a:t>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En </a:t>
            </a:r>
            <a:r>
              <a:rPr lang="es-AR" sz="1400" dirty="0" smtClean="0"/>
              <a:t>todos los casos, el transporte debe gestionarse con atención </a:t>
            </a:r>
            <a:r>
              <a:rPr lang="es-AR" sz="1400" dirty="0" smtClean="0"/>
              <a:t>con el </a:t>
            </a:r>
            <a:r>
              <a:rPr lang="es-AR" sz="1400" dirty="0" smtClean="0"/>
              <a:t>fin de mantener la integridad de la muestra, prestando atención a la temperatura, </a:t>
            </a:r>
            <a:r>
              <a:rPr lang="es-AR" sz="1400" dirty="0" smtClean="0"/>
              <a:t>las necesidades </a:t>
            </a:r>
            <a:r>
              <a:rPr lang="es-AR" sz="1400" dirty="0" smtClean="0"/>
              <a:t>de conservación, los recipientes especiales de transporte y las limitaciones </a:t>
            </a:r>
            <a:r>
              <a:rPr lang="es-AR" sz="1400" dirty="0" smtClean="0"/>
              <a:t>de tiempo</a:t>
            </a:r>
            <a:r>
              <a:rPr lang="es-AR" sz="1400" dirty="0" smtClean="0"/>
              <a:t>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También </a:t>
            </a:r>
            <a:r>
              <a:rPr lang="es-AR" sz="1400" dirty="0" smtClean="0"/>
              <a:t>es importante garantizar la seguridad de las personas que manipulan </a:t>
            </a:r>
            <a:r>
              <a:rPr lang="es-AR" sz="1400" dirty="0" smtClean="0"/>
              <a:t>el material </a:t>
            </a:r>
            <a:r>
              <a:rPr lang="es-AR" sz="1400" dirty="0" smtClean="0"/>
              <a:t>antes, durante y después del transporte.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Transporte de muestras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cap="all" dirty="0" smtClean="0"/>
              <a:t>Requisitos </a:t>
            </a:r>
            <a:r>
              <a:rPr lang="es-AR" sz="1400" u="sng" cap="all" dirty="0" smtClean="0"/>
              <a:t>de seguridad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Los laboratorios que envíen o transporten muestras por aire, mar, tren o carretera </a:t>
            </a:r>
            <a:r>
              <a:rPr lang="es-AR" sz="1400" dirty="0" smtClean="0"/>
              <a:t>entre laboratorios </a:t>
            </a:r>
            <a:r>
              <a:rPr lang="es-AR" sz="1400" dirty="0" smtClean="0"/>
              <a:t>locales, regionales y subcontratistas, o entre laboratorios de otros </a:t>
            </a:r>
            <a:r>
              <a:rPr lang="es-AR" sz="1400" dirty="0" smtClean="0"/>
              <a:t>países, deben </a:t>
            </a:r>
            <a:r>
              <a:rPr lang="es-AR" sz="1400" dirty="0" smtClean="0"/>
              <a:t>cumplir varias reglamentaciones.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Estas </a:t>
            </a:r>
            <a:r>
              <a:rPr lang="es-AR" sz="1400" dirty="0" smtClean="0"/>
              <a:t>reglamentaciones están diseñadas para </a:t>
            </a:r>
            <a:r>
              <a:rPr lang="es-AR" sz="1400" dirty="0" smtClean="0"/>
              <a:t>tratar los </a:t>
            </a:r>
            <a:r>
              <a:rPr lang="es-AR" sz="1400" dirty="0" smtClean="0"/>
              <a:t>accidentes y derrames en el transporte, reducir los peligros biológicos y mantener </a:t>
            </a:r>
            <a:r>
              <a:rPr lang="es-AR" sz="1400" dirty="0" smtClean="0"/>
              <a:t>las muestras </a:t>
            </a:r>
            <a:r>
              <a:rPr lang="es-AR" sz="1400" dirty="0" smtClean="0"/>
              <a:t>intactas para su análisis.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Transporte de muestras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cap="all" dirty="0" smtClean="0"/>
              <a:t>Reglamentaciones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Las reglamentaciones para transportar muestras provienen de varias fuentes, entre otras:</a:t>
            </a:r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R</a:t>
            </a:r>
            <a:r>
              <a:rPr lang="es-AR" sz="1400" dirty="0" smtClean="0"/>
              <a:t>eglamentaciones </a:t>
            </a:r>
            <a:r>
              <a:rPr lang="es-AR" sz="1400" dirty="0" smtClean="0"/>
              <a:t>nacionales de </a:t>
            </a:r>
            <a:r>
              <a:rPr lang="es-AR" sz="1400" dirty="0" smtClean="0"/>
              <a:t>transporte.</a:t>
            </a:r>
            <a:endParaRPr lang="es-AR" sz="1400" dirty="0" smtClean="0"/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Organización </a:t>
            </a:r>
            <a:r>
              <a:rPr lang="es-AR" sz="1400" dirty="0" smtClean="0"/>
              <a:t>de Aviación Civil Internacional (ICAO) contenida en la </a:t>
            </a:r>
            <a:r>
              <a:rPr lang="es-AR" sz="1400" dirty="0" smtClean="0"/>
              <a:t>Asociación Internacional </a:t>
            </a:r>
            <a:r>
              <a:rPr lang="es-AR" sz="1400" dirty="0" smtClean="0"/>
              <a:t>de Transporte Aéreo (IATA</a:t>
            </a:r>
            <a:r>
              <a:rPr lang="es-AR" sz="1400" dirty="0" smtClean="0"/>
              <a:t>).</a:t>
            </a:r>
            <a:endParaRPr lang="es-AR" sz="1400" dirty="0" smtClean="0"/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A</a:t>
            </a:r>
            <a:r>
              <a:rPr lang="es-AR" sz="1400" dirty="0" smtClean="0"/>
              <a:t>gencias </a:t>
            </a:r>
            <a:r>
              <a:rPr lang="es-AR" sz="1400" dirty="0" smtClean="0"/>
              <a:t>ferroviarias y de tráfico </a:t>
            </a:r>
            <a:r>
              <a:rPr lang="es-AR" sz="1400" dirty="0" smtClean="0"/>
              <a:t>rodado.</a:t>
            </a:r>
            <a:endParaRPr lang="es-AR" sz="1400" dirty="0" smtClean="0"/>
          </a:p>
          <a:p>
            <a:pPr marL="0" indent="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Servicios </a:t>
            </a:r>
            <a:r>
              <a:rPr lang="es-AR" sz="1400" dirty="0" smtClean="0"/>
              <a:t>postales.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Transporte de muestras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6000"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Las empresas de mensajería privada pueden tener sus propios requisitos.</a:t>
            </a:r>
          </a:p>
          <a:p>
            <a:pPr marL="216000"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El cumplimiento de las normas y reglamentaciones industriales es obligatorio. </a:t>
            </a:r>
            <a:endParaRPr lang="es-AR" sz="1400" dirty="0" smtClean="0"/>
          </a:p>
          <a:p>
            <a:pPr marL="216000"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Podrán imponerse </a:t>
            </a:r>
            <a:r>
              <a:rPr lang="es-AR" sz="1400" dirty="0" smtClean="0"/>
              <a:t>importantes multas al personal que incumpla estas reglamentaciones. </a:t>
            </a:r>
            <a:endParaRPr lang="es-AR" sz="1400" dirty="0" smtClean="0"/>
          </a:p>
          <a:p>
            <a:pPr marL="216000" indent="-216000" algn="just">
              <a:lnSpc>
                <a:spcPct val="150000"/>
              </a:lnSpc>
              <a:spcBef>
                <a:spcPts val="0"/>
              </a:spcBef>
            </a:pPr>
            <a:r>
              <a:rPr lang="es-AR" sz="1400" dirty="0" smtClean="0"/>
              <a:t>Están en riesgo </a:t>
            </a:r>
            <a:r>
              <a:rPr lang="es-AR" sz="1400" dirty="0" smtClean="0"/>
              <a:t>la seguridad del mensajero, del transportista y del personal del laboratorio, así </a:t>
            </a:r>
            <a:r>
              <a:rPr lang="es-AR" sz="1400" dirty="0" smtClean="0"/>
              <a:t>como de </a:t>
            </a:r>
            <a:r>
              <a:rPr lang="es-AR" sz="1400" dirty="0" smtClean="0"/>
              <a:t>los pasajeros.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Transporte de </a:t>
            </a:r>
            <a:r>
              <a:rPr lang="es-AR" sz="2000" cap="all" dirty="0" smtClean="0"/>
              <a:t>muestras - </a:t>
            </a:r>
            <a:r>
              <a:rPr lang="es-AR" sz="2000" cap="all" dirty="0" smtClean="0"/>
              <a:t>Clasificación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Los requisitos de transporte de muestras se basan en la categoría de las </a:t>
            </a:r>
            <a:r>
              <a:rPr lang="es-AR" sz="1400" dirty="0" smtClean="0"/>
              <a:t>muestras transportadas</a:t>
            </a:r>
            <a:r>
              <a:rPr lang="es-AR" sz="1400" dirty="0" smtClean="0"/>
              <a:t>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Las </a:t>
            </a:r>
            <a:r>
              <a:rPr lang="es-AR" sz="1400" dirty="0" smtClean="0"/>
              <a:t>sustancias infecciosas se clasifican en la categoría A o la categoría B.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No hay </a:t>
            </a:r>
            <a:r>
              <a:rPr lang="es-AR" sz="1400" dirty="0" smtClean="0"/>
              <a:t>ninguna relación directa entre los grupos de riesgo y las categorías A y B.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Transporte de </a:t>
            </a:r>
            <a:r>
              <a:rPr lang="es-AR" sz="2000" cap="all" dirty="0" smtClean="0"/>
              <a:t>muestras - Clasificación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b="1" cap="all" dirty="0" smtClean="0"/>
              <a:t>Categoría </a:t>
            </a:r>
            <a:r>
              <a:rPr lang="es-AR" sz="1400" b="1" cap="all" dirty="0" smtClean="0"/>
              <a:t>A</a:t>
            </a:r>
            <a:endParaRPr lang="es-AR" sz="14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</a:t>
            </a:r>
            <a:r>
              <a:rPr lang="es-AR" sz="1400" dirty="0" smtClean="0"/>
              <a:t>ustancias </a:t>
            </a:r>
            <a:r>
              <a:rPr lang="es-AR" sz="1400" dirty="0" smtClean="0"/>
              <a:t>infecciosas capaces de provocar incapacidad permanente </a:t>
            </a:r>
            <a:r>
              <a:rPr lang="es-AR" sz="1400" dirty="0" smtClean="0"/>
              <a:t>o enfermedades </a:t>
            </a:r>
            <a:r>
              <a:rPr lang="es-AR" sz="1400" dirty="0" smtClean="0"/>
              <a:t>potencialmente mortales o mortales a humanos o </a:t>
            </a:r>
            <a:r>
              <a:rPr lang="es-AR" sz="1400" dirty="0" smtClean="0"/>
              <a:t>animales.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Se </a:t>
            </a:r>
            <a:r>
              <a:rPr lang="es-AR" sz="1400" dirty="0" smtClean="0"/>
              <a:t>asignan el nombre de envío y número de la ONU pertinente siguiente:</a:t>
            </a:r>
          </a:p>
          <a:p>
            <a:pPr marL="0" indent="-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Sustancia </a:t>
            </a:r>
            <a:r>
              <a:rPr lang="es-AR" sz="1400" dirty="0" smtClean="0"/>
              <a:t>infecciosa para el ser humano, ONU 2814.</a:t>
            </a:r>
          </a:p>
          <a:p>
            <a:pPr marL="0" indent="-2160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1400" dirty="0" smtClean="0"/>
              <a:t>Sustancia </a:t>
            </a:r>
            <a:r>
              <a:rPr lang="es-AR" sz="1400" dirty="0" smtClean="0"/>
              <a:t>infecciosa únicamente para los animales, ONU 2900.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Transporte de </a:t>
            </a:r>
            <a:r>
              <a:rPr lang="es-AR" sz="2000" cap="all" dirty="0" smtClean="0"/>
              <a:t>muestras - </a:t>
            </a:r>
            <a:r>
              <a:rPr lang="es-AR" sz="2000" cap="all" dirty="0" smtClean="0"/>
              <a:t>Clasificación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26860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b="1" cap="all" dirty="0" smtClean="0"/>
              <a:t>Categoría </a:t>
            </a:r>
            <a:r>
              <a:rPr lang="es-AR" sz="1400" b="1" cap="all" dirty="0" smtClean="0"/>
              <a:t>B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Sustancias </a:t>
            </a:r>
            <a:r>
              <a:rPr lang="es-AR" sz="1400" dirty="0" smtClean="0"/>
              <a:t>infecciosas que no cumplan con los criterios de inclusión </a:t>
            </a:r>
            <a:r>
              <a:rPr lang="es-AR" sz="1400" dirty="0" smtClean="0"/>
              <a:t>de la </a:t>
            </a:r>
            <a:r>
              <a:rPr lang="es-AR" sz="1400" dirty="0" smtClean="0"/>
              <a:t>categoría A.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Se </a:t>
            </a:r>
            <a:r>
              <a:rPr lang="es-AR" sz="1400" dirty="0" smtClean="0"/>
              <a:t>les asigna el nombre de envío pertinente de sustancia biológica, </a:t>
            </a:r>
            <a:r>
              <a:rPr lang="es-AR" sz="1400" dirty="0" smtClean="0"/>
              <a:t>la categoría </a:t>
            </a:r>
            <a:r>
              <a:rPr lang="es-AR" sz="1400" dirty="0" smtClean="0"/>
              <a:t>B y el número ONU </a:t>
            </a:r>
            <a:r>
              <a:rPr lang="es-AR" sz="1400" dirty="0" smtClean="0"/>
              <a:t>3373.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Los </a:t>
            </a:r>
            <a:r>
              <a:rPr lang="es-AR" sz="1400" dirty="0" smtClean="0"/>
              <a:t>residuos médicos o clínicos que contengan sustancias infecciosas también han </a:t>
            </a:r>
            <a:r>
              <a:rPr lang="es-AR" sz="1400" dirty="0" smtClean="0"/>
              <a:t>de clasificarse </a:t>
            </a:r>
            <a:r>
              <a:rPr lang="es-AR" sz="1400" dirty="0" smtClean="0"/>
              <a:t>en la categoría A o B, en función del material infeccioso y de si está </a:t>
            </a:r>
            <a:r>
              <a:rPr lang="es-AR" sz="1400" dirty="0" smtClean="0"/>
              <a:t>presente en </a:t>
            </a:r>
            <a:r>
              <a:rPr lang="es-AR" sz="1400" dirty="0" smtClean="0"/>
              <a:t>el cultivo.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Transporte de </a:t>
            </a:r>
            <a:r>
              <a:rPr lang="es-AR" sz="2000" cap="all" dirty="0" smtClean="0"/>
              <a:t>muestras - </a:t>
            </a:r>
            <a:r>
              <a:rPr lang="es-AR" sz="2000" cap="all" dirty="0" smtClean="0"/>
              <a:t>Clasificación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Exenciones</a:t>
            </a:r>
            <a:r>
              <a:rPr lang="es-AR" sz="1400" dirty="0" smtClean="0"/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La </a:t>
            </a:r>
            <a:r>
              <a:rPr lang="es-AR" sz="1400" dirty="0" smtClean="0"/>
              <a:t>Reglamentación Modelo de las Naciones Unidas en lo relativo al </a:t>
            </a:r>
            <a:r>
              <a:rPr lang="es-AR" sz="1400" dirty="0" smtClean="0"/>
              <a:t>transporte de </a:t>
            </a:r>
            <a:r>
              <a:rPr lang="es-AR" sz="1400" dirty="0" smtClean="0"/>
              <a:t>sustancias infecciosas incluye una lista de exenciones, que son las muestras que </a:t>
            </a:r>
            <a:r>
              <a:rPr lang="es-AR" sz="1400" dirty="0" smtClean="0"/>
              <a:t>tienen una </a:t>
            </a:r>
            <a:r>
              <a:rPr lang="es-AR" sz="1400" dirty="0" smtClean="0"/>
              <a:t>probabilidad mínima de presencia de patógenos.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Sus </a:t>
            </a:r>
            <a:r>
              <a:rPr lang="es-AR" sz="1400" dirty="0" smtClean="0"/>
              <a:t>requisitos de embalaje y envío </a:t>
            </a:r>
            <a:r>
              <a:rPr lang="es-AR" sz="1400" dirty="0" smtClean="0"/>
              <a:t>no son </a:t>
            </a:r>
            <a:r>
              <a:rPr lang="es-AR" sz="1400" dirty="0" smtClean="0"/>
              <a:t>los mismos que los de las categorías A y B.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CONSERVACIÓN Y ALMACENAMIENTO DE LAS MUESTRAS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u="sng" cap="all" dirty="0" smtClean="0"/>
              <a:t>Estabilidad de una propiedad biológica</a:t>
            </a:r>
            <a:r>
              <a:rPr lang="es-AR" sz="1400" dirty="0" smtClean="0"/>
              <a:t>: es la capacidad de una propiedad biológica, que se mantiene en unas condiciones especificadas, dentro de unos límites preestablecidos.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u="sng" cap="all" dirty="0" smtClean="0"/>
              <a:t>Estabilidad de la muestra</a:t>
            </a:r>
            <a:r>
              <a:rPr lang="es-AR" sz="1400" dirty="0" smtClean="0"/>
              <a:t>: capacidad de una muestra, cuando se mantiene en unas condiciones especificadas, de mantener los valores de sus propiedades biológicas dentro de unos límites preestablecidos.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u="sng" cap="all" dirty="0" smtClean="0"/>
              <a:t>Muestra primaria o Espécimen</a:t>
            </a:r>
            <a:r>
              <a:rPr lang="es-AR" sz="1400" dirty="0" smtClean="0"/>
              <a:t>: es la Recolección de una ó más partes tomadas inicialmente desde un sistema biológico.</a:t>
            </a:r>
            <a:endParaRPr lang="es-AR" sz="1400" dirty="0"/>
          </a:p>
        </p:txBody>
      </p:sp>
      <p:sp>
        <p:nvSpPr>
          <p:cNvPr id="2050" name="AutoShape 2" descr="Almacenamiento de muestras en laboratorio Foto &amp; Imagen De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2" name="Picture 4" descr="Almacenamiento de muestras en laboratorio Foto &amp; Imagen De Stock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857628"/>
            <a:ext cx="2786082" cy="2071678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cap="all" dirty="0" smtClean="0"/>
              <a:t>Transporte de </a:t>
            </a:r>
            <a:r>
              <a:rPr lang="es-AR" sz="2000" cap="all" dirty="0" smtClean="0"/>
              <a:t>muestras - </a:t>
            </a:r>
            <a:r>
              <a:rPr lang="es-AR" sz="2000" cap="all" dirty="0" smtClean="0"/>
              <a:t>REQUISITOS DE </a:t>
            </a:r>
            <a:r>
              <a:rPr lang="es-AR" sz="2000" cap="all" dirty="0" smtClean="0"/>
              <a:t>EMBALAJE</a:t>
            </a:r>
            <a:endParaRPr lang="es-AR" sz="2000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Asegúrese de que se cumplen todas las reglamentaciones y los requisitos al </a:t>
            </a:r>
            <a:r>
              <a:rPr lang="es-AR" sz="1400" dirty="0" smtClean="0"/>
              <a:t>transportar las </a:t>
            </a:r>
            <a:r>
              <a:rPr lang="es-AR" sz="1400" dirty="0" smtClean="0"/>
              <a:t>muestras; tenga en cuenta los requisitos nacionales que se apliquen a las </a:t>
            </a:r>
            <a:r>
              <a:rPr lang="es-AR" sz="1400" dirty="0" smtClean="0"/>
              <a:t>muestras transportadas </a:t>
            </a:r>
            <a:r>
              <a:rPr lang="es-AR" sz="1400" dirty="0" smtClean="0"/>
              <a:t>en vehículos del hospital o del laboratorio.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Todo </a:t>
            </a:r>
            <a:r>
              <a:rPr lang="es-AR" sz="1400" dirty="0" smtClean="0"/>
              <a:t>el personal que embale muestras o que conduzca los vehículos de transporte </a:t>
            </a:r>
            <a:r>
              <a:rPr lang="es-AR" sz="1400" dirty="0" smtClean="0"/>
              <a:t>debe tener </a:t>
            </a:r>
            <a:r>
              <a:rPr lang="es-AR" sz="1400" dirty="0" smtClean="0"/>
              <a:t>formación adecuada sobre los procedimientos de seguridad y de buen </a:t>
            </a:r>
            <a:r>
              <a:rPr lang="es-AR" sz="1400" dirty="0" smtClean="0"/>
              <a:t>mantenimiento de </a:t>
            </a:r>
            <a:r>
              <a:rPr lang="es-AR" sz="1400" dirty="0" smtClean="0"/>
              <a:t>las muestras.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Si </a:t>
            </a:r>
            <a:r>
              <a:rPr lang="es-AR" sz="1400" dirty="0" smtClean="0"/>
              <a:t>deben cumplirse </a:t>
            </a:r>
            <a:r>
              <a:rPr lang="es-AR" sz="1400" dirty="0" smtClean="0"/>
              <a:t>reglamentaciones específicas, </a:t>
            </a:r>
            <a:r>
              <a:rPr lang="es-AR" sz="1400" dirty="0" smtClean="0"/>
              <a:t>el personal </a:t>
            </a:r>
            <a:r>
              <a:rPr lang="es-AR" sz="1400" dirty="0" smtClean="0"/>
              <a:t>debe tener </a:t>
            </a:r>
            <a:r>
              <a:rPr lang="es-AR" sz="1400" dirty="0" smtClean="0"/>
              <a:t>la formación específica sobre embalaje de mercancías peligrosas.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Cuando el transporte se realice en el ámbito local, ya sea en ambulancia o con </a:t>
            </a:r>
            <a:r>
              <a:rPr lang="es-AR" sz="1400" dirty="0" smtClean="0"/>
              <a:t>personal clínico </a:t>
            </a:r>
            <a:r>
              <a:rPr lang="es-AR" sz="1400" dirty="0" smtClean="0"/>
              <a:t>o del laboratorio, es importante mantener la integridad de la muestra.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Asegúrese de </a:t>
            </a:r>
            <a:r>
              <a:rPr lang="es-AR" sz="1400" dirty="0" smtClean="0"/>
              <a:t>que se controlan las temperaturas, utilizando cajas con hielo o aire </a:t>
            </a:r>
            <a:r>
              <a:rPr lang="es-AR" sz="1400" dirty="0" smtClean="0"/>
              <a:t>acondicionado, establezca </a:t>
            </a:r>
            <a:r>
              <a:rPr lang="es-AR" sz="1400" dirty="0" smtClean="0"/>
              <a:t>un tiempo de transporte adecuado y supervise el cumplimiento.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BIBLIOGRAFIA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" sz="1600" dirty="0" smtClean="0"/>
              <a:t>Sistema de gestión de la calidad en el laboratorio: </a:t>
            </a:r>
            <a:r>
              <a:rPr lang="es-ES" sz="1600" dirty="0" smtClean="0"/>
              <a:t>Manual. (2016). Organización </a:t>
            </a:r>
            <a:r>
              <a:rPr lang="es-ES" sz="1600" dirty="0" smtClean="0"/>
              <a:t>Mundial de la Salud. ISBN 978 92 4 354827 2. © Organización Mundial de la </a:t>
            </a:r>
            <a:r>
              <a:rPr lang="es-ES" sz="1600" dirty="0" smtClean="0"/>
              <a:t>Salud.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" sz="1600" dirty="0" smtClean="0"/>
              <a:t>Sánchez de León, C; Velasco, G. (2011). Manual de Indicaciones. Servicio de Laboratorio de Análisis Clínicos “Dr. Adolfo </a:t>
            </a:r>
            <a:r>
              <a:rPr lang="es-ES" sz="1600" dirty="0" err="1" smtClean="0"/>
              <a:t>Angel</a:t>
            </a:r>
            <a:r>
              <a:rPr lang="es-ES" sz="1600" dirty="0" smtClean="0"/>
              <a:t> </a:t>
            </a:r>
            <a:r>
              <a:rPr lang="es-ES" sz="1600" dirty="0" err="1" smtClean="0"/>
              <a:t>Petraglia</a:t>
            </a:r>
            <a:r>
              <a:rPr lang="es-ES" sz="1600" dirty="0" smtClean="0"/>
              <a:t>” del HOSPITAL “DR. JULIO C. PERRANDO”.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CONSERVACIÓN Y ALMACENAMIENTO DE LAS MUESTRAS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u="sng" cap="all" dirty="0" smtClean="0"/>
              <a:t>Recipiente primario</a:t>
            </a:r>
            <a:r>
              <a:rPr lang="es-AR" sz="1400" dirty="0" smtClean="0"/>
              <a:t>: en un contenedor adecuado donde se deposita y permite transportar el producto biológico o las muestras clínicas.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u="sng" cap="all" dirty="0" smtClean="0"/>
              <a:t>Temperatura </a:t>
            </a:r>
            <a:r>
              <a:rPr lang="es-AR" sz="1400" u="sng" cap="all" dirty="0" smtClean="0"/>
              <a:t>ambiente</a:t>
            </a:r>
            <a:r>
              <a:rPr lang="es-AR" sz="1400" dirty="0" smtClean="0"/>
              <a:t>: </a:t>
            </a:r>
            <a:r>
              <a:rPr lang="es-AR" sz="1400" dirty="0" smtClean="0"/>
              <a:t>Se recomienda la utilización de la expresión temperatura ambiente para aquellas muestras que no requieren del mantenimiento de ninguna temperatura especial. A temperatura ambiente las reacciones biológicas transcurren a una velocidad aproximadamente cuatro veces superior a como lo hacen dentro del organismo. Las muestras se conservan bien sin que sufran grandes alteraciones en los componentes que se van a analizar si el tiempo transcurrido desde su obtención hasta su análisis no es superior a una hora. En general, se considera temperatura ambiente la comprendida entre 18-25 ºC.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3074" name="AutoShape 2" descr="Unidad de Servicio al Cl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76" name="AutoShape 4" descr="Unidad de Servicio al Cl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80" name="Picture 8" descr="Laboratorio japonés ensayará detección del cáncer con muestras 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86322"/>
            <a:ext cx="2333624" cy="163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CONSERVACIÓN Y ALMACENAMIENTO DE LAS MUESTRAS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u="sng" cap="all" dirty="0" smtClean="0"/>
              <a:t>Temperatura de </a:t>
            </a:r>
            <a:r>
              <a:rPr lang="es-AR" sz="1400" u="sng" cap="all" dirty="0" smtClean="0"/>
              <a:t>refrigeración</a:t>
            </a:r>
            <a:r>
              <a:rPr lang="es-AR" sz="1400" cap="all" dirty="0" smtClean="0"/>
              <a:t>:</a:t>
            </a:r>
            <a:r>
              <a:rPr lang="es-AR" sz="1400" dirty="0" smtClean="0"/>
              <a:t> </a:t>
            </a:r>
            <a:r>
              <a:rPr lang="es-AR" sz="1400" dirty="0" smtClean="0"/>
              <a:t>Es la comprendida entre 4-8 ºC. La sangre en condiciones de temperatura de refrigeración inhibe el metabolismo de las células y estabiliza algunos constituyentes termolábiles.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400" u="sng" cap="all" dirty="0" smtClean="0"/>
              <a:t>Temperatura de </a:t>
            </a:r>
            <a:r>
              <a:rPr lang="es-AR" sz="1400" u="sng" cap="all" dirty="0" smtClean="0"/>
              <a:t>congelación</a:t>
            </a:r>
            <a:r>
              <a:rPr lang="es-AR" sz="1400" dirty="0" smtClean="0"/>
              <a:t>: </a:t>
            </a:r>
            <a:r>
              <a:rPr lang="es-AR" sz="1400" dirty="0" smtClean="0"/>
              <a:t>Cuando el análisis que se va realizar permite la congelación de la muestra se debe hacer por debajo de los -18 ºC. Para obtener estas temperaturas son necesarios aparatos congeladores que mantengan esta temperatura. El proceso de congelación y descongelación repetida de una muestra no se debe hacer pues se puede producir alteraciones en los sistemas enzimáticos y en las concentraciones de algunos de sus componentes.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20482" name="AutoShape 2" descr="El Biobanco del Hospital Clínic-IDIBAPS continúa su proceso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483" name="Picture 3" descr="F:\ADMISION DEL PACIENTE\UNIDAD N° 3\CLASE N ° 5\ARCHIVO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643446"/>
            <a:ext cx="2723214" cy="174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EMBALAJE Y ETIQUETADO DE LAS </a:t>
            </a:r>
            <a:r>
              <a:rPr lang="es-AR" sz="2000" dirty="0" smtClean="0"/>
              <a:t>MUESTRAS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Para el transporte de las muestras de diagnóstico, el paquete a transportar tiene que cumplir </a:t>
            </a:r>
            <a:r>
              <a:rPr lang="es-AR" sz="1400" dirty="0" smtClean="0"/>
              <a:t>una serie </a:t>
            </a:r>
            <a:r>
              <a:rPr lang="es-AR" sz="1400" dirty="0" smtClean="0"/>
              <a:t>de requisitos en relación al etiquetado, de acuerdo al medio de transporte a utilizar.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Los embalajes destinados a las muestras de diagnóstico pueden constar de tres elementos: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21506" name="Picture 2" descr="sourcing map Botella de plástico de Reactivos químicos 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286124"/>
            <a:ext cx="2133600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EMBALAJE Y ETIQUETADO DE LAS </a:t>
            </a:r>
            <a:r>
              <a:rPr lang="es-AR" sz="2000" dirty="0" smtClean="0"/>
              <a:t>MUESTRAS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cap="all" dirty="0" smtClean="0"/>
              <a:t>Recipiente primario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Los </a:t>
            </a:r>
            <a:r>
              <a:rPr lang="es-AR" sz="1400" dirty="0" smtClean="0"/>
              <a:t>de polipropileno o polietileno son los más apropiados para la mayoría de aplicaciones.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No </a:t>
            </a:r>
            <a:r>
              <a:rPr lang="es-AR" sz="1400" dirty="0" smtClean="0"/>
              <a:t>se recomienda el cristal, a menos que se tenga cuidado para evitar la rotura.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Los </a:t>
            </a:r>
            <a:r>
              <a:rPr lang="es-AR" sz="1400" dirty="0" smtClean="0"/>
              <a:t>recipientes deben estar diseñados para evitar el derramamiento y se transportan de forma vertical siempre que se pueda. </a:t>
            </a: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Las </a:t>
            </a:r>
            <a:r>
              <a:rPr lang="es-AR" sz="1400" dirty="0" smtClean="0"/>
              <a:t>preparaciones (portaobjetos) de cristal tienen que colocarse en recipientes especialmente diseñados para ello se recomienda el uso de cajas individuales plásticas.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El </a:t>
            </a:r>
            <a:r>
              <a:rPr lang="es-AR" sz="1400" dirty="0" smtClean="0"/>
              <a:t>recipiente primario tiene que tener una identificación inequívoca.</a:t>
            </a: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5FD-019D-4596-B612-38EB7B1C5606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66567" name="AutoShape 7" descr="Tubo de extracción con fondo en V - Salivette® - Sarstedt - de sal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6569" name="Picture 9" descr="los recipientes para muestras biológicas, no estéril CE de 25 ml 25x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72008"/>
            <a:ext cx="1928826" cy="1500174"/>
          </a:xfrm>
          <a:prstGeom prst="rect">
            <a:avLst/>
          </a:prstGeom>
          <a:noFill/>
        </p:spPr>
      </p:pic>
      <p:sp>
        <p:nvSpPr>
          <p:cNvPr id="66571" name="AutoShape 11" descr="Recipientes para orina y muestras biológicas con tapón de rosca | VW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6573" name="Picture 13" descr="Recipiente para muestras de orina - 408702, 408711 - Deltalab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071942"/>
            <a:ext cx="1500183" cy="1714497"/>
          </a:xfrm>
          <a:prstGeom prst="rect">
            <a:avLst/>
          </a:prstGeom>
          <a:noFill/>
        </p:spPr>
      </p:pic>
      <p:pic>
        <p:nvPicPr>
          <p:cNvPr id="66574" name="Picture 14" descr="F:\ADMISION DEL PACIENTE\UNIDAD N° 3\CLASE N ° 5\ARCHIVOS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572008"/>
            <a:ext cx="28575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4093</Words>
  <Application>Microsoft Office PowerPoint</Application>
  <PresentationFormat>Presentación en pantalla (4:3)</PresentationFormat>
  <Paragraphs>318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Tema de Office</vt:lpstr>
      <vt:lpstr>ADMISION DEL PACIENTE  muestras – almacenaje recomendaciones generales en el laboratorio </vt:lpstr>
      <vt:lpstr>OBJETIVOS</vt:lpstr>
      <vt:lpstr>NBU</vt:lpstr>
      <vt:lpstr>NBU</vt:lpstr>
      <vt:lpstr>CONSERVACIÓN Y ALMACENAMIENTO DE LAS MUESTRAS</vt:lpstr>
      <vt:lpstr>CONSERVACIÓN Y ALMACENAMIENTO DE LAS MUESTRAS</vt:lpstr>
      <vt:lpstr>CONSERVACIÓN Y ALMACENAMIENTO DE LAS MUESTRAS</vt:lpstr>
      <vt:lpstr>EMBALAJE Y ETIQUETADO DE LAS MUESTRAS</vt:lpstr>
      <vt:lpstr>EMBALAJE Y ETIQUETADO DE LAS MUESTRAS</vt:lpstr>
      <vt:lpstr>EMBALAJE Y ETIQUETADO DE LAS MUESTRAS</vt:lpstr>
      <vt:lpstr>EMBALAJE Y ETIQUETADO DE LAS MUESTRAS</vt:lpstr>
      <vt:lpstr>Diapositiva 12</vt:lpstr>
      <vt:lpstr>Diapositiva 13</vt:lpstr>
      <vt:lpstr>EMBALAJE Y ETIQUETADO DE LAS MUESTRAS</vt:lpstr>
      <vt:lpstr>Variables que influyen en la estabilidad de la muestra</vt:lpstr>
      <vt:lpstr>Variables que influyen en la estabilidad de la muestra</vt:lpstr>
      <vt:lpstr>Variables que influyen en la estabilidad de la muestra</vt:lpstr>
      <vt:lpstr>CONDICIONES PARA ENVÍO DE MUESTRAS BIOLÓGICAS</vt:lpstr>
      <vt:lpstr>CONDICIONES PARA ENVÍO DE MUESTRAS BIOLÓGICAS</vt:lpstr>
      <vt:lpstr>CONDICIONES PARA ENVÍO DE MUESTRAS BIOLÓGICAS</vt:lpstr>
      <vt:lpstr>CONDICIONES PARA ENVÍO DE MUESTRAS BIOLÓGICAS</vt:lpstr>
      <vt:lpstr>CONDICIONES PARA ENVÍO DE MUESTRAS BIOLÓGICAS</vt:lpstr>
      <vt:lpstr>CONDICIONES PARA ENVÍO DE MUESTRAS BIOLÓGICAS</vt:lpstr>
      <vt:lpstr>CONDICIONES PARA ENVÍO DE MUESTRAS BIOLÓGICAS</vt:lpstr>
      <vt:lpstr>CONDICIONES PARA ENVÍO DE MUESTRAS BIOLÓGICAS</vt:lpstr>
      <vt:lpstr>CONDICIONES PARA ENVÍO DE MUESTRAS BIOLÓGICAS</vt:lpstr>
      <vt:lpstr>CONDICIONES PARA ENVÍO DE MUESTRAS BIOLÓGICAS</vt:lpstr>
      <vt:lpstr>CONDICIONES PARA ENVÍO DE MUESTRAS BIOLÓGICAS</vt:lpstr>
      <vt:lpstr>CONDICIONES PARA ENVÍO DE MUESTRAS BIOLÓGICAS</vt:lpstr>
      <vt:lpstr>Diapositiva 30</vt:lpstr>
      <vt:lpstr>Diapositiva 31</vt:lpstr>
      <vt:lpstr>Diapositiva 32</vt:lpstr>
      <vt:lpstr>Diapositiva 33</vt:lpstr>
      <vt:lpstr>Almacenamiento, retención y desecho de muestras</vt:lpstr>
      <vt:lpstr>Almacenamiento, retención y desecho de muestras</vt:lpstr>
      <vt:lpstr>Almacenamiento, retención y desecho de muestras</vt:lpstr>
      <vt:lpstr>Almacenamiento, retención y desecho de muestras</vt:lpstr>
      <vt:lpstr>CONSERVACIÓN DE ESPECÍMENES</vt:lpstr>
      <vt:lpstr>CONSERVACIÓN DE ESPECÍMENES</vt:lpstr>
      <vt:lpstr>CONSERVACIÓN DE ESPECÍMENES</vt:lpstr>
      <vt:lpstr>CONSERVACIÓN DE ESPECÍMENES</vt:lpstr>
      <vt:lpstr>Transporte de muestras</vt:lpstr>
      <vt:lpstr>Transporte de muestras</vt:lpstr>
      <vt:lpstr>Transporte de muestras</vt:lpstr>
      <vt:lpstr>Transporte de muestras</vt:lpstr>
      <vt:lpstr>Transporte de muestras - Clasificación</vt:lpstr>
      <vt:lpstr>Transporte de muestras - Clasificación</vt:lpstr>
      <vt:lpstr>Transporte de muestras - Clasificación</vt:lpstr>
      <vt:lpstr>Transporte de muestras - Clasificación</vt:lpstr>
      <vt:lpstr>Transporte de muestras - REQUISITOS DE EMBALAJE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ADMISION DEL PACIENTE  toma de muestra, almacenaje y errores</dc:title>
  <dc:creator>Lombardi</dc:creator>
  <cp:lastModifiedBy>SS</cp:lastModifiedBy>
  <cp:revision>31</cp:revision>
  <dcterms:created xsi:type="dcterms:W3CDTF">2020-05-07T04:46:20Z</dcterms:created>
  <dcterms:modified xsi:type="dcterms:W3CDTF">2020-05-15T06:28:15Z</dcterms:modified>
</cp:coreProperties>
</file>