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4" r:id="rId2"/>
  </p:sldMasterIdLst>
  <p:notesMasterIdLst>
    <p:notesMasterId r:id="rId57"/>
  </p:notesMasterIdLst>
  <p:sldIdLst>
    <p:sldId id="256"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11" r:id="rId23"/>
    <p:sldId id="313" r:id="rId24"/>
    <p:sldId id="314"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70" r:id="rId38"/>
    <p:sldId id="271" r:id="rId39"/>
    <p:sldId id="272" r:id="rId40"/>
    <p:sldId id="273" r:id="rId41"/>
    <p:sldId id="274" r:id="rId42"/>
    <p:sldId id="275" r:id="rId43"/>
    <p:sldId id="276" r:id="rId44"/>
    <p:sldId id="277" r:id="rId45"/>
    <p:sldId id="278" r:id="rId46"/>
    <p:sldId id="279" r:id="rId47"/>
    <p:sldId id="282" r:id="rId48"/>
    <p:sldId id="283" r:id="rId49"/>
    <p:sldId id="284" r:id="rId50"/>
    <p:sldId id="285" r:id="rId51"/>
    <p:sldId id="286" r:id="rId52"/>
    <p:sldId id="287" r:id="rId53"/>
    <p:sldId id="288" r:id="rId54"/>
    <p:sldId id="289" r:id="rId55"/>
    <p:sldId id="310" r:id="rId56"/>
  </p:sldIdLst>
  <p:sldSz cx="9144000" cy="5143500" type="screen16x9"/>
  <p:notesSz cx="6858000" cy="9144000"/>
  <p:embeddedFontLst>
    <p:embeddedFont>
      <p:font typeface="Malgun Gothic" panose="020B0503020000020004" pitchFamily="34" charset="-127"/>
      <p:regular r:id="rId58"/>
      <p:bold r:id="rId59"/>
    </p:embeddedFont>
    <p:embeddedFont>
      <p:font typeface="Century Gothic" panose="020B0502020202020204" pitchFamily="34" charset="0"/>
      <p:regular r:id="rId60"/>
      <p:bold r:id="rId61"/>
      <p:italic r:id="rId62"/>
      <p:boldItalic r:id="rId63"/>
    </p:embeddedFont>
    <p:embeddedFont>
      <p:font typeface="Verdana" panose="020B0604030504040204" pitchFamily="34" charset="0"/>
      <p:regular r:id="rId64"/>
      <p:bold r:id="rId65"/>
      <p:italic r:id="rId66"/>
      <p:boldItalic r:id="rId67"/>
    </p:embeddedFont>
    <p:embeddedFont>
      <p:font typeface="Malgun Gothic" panose="020B0503020000020004" pitchFamily="34" charset="-127"/>
      <p:regular r:id="rId58"/>
      <p:bold r:id="rId59"/>
    </p:embeddedFont>
    <p:embeddedFont>
      <p:font typeface="Trebuchet MS" panose="020B0603020202020204" pitchFamily="34" charset="0"/>
      <p:regular r:id="rId68"/>
      <p:bold r:id="rId69"/>
      <p:italic r:id="rId70"/>
      <p:boldItalic r:id="rId71"/>
    </p:embeddedFont>
    <p:embeddedFont>
      <p:font typeface="Baskerville Old Face" panose="02020602080505020303" pitchFamily="18" charset="0"/>
      <p:regular r:id="rId72"/>
    </p:embeddedFont>
    <p:embeddedFont>
      <p:font typeface="Calibri" panose="020F0502020204030204" pitchFamily="34" charset="0"/>
      <p:regular r:id="rId73"/>
      <p:bold r:id="rId74"/>
      <p:italic r:id="rId75"/>
      <p:boldItalic r:id="rId76"/>
    </p:embeddedFont>
    <p:embeddedFont>
      <p:font typeface="Wingdings 3" panose="05040102010807070707" pitchFamily="18" charset="2"/>
      <p:regular r:id="rId77"/>
    </p:embeddedFont>
    <p:embeddedFont>
      <p:font typeface="Bahnschrift" panose="020B0502040204020203" pitchFamily="34" charset="0"/>
      <p:regular r:id="rId78"/>
      <p:bold r:id="rId79"/>
    </p:embeddedFont>
    <p:embeddedFont>
      <p:font typeface="Bahnschrift Light SemiCondensed" panose="020B0502040204020203" pitchFamily="34" charset="0"/>
      <p:regular r:id="rId80"/>
    </p:embeddedFont>
    <p:embeddedFont>
      <p:font typeface="Bahnschrift Condensed" panose="020B0502040204020203" pitchFamily="34" charset="0"/>
      <p:regular r:id="rId81"/>
      <p:bold r:id="rId82"/>
    </p:embeddedFont>
    <p:embeddedFont>
      <p:font typeface="Algerian" panose="04020705040A02060702" pitchFamily="82" charset="0"/>
      <p:regular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3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5" autoAdjust="0"/>
    <p:restoredTop sz="94660"/>
  </p:normalViewPr>
  <p:slideViewPr>
    <p:cSldViewPr snapToGrid="0">
      <p:cViewPr varScale="1">
        <p:scale>
          <a:sx n="87" d="100"/>
          <a:sy n="87" d="100"/>
        </p:scale>
        <p:origin x="702" y="78"/>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87" Type="http://schemas.openxmlformats.org/officeDocument/2006/relationships/tableStyles" Target="tableStyles.xml"/><Relationship Id="rId61" Type="http://schemas.openxmlformats.org/officeDocument/2006/relationships/font" Target="fonts/font4.fntdata"/><Relationship Id="rId82"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AR" sz="1200" b="0" i="0" u="none" strike="noStrike" cap="none" smtClean="0">
                <a:solidFill>
                  <a:schemeClr val="dk1"/>
                </a:solidFill>
                <a:latin typeface="Malgun Gothic"/>
                <a:ea typeface="Malgun Gothic"/>
                <a:cs typeface="Malgun Gothic"/>
                <a:sym typeface="Malgun Gothic"/>
              </a:rPr>
              <a:t>13</a:t>
            </a:fld>
            <a:endParaRPr lang="es-AR"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660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ABA2CFF-3AE3-4BFA-9DFB-02C4C132EE13}" type="slidenum">
              <a:rPr lang="ko-KR" altLang="en-US" smtClean="0"/>
              <a:t>21</a:t>
            </a:fld>
            <a:endParaRPr lang="ko-KR" altLang="en-US"/>
          </a:p>
        </p:txBody>
      </p:sp>
    </p:spTree>
    <p:extLst>
      <p:ext uri="{BB962C8B-B14F-4D97-AF65-F5344CB8AC3E}">
        <p14:creationId xmlns:p14="http://schemas.microsoft.com/office/powerpoint/2010/main" val="3389713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50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6"/>
          <p:cNvSpPr/>
          <p:nvPr/>
        </p:nvSpPr>
        <p:spPr>
          <a:xfrm rot="10800000">
            <a:off x="-1" y="-1"/>
            <a:ext cx="9143999" cy="5143499"/>
          </a:xfrm>
          <a:prstGeom prst="triangle">
            <a:avLst>
              <a:gd name="adj" fmla="val 28960"/>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6"/>
          <p:cNvSpPr>
            <a:spLocks noGrp="1"/>
          </p:cNvSpPr>
          <p:nvPr>
            <p:ph type="pic" idx="2"/>
          </p:nvPr>
        </p:nvSpPr>
        <p:spPr>
          <a:xfrm>
            <a:off x="2" y="-6529"/>
            <a:ext cx="9143998" cy="5070347"/>
          </a:xfrm>
          <a:prstGeom prst="rect">
            <a:avLst/>
          </a:prstGeom>
          <a:solidFill>
            <a:srgbClr val="F2F2F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0"/>
        <p:cNvGrpSpPr/>
        <p:nvPr/>
      </p:nvGrpSpPr>
      <p:grpSpPr>
        <a:xfrm>
          <a:off x="0" y="0"/>
          <a:ext cx="0" cy="0"/>
          <a:chOff x="0" y="0"/>
          <a:chExt cx="0" cy="0"/>
        </a:xfrm>
      </p:grpSpPr>
      <p:sp>
        <p:nvSpPr>
          <p:cNvPr id="71" name="Google Shape;71;p16"/>
          <p:cNvSpPr>
            <a:spLocks noGrp="1"/>
          </p:cNvSpPr>
          <p:nvPr>
            <p:ph type="pic" idx="2"/>
          </p:nvPr>
        </p:nvSpPr>
        <p:spPr>
          <a:xfrm>
            <a:off x="0" y="0"/>
            <a:ext cx="9144000" cy="5143500"/>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2"/>
        <p:cNvGrpSpPr/>
        <p:nvPr/>
      </p:nvGrpSpPr>
      <p:grpSpPr>
        <a:xfrm>
          <a:off x="0" y="0"/>
          <a:ext cx="0" cy="0"/>
          <a:chOff x="0" y="0"/>
          <a:chExt cx="0" cy="0"/>
        </a:xfrm>
      </p:grpSpPr>
      <p:sp>
        <p:nvSpPr>
          <p:cNvPr id="73" name="Google Shape;73;p17"/>
          <p:cNvSpPr>
            <a:spLocks noGrp="1"/>
          </p:cNvSpPr>
          <p:nvPr>
            <p:ph type="pic" idx="2"/>
          </p:nvPr>
        </p:nvSpPr>
        <p:spPr>
          <a:xfrm>
            <a:off x="531095" y="2589087"/>
            <a:ext cx="3464841" cy="2554413"/>
          </a:xfrm>
          <a:prstGeom prst="rect">
            <a:avLst/>
          </a:prstGeom>
          <a:solidFill>
            <a:srgbClr val="F2F2F2"/>
          </a:solidFill>
          <a:ln>
            <a:noFill/>
          </a:ln>
        </p:spPr>
      </p:sp>
      <p:sp>
        <p:nvSpPr>
          <p:cNvPr id="74" name="Google Shape;74;p17"/>
          <p:cNvSpPr>
            <a:spLocks noGrp="1"/>
          </p:cNvSpPr>
          <p:nvPr>
            <p:ph type="pic" idx="3"/>
          </p:nvPr>
        </p:nvSpPr>
        <p:spPr>
          <a:xfrm>
            <a:off x="4570858" y="0"/>
            <a:ext cx="2377405" cy="2554413"/>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5"/>
        <p:cNvGrpSpPr/>
        <p:nvPr/>
      </p:nvGrpSpPr>
      <p:grpSpPr>
        <a:xfrm>
          <a:off x="0" y="0"/>
          <a:ext cx="0" cy="0"/>
          <a:chOff x="0" y="0"/>
          <a:chExt cx="0" cy="0"/>
        </a:xfrm>
      </p:grpSpPr>
      <p:sp>
        <p:nvSpPr>
          <p:cNvPr id="76" name="Google Shape;76;p18"/>
          <p:cNvSpPr/>
          <p:nvPr/>
        </p:nvSpPr>
        <p:spPr>
          <a:xfrm>
            <a:off x="540000" y="2427734"/>
            <a:ext cx="2591840" cy="2175766"/>
          </a:xfrm>
          <a:prstGeom prst="frame">
            <a:avLst>
              <a:gd name="adj1" fmla="val 157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8"/>
          <p:cNvSpPr/>
          <p:nvPr/>
        </p:nvSpPr>
        <p:spPr>
          <a:xfrm>
            <a:off x="3276080" y="2427734"/>
            <a:ext cx="2591840" cy="2175766"/>
          </a:xfrm>
          <a:prstGeom prst="frame">
            <a:avLst>
              <a:gd name="adj1" fmla="val 1579"/>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8" name="Google Shape;78;p18"/>
          <p:cNvSpPr/>
          <p:nvPr/>
        </p:nvSpPr>
        <p:spPr>
          <a:xfrm>
            <a:off x="6012160" y="2427734"/>
            <a:ext cx="2591840" cy="2175766"/>
          </a:xfrm>
          <a:prstGeom prst="frame">
            <a:avLst>
              <a:gd name="adj1" fmla="val 1579"/>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9" name="Google Shape;79;p18"/>
          <p:cNvSpPr>
            <a:spLocks noGrp="1"/>
          </p:cNvSpPr>
          <p:nvPr>
            <p:ph type="pic" idx="2"/>
          </p:nvPr>
        </p:nvSpPr>
        <p:spPr>
          <a:xfrm>
            <a:off x="753718" y="1498354"/>
            <a:ext cx="2164404" cy="1865484"/>
          </a:xfrm>
          <a:prstGeom prst="rect">
            <a:avLst/>
          </a:prstGeom>
          <a:solidFill>
            <a:srgbClr val="F2F2F2"/>
          </a:solidFill>
          <a:ln>
            <a:noFill/>
          </a:ln>
        </p:spPr>
      </p:sp>
      <p:sp>
        <p:nvSpPr>
          <p:cNvPr id="80" name="Google Shape;80;p18"/>
          <p:cNvSpPr>
            <a:spLocks noGrp="1"/>
          </p:cNvSpPr>
          <p:nvPr>
            <p:ph type="pic" idx="3"/>
          </p:nvPr>
        </p:nvSpPr>
        <p:spPr>
          <a:xfrm>
            <a:off x="3483054" y="1498354"/>
            <a:ext cx="2164404" cy="1865484"/>
          </a:xfrm>
          <a:prstGeom prst="rect">
            <a:avLst/>
          </a:prstGeom>
          <a:solidFill>
            <a:srgbClr val="F2F2F2"/>
          </a:solidFill>
          <a:ln>
            <a:noFill/>
          </a:ln>
        </p:spPr>
      </p:sp>
      <p:sp>
        <p:nvSpPr>
          <p:cNvPr id="81" name="Google Shape;81;p18"/>
          <p:cNvSpPr>
            <a:spLocks noGrp="1"/>
          </p:cNvSpPr>
          <p:nvPr>
            <p:ph type="pic" idx="4"/>
          </p:nvPr>
        </p:nvSpPr>
        <p:spPr>
          <a:xfrm>
            <a:off x="6225878" y="1498354"/>
            <a:ext cx="2164404" cy="1865484"/>
          </a:xfrm>
          <a:prstGeom prst="rect">
            <a:avLst/>
          </a:prstGeom>
          <a:solidFill>
            <a:srgbClr val="F2F2F2"/>
          </a:solidFill>
          <a:ln>
            <a:noFill/>
          </a:ln>
        </p:spPr>
      </p:sp>
      <p:sp>
        <p:nvSpPr>
          <p:cNvPr id="82" name="Google Shape;82;p18"/>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1"/>
          </p:nvPr>
        </p:nvSpPr>
        <p:spPr>
          <a:xfrm>
            <a:off x="-1" y="699566"/>
            <a:ext cx="9143999" cy="216000"/>
          </a:xfrm>
          <a:prstGeom prst="rect">
            <a:avLst/>
          </a:prstGeom>
          <a:noFill/>
          <a:ln>
            <a:noFill/>
          </a:ln>
        </p:spPr>
        <p:txBody>
          <a:bodyPr spcFirstLastPara="1" wrap="square" lIns="108000" tIns="45700" rIns="91425" bIns="45700" anchor="ctr" anchorCtr="0">
            <a:noAutofit/>
          </a:bodyPr>
          <a:lstStyle>
            <a:lvl1pPr marL="457200" marR="0" lvl="0" indent="-22860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4"/>
        <p:cNvGrpSpPr/>
        <p:nvPr/>
      </p:nvGrpSpPr>
      <p:grpSpPr>
        <a:xfrm>
          <a:off x="0" y="0"/>
          <a:ext cx="0" cy="0"/>
          <a:chOff x="0" y="0"/>
          <a:chExt cx="0" cy="0"/>
        </a:xfrm>
      </p:grpSpPr>
      <p:sp>
        <p:nvSpPr>
          <p:cNvPr id="85" name="Google Shape;85;p19"/>
          <p:cNvSpPr>
            <a:spLocks noGrp="1"/>
          </p:cNvSpPr>
          <p:nvPr>
            <p:ph type="pic" idx="2"/>
          </p:nvPr>
        </p:nvSpPr>
        <p:spPr>
          <a:xfrm>
            <a:off x="519682" y="1419623"/>
            <a:ext cx="4032000" cy="1008112"/>
          </a:xfrm>
          <a:prstGeom prst="rect">
            <a:avLst/>
          </a:prstGeom>
          <a:solidFill>
            <a:srgbClr val="F2F2F2"/>
          </a:solidFill>
          <a:ln>
            <a:noFill/>
          </a:ln>
        </p:spPr>
      </p:sp>
      <p:sp>
        <p:nvSpPr>
          <p:cNvPr id="86" name="Google Shape;86;p19"/>
          <p:cNvSpPr>
            <a:spLocks noGrp="1"/>
          </p:cNvSpPr>
          <p:nvPr>
            <p:ph type="pic" idx="3"/>
          </p:nvPr>
        </p:nvSpPr>
        <p:spPr>
          <a:xfrm>
            <a:off x="519682" y="2499742"/>
            <a:ext cx="4032000" cy="1008112"/>
          </a:xfrm>
          <a:prstGeom prst="rect">
            <a:avLst/>
          </a:prstGeom>
          <a:solidFill>
            <a:srgbClr val="F2F2F2"/>
          </a:solidFill>
          <a:ln>
            <a:noFill/>
          </a:ln>
        </p:spPr>
      </p:sp>
      <p:sp>
        <p:nvSpPr>
          <p:cNvPr id="87" name="Google Shape;87;p19"/>
          <p:cNvSpPr>
            <a:spLocks noGrp="1"/>
          </p:cNvSpPr>
          <p:nvPr>
            <p:ph type="pic" idx="4"/>
          </p:nvPr>
        </p:nvSpPr>
        <p:spPr>
          <a:xfrm>
            <a:off x="519682" y="3579862"/>
            <a:ext cx="4032000" cy="1008112"/>
          </a:xfrm>
          <a:prstGeom prst="rect">
            <a:avLst/>
          </a:prstGeom>
          <a:solidFill>
            <a:srgbClr val="F2F2F2"/>
          </a:solidFill>
          <a:ln>
            <a:noFill/>
          </a:ln>
        </p:spPr>
      </p:sp>
      <p:sp>
        <p:nvSpPr>
          <p:cNvPr id="88" name="Google Shape;88;p19"/>
          <p:cNvSpPr/>
          <p:nvPr/>
        </p:nvSpPr>
        <p:spPr>
          <a:xfrm>
            <a:off x="4551149" y="1419623"/>
            <a:ext cx="4068000" cy="1008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9"/>
          <p:cNvSpPr/>
          <p:nvPr/>
        </p:nvSpPr>
        <p:spPr>
          <a:xfrm>
            <a:off x="4551149" y="2499742"/>
            <a:ext cx="4068000" cy="1008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19"/>
          <p:cNvSpPr/>
          <p:nvPr/>
        </p:nvSpPr>
        <p:spPr>
          <a:xfrm>
            <a:off x="4551149" y="3579862"/>
            <a:ext cx="4068000" cy="1008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19"/>
          <p:cNvSpPr/>
          <p:nvPr/>
        </p:nvSpPr>
        <p:spPr>
          <a:xfrm>
            <a:off x="4676958" y="1509679"/>
            <a:ext cx="108000" cy="82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19"/>
          <p:cNvSpPr/>
          <p:nvPr/>
        </p:nvSpPr>
        <p:spPr>
          <a:xfrm>
            <a:off x="4676958" y="2589798"/>
            <a:ext cx="108000" cy="82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19"/>
          <p:cNvSpPr/>
          <p:nvPr/>
        </p:nvSpPr>
        <p:spPr>
          <a:xfrm>
            <a:off x="4676958" y="3669917"/>
            <a:ext cx="108000" cy="82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19"/>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9"/>
          <p:cNvSpPr txBox="1">
            <a:spLocks noGrp="1"/>
          </p:cNvSpPr>
          <p:nvPr>
            <p:ph type="body" idx="1"/>
          </p:nvPr>
        </p:nvSpPr>
        <p:spPr>
          <a:xfrm>
            <a:off x="-1" y="699566"/>
            <a:ext cx="9143999" cy="216000"/>
          </a:xfrm>
          <a:prstGeom prst="rect">
            <a:avLst/>
          </a:prstGeom>
          <a:noFill/>
          <a:ln>
            <a:noFill/>
          </a:ln>
        </p:spPr>
        <p:txBody>
          <a:bodyPr spcFirstLastPara="1" wrap="square" lIns="108000" tIns="45700" rIns="91425" bIns="45700" anchor="ctr" anchorCtr="0">
            <a:noAutofit/>
          </a:bodyPr>
          <a:lstStyle>
            <a:lvl1pPr marL="457200" marR="0" lvl="0" indent="-22860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6"/>
        <p:cNvGrpSpPr/>
        <p:nvPr/>
      </p:nvGrpSpPr>
      <p:grpSpPr>
        <a:xfrm>
          <a:off x="0" y="0"/>
          <a:ext cx="0" cy="0"/>
          <a:chOff x="0" y="0"/>
          <a:chExt cx="0" cy="0"/>
        </a:xfrm>
      </p:grpSpPr>
      <p:sp>
        <p:nvSpPr>
          <p:cNvPr id="97" name="Google Shape;97;p20"/>
          <p:cNvSpPr/>
          <p:nvPr/>
        </p:nvSpPr>
        <p:spPr>
          <a:xfrm>
            <a:off x="0" y="1347614"/>
            <a:ext cx="9144000" cy="2304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8" name="Google Shape;98;p20" descr="D:\KBM-정애\014-Fullppt\PNG이미지\탭.png"/>
          <p:cNvPicPr preferRelativeResize="0"/>
          <p:nvPr/>
        </p:nvPicPr>
        <p:blipFill rotWithShape="1">
          <a:blip r:embed="rId2">
            <a:alphaModFix/>
          </a:blip>
          <a:srcRect/>
          <a:stretch/>
        </p:blipFill>
        <p:spPr>
          <a:xfrm>
            <a:off x="6271491" y="1101476"/>
            <a:ext cx="2443294" cy="3009255"/>
          </a:xfrm>
          <a:prstGeom prst="rect">
            <a:avLst/>
          </a:prstGeom>
          <a:noFill/>
          <a:ln>
            <a:noFill/>
          </a:ln>
        </p:spPr>
      </p:pic>
      <p:pic>
        <p:nvPicPr>
          <p:cNvPr id="99" name="Google Shape;99;p20" descr="D:\KBM-정애\014-Fullppt\PNG이미지\핸드폰.png"/>
          <p:cNvPicPr preferRelativeResize="0"/>
          <p:nvPr/>
        </p:nvPicPr>
        <p:blipFill rotWithShape="1">
          <a:blip r:embed="rId3">
            <a:alphaModFix/>
          </a:blip>
          <a:srcRect/>
          <a:stretch/>
        </p:blipFill>
        <p:spPr>
          <a:xfrm>
            <a:off x="5046831" y="2063670"/>
            <a:ext cx="1841393" cy="2230873"/>
          </a:xfrm>
          <a:prstGeom prst="rect">
            <a:avLst/>
          </a:prstGeom>
          <a:noFill/>
          <a:ln>
            <a:noFill/>
          </a:ln>
        </p:spPr>
      </p:pic>
      <p:sp>
        <p:nvSpPr>
          <p:cNvPr id="100" name="Google Shape;100;p20"/>
          <p:cNvSpPr>
            <a:spLocks noGrp="1"/>
          </p:cNvSpPr>
          <p:nvPr>
            <p:ph type="pic" idx="2"/>
          </p:nvPr>
        </p:nvSpPr>
        <p:spPr>
          <a:xfrm>
            <a:off x="6671220" y="1404593"/>
            <a:ext cx="1702924" cy="2265575"/>
          </a:xfrm>
          <a:prstGeom prst="rect">
            <a:avLst/>
          </a:prstGeom>
          <a:solidFill>
            <a:srgbClr val="F2F2F2"/>
          </a:solidFill>
          <a:ln>
            <a:noFill/>
          </a:ln>
        </p:spPr>
      </p:sp>
      <p:sp>
        <p:nvSpPr>
          <p:cNvPr id="101" name="Google Shape;101;p20"/>
          <p:cNvSpPr>
            <a:spLocks noGrp="1"/>
          </p:cNvSpPr>
          <p:nvPr>
            <p:ph type="pic" idx="3"/>
          </p:nvPr>
        </p:nvSpPr>
        <p:spPr>
          <a:xfrm>
            <a:off x="5514680" y="2155596"/>
            <a:ext cx="1027522" cy="1618268"/>
          </a:xfrm>
          <a:prstGeom prst="rect">
            <a:avLst/>
          </a:prstGeom>
          <a:solidFill>
            <a:srgbClr val="F2F2F2"/>
          </a:solidFill>
          <a:ln>
            <a:noFill/>
          </a:ln>
        </p:spPr>
      </p:sp>
      <p:sp>
        <p:nvSpPr>
          <p:cNvPr id="102" name="Google Shape;102;p20"/>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20"/>
          <p:cNvSpPr txBox="1">
            <a:spLocks noGrp="1"/>
          </p:cNvSpPr>
          <p:nvPr>
            <p:ph type="body" idx="1"/>
          </p:nvPr>
        </p:nvSpPr>
        <p:spPr>
          <a:xfrm>
            <a:off x="-1" y="699566"/>
            <a:ext cx="9143999" cy="216000"/>
          </a:xfrm>
          <a:prstGeom prst="rect">
            <a:avLst/>
          </a:prstGeom>
          <a:noFill/>
          <a:ln>
            <a:noFill/>
          </a:ln>
        </p:spPr>
        <p:txBody>
          <a:bodyPr spcFirstLastPara="1" wrap="square" lIns="108000" tIns="45700" rIns="91425" bIns="45700" anchor="ctr" anchorCtr="0">
            <a:noAutofit/>
          </a:bodyPr>
          <a:lstStyle>
            <a:lvl1pPr marL="457200" marR="0" lvl="0" indent="-22860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04"/>
        <p:cNvGrpSpPr/>
        <p:nvPr/>
      </p:nvGrpSpPr>
      <p:grpSpPr>
        <a:xfrm>
          <a:off x="0" y="0"/>
          <a:ext cx="0" cy="0"/>
          <a:chOff x="0" y="0"/>
          <a:chExt cx="0" cy="0"/>
        </a:xfrm>
      </p:grpSpPr>
      <p:sp>
        <p:nvSpPr>
          <p:cNvPr id="105" name="Google Shape;105;p21"/>
          <p:cNvSpPr/>
          <p:nvPr/>
        </p:nvSpPr>
        <p:spPr>
          <a:xfrm>
            <a:off x="0" y="0"/>
            <a:ext cx="3635896" cy="514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6" name="Google Shape;106;p21" descr="D:\KBM-정애\014-Fullppt\PNG이미지\노트북.png"/>
          <p:cNvPicPr preferRelativeResize="0"/>
          <p:nvPr/>
        </p:nvPicPr>
        <p:blipFill rotWithShape="1">
          <a:blip r:embed="rId2">
            <a:alphaModFix/>
          </a:blip>
          <a:srcRect/>
          <a:stretch/>
        </p:blipFill>
        <p:spPr>
          <a:xfrm>
            <a:off x="1043608" y="949099"/>
            <a:ext cx="6624736" cy="3369448"/>
          </a:xfrm>
          <a:prstGeom prst="rect">
            <a:avLst/>
          </a:prstGeom>
          <a:noFill/>
          <a:ln>
            <a:noFill/>
          </a:ln>
        </p:spPr>
      </p:pic>
      <p:sp>
        <p:nvSpPr>
          <p:cNvPr id="107" name="Google Shape;107;p21"/>
          <p:cNvSpPr>
            <a:spLocks noGrp="1"/>
          </p:cNvSpPr>
          <p:nvPr>
            <p:ph type="pic" idx="2"/>
          </p:nvPr>
        </p:nvSpPr>
        <p:spPr>
          <a:xfrm>
            <a:off x="2843808" y="1384815"/>
            <a:ext cx="3168352" cy="23342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8"/>
        <p:cNvGrpSpPr/>
        <p:nvPr/>
      </p:nvGrpSpPr>
      <p:grpSpPr>
        <a:xfrm>
          <a:off x="0" y="0"/>
          <a:ext cx="0" cy="0"/>
          <a:chOff x="0" y="0"/>
          <a:chExt cx="0" cy="0"/>
        </a:xfrm>
      </p:grpSpPr>
      <p:sp>
        <p:nvSpPr>
          <p:cNvPr id="109" name="Google Shape;109;p2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00"/>
              </a:spcBef>
              <a:spcAft>
                <a:spcPts val="0"/>
              </a:spcAft>
              <a:buClr>
                <a:srgbClr val="3F3F3F"/>
              </a:buClr>
              <a:buSzPts val="4000"/>
              <a:buFont typeface="Arial"/>
              <a:buNone/>
              <a:defRPr sz="40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22"/>
          <p:cNvSpPr/>
          <p:nvPr/>
        </p:nvSpPr>
        <p:spPr>
          <a:xfrm>
            <a:off x="354008" y="1131589"/>
            <a:ext cx="2849840" cy="3649171"/>
          </a:xfrm>
          <a:prstGeom prst="roundRect">
            <a:avLst>
              <a:gd name="adj" fmla="val 3968"/>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22"/>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22"/>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59347242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6501456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39354051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7"/>
          <p:cNvSpPr txBox="1">
            <a:spLocks noGrp="1"/>
          </p:cNvSpPr>
          <p:nvPr>
            <p:ph type="body" idx="1"/>
          </p:nvPr>
        </p:nvSpPr>
        <p:spPr>
          <a:xfrm>
            <a:off x="-1" y="699566"/>
            <a:ext cx="9143999" cy="216000"/>
          </a:xfrm>
          <a:prstGeom prst="rect">
            <a:avLst/>
          </a:prstGeom>
          <a:noFill/>
          <a:ln>
            <a:noFill/>
          </a:ln>
        </p:spPr>
        <p:txBody>
          <a:bodyPr spcFirstLastPara="1" wrap="square" lIns="108000" tIns="45700" rIns="91425" bIns="45700" anchor="ctr" anchorCtr="0">
            <a:noAutofit/>
          </a:bodyPr>
          <a:lstStyle>
            <a:lvl1pPr marL="457200" marR="0" lvl="0" indent="-22860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extLst>
      <p:ext uri="{BB962C8B-B14F-4D97-AF65-F5344CB8AC3E}">
        <p14:creationId xmlns:p14="http://schemas.microsoft.com/office/powerpoint/2010/main" val="21311707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72051534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12022023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27275538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extLst>
      <p:ext uri="{BB962C8B-B14F-4D97-AF65-F5344CB8AC3E}">
        <p14:creationId xmlns:p14="http://schemas.microsoft.com/office/powerpoint/2010/main" val="291480717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37444759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42976771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51348996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75890070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8962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0" y="25735"/>
            <a:ext cx="9144000" cy="77653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65210712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extLst>
      <p:ext uri="{BB962C8B-B14F-4D97-AF65-F5344CB8AC3E}">
        <p14:creationId xmlns:p14="http://schemas.microsoft.com/office/powerpoint/2010/main" val="163233641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9448854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3210021" y="3003798"/>
            <a:ext cx="2880320"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20"/>
              </a:spcBef>
              <a:spcAft>
                <a:spcPts val="0"/>
              </a:spcAft>
              <a:buClr>
                <a:srgbClr val="3F3F3F"/>
              </a:buClr>
              <a:buSzPts val="1100"/>
              <a:buFont typeface="Arial"/>
              <a:buNone/>
              <a:defRPr sz="11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title"/>
          </p:nvPr>
        </p:nvSpPr>
        <p:spPr>
          <a:xfrm>
            <a:off x="3210021" y="1707654"/>
            <a:ext cx="2880320" cy="12961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2800"/>
              <a:buFont typeface="Arial"/>
              <a:buNone/>
              <a:defRPr sz="2800" b="1" i="0" u="none" strike="noStrike" cap="non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58438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3688" y="25735"/>
            <a:ext cx="7380312"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1571431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Isosceles Triangle 3"/>
          <p:cNvSpPr/>
          <p:nvPr userDrawn="1"/>
        </p:nvSpPr>
        <p:spPr>
          <a:xfrm rot="18846045">
            <a:off x="4183006" y="327638"/>
            <a:ext cx="3931058" cy="3388842"/>
          </a:xfrm>
          <a:prstGeom prst="triangl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icture Placeholder 2"/>
          <p:cNvSpPr>
            <a:spLocks noGrp="1"/>
          </p:cNvSpPr>
          <p:nvPr>
            <p:ph type="pic" idx="12" hasCustomPrompt="1"/>
          </p:nvPr>
        </p:nvSpPr>
        <p:spPr>
          <a:xfrm>
            <a:off x="5580112" y="1340365"/>
            <a:ext cx="2016225" cy="248240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353796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BCD8F5-B952-4024-B2F0-53E21A9D4803}"/>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4" name="Text Placeholder 9">
            <a:extLst>
              <a:ext uri="{FF2B5EF4-FFF2-40B4-BE49-F238E27FC236}">
                <a16:creationId xmlns:a16="http://schemas.microsoft.com/office/drawing/2014/main" id="{CE2BB9C2-E1D2-4E0C-BFE1-64849A73E127}"/>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dirty="0"/>
              <a:t>This text con be replaced with your own text</a:t>
            </a:r>
            <a:endParaRPr lang="ko-KR" altLang="en-US" dirty="0"/>
          </a:p>
        </p:txBody>
      </p:sp>
    </p:spTree>
    <p:extLst>
      <p:ext uri="{BB962C8B-B14F-4D97-AF65-F5344CB8AC3E}">
        <p14:creationId xmlns:p14="http://schemas.microsoft.com/office/powerpoint/2010/main" val="25429859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1763688" y="25735"/>
            <a:ext cx="7380312" cy="77653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
        <p:cNvGrpSpPr/>
        <p:nvPr/>
      </p:nvGrpSpPr>
      <p:grpSpPr>
        <a:xfrm>
          <a:off x="0" y="0"/>
          <a:ext cx="0" cy="0"/>
          <a:chOff x="0" y="0"/>
          <a:chExt cx="0" cy="0"/>
        </a:xfrm>
      </p:grpSpPr>
      <p:sp>
        <p:nvSpPr>
          <p:cNvPr id="37" name="Google Shape;37;p11"/>
          <p:cNvSpPr/>
          <p:nvPr/>
        </p:nvSpPr>
        <p:spPr>
          <a:xfrm rot="-2753955">
            <a:off x="4183006" y="327638"/>
            <a:ext cx="3931058" cy="3388842"/>
          </a:xfrm>
          <a:prstGeom prst="triangle">
            <a:avLst>
              <a:gd name="adj" fmla="val 50000"/>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11"/>
          <p:cNvSpPr>
            <a:spLocks noGrp="1"/>
          </p:cNvSpPr>
          <p:nvPr>
            <p:ph type="pic" idx="2"/>
          </p:nvPr>
        </p:nvSpPr>
        <p:spPr>
          <a:xfrm>
            <a:off x="5580112" y="1340365"/>
            <a:ext cx="2016225" cy="2482406"/>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sp>
        <p:nvSpPr>
          <p:cNvPr id="40" name="Google Shape;40;p12"/>
          <p:cNvSpPr>
            <a:spLocks noGrp="1"/>
          </p:cNvSpPr>
          <p:nvPr>
            <p:ph type="pic" idx="2"/>
          </p:nvPr>
        </p:nvSpPr>
        <p:spPr>
          <a:xfrm>
            <a:off x="0" y="0"/>
            <a:ext cx="9144000" cy="2571750"/>
          </a:xfrm>
          <a:prstGeom prst="rect">
            <a:avLst/>
          </a:prstGeom>
          <a:solidFill>
            <a:srgbClr val="BFBFBF"/>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1"/>
        <p:cNvGrpSpPr/>
        <p:nvPr/>
      </p:nvGrpSpPr>
      <p:grpSpPr>
        <a:xfrm>
          <a:off x="0" y="0"/>
          <a:ext cx="0" cy="0"/>
          <a:chOff x="0" y="0"/>
          <a:chExt cx="0" cy="0"/>
        </a:xfrm>
      </p:grpSpPr>
      <p:sp>
        <p:nvSpPr>
          <p:cNvPr id="42" name="Google Shape;42;p13"/>
          <p:cNvSpPr>
            <a:spLocks noGrp="1"/>
          </p:cNvSpPr>
          <p:nvPr>
            <p:ph type="pic" idx="2"/>
          </p:nvPr>
        </p:nvSpPr>
        <p:spPr>
          <a:xfrm>
            <a:off x="2661159" y="1176822"/>
            <a:ext cx="1828800" cy="1727992"/>
          </a:xfrm>
          <a:prstGeom prst="rect">
            <a:avLst/>
          </a:prstGeom>
          <a:solidFill>
            <a:srgbClr val="F2F2F2"/>
          </a:solidFill>
          <a:ln>
            <a:noFill/>
          </a:ln>
        </p:spPr>
      </p:sp>
      <p:sp>
        <p:nvSpPr>
          <p:cNvPr id="43" name="Google Shape;43;p13"/>
          <p:cNvSpPr>
            <a:spLocks noGrp="1"/>
          </p:cNvSpPr>
          <p:nvPr>
            <p:ph type="pic" idx="3"/>
          </p:nvPr>
        </p:nvSpPr>
        <p:spPr>
          <a:xfrm>
            <a:off x="4653380" y="1176822"/>
            <a:ext cx="1828800" cy="1727992"/>
          </a:xfrm>
          <a:prstGeom prst="rect">
            <a:avLst/>
          </a:prstGeom>
          <a:solidFill>
            <a:srgbClr val="F2F2F2"/>
          </a:solidFill>
          <a:ln>
            <a:noFill/>
          </a:ln>
        </p:spPr>
      </p:sp>
      <p:sp>
        <p:nvSpPr>
          <p:cNvPr id="44" name="Google Shape;44;p13"/>
          <p:cNvSpPr>
            <a:spLocks noGrp="1"/>
          </p:cNvSpPr>
          <p:nvPr>
            <p:ph type="pic" idx="4"/>
          </p:nvPr>
        </p:nvSpPr>
        <p:spPr>
          <a:xfrm>
            <a:off x="4653380" y="3011113"/>
            <a:ext cx="1828800" cy="1727992"/>
          </a:xfrm>
          <a:prstGeom prst="rect">
            <a:avLst/>
          </a:prstGeom>
          <a:solidFill>
            <a:srgbClr val="F2F2F2"/>
          </a:solidFill>
          <a:ln>
            <a:noFill/>
          </a:ln>
        </p:spPr>
      </p:sp>
      <p:sp>
        <p:nvSpPr>
          <p:cNvPr id="45" name="Google Shape;45;p13"/>
          <p:cNvSpPr>
            <a:spLocks noGrp="1"/>
          </p:cNvSpPr>
          <p:nvPr>
            <p:ph type="pic" idx="5"/>
          </p:nvPr>
        </p:nvSpPr>
        <p:spPr>
          <a:xfrm>
            <a:off x="2661159" y="3011113"/>
            <a:ext cx="1828800" cy="1727992"/>
          </a:xfrm>
          <a:prstGeom prst="rect">
            <a:avLst/>
          </a:prstGeom>
          <a:solidFill>
            <a:srgbClr val="F2F2F2"/>
          </a:solidFill>
          <a:ln>
            <a:noFill/>
          </a:ln>
        </p:spPr>
      </p:sp>
      <p:sp>
        <p:nvSpPr>
          <p:cNvPr id="46" name="Google Shape;46;p13"/>
          <p:cNvSpPr/>
          <p:nvPr/>
        </p:nvSpPr>
        <p:spPr>
          <a:xfrm>
            <a:off x="668938" y="1176822"/>
            <a:ext cx="1828800" cy="172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Google Shape;47;p13"/>
          <p:cNvSpPr/>
          <p:nvPr/>
        </p:nvSpPr>
        <p:spPr>
          <a:xfrm>
            <a:off x="6645602" y="1176822"/>
            <a:ext cx="1828800" cy="172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13"/>
          <p:cNvSpPr/>
          <p:nvPr/>
        </p:nvSpPr>
        <p:spPr>
          <a:xfrm>
            <a:off x="6645602" y="3011109"/>
            <a:ext cx="1828800" cy="172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13"/>
          <p:cNvSpPr/>
          <p:nvPr/>
        </p:nvSpPr>
        <p:spPr>
          <a:xfrm>
            <a:off x="668938" y="3011109"/>
            <a:ext cx="1828800" cy="172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13"/>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13"/>
          <p:cNvSpPr txBox="1">
            <a:spLocks noGrp="1"/>
          </p:cNvSpPr>
          <p:nvPr>
            <p:ph type="body" idx="1"/>
          </p:nvPr>
        </p:nvSpPr>
        <p:spPr>
          <a:xfrm>
            <a:off x="-1" y="699566"/>
            <a:ext cx="9143999" cy="216000"/>
          </a:xfrm>
          <a:prstGeom prst="rect">
            <a:avLst/>
          </a:prstGeom>
          <a:noFill/>
          <a:ln>
            <a:noFill/>
          </a:ln>
        </p:spPr>
        <p:txBody>
          <a:bodyPr spcFirstLastPara="1" wrap="square" lIns="108000" tIns="45700" rIns="91425" bIns="45700" anchor="ctr" anchorCtr="0">
            <a:noAutofit/>
          </a:bodyPr>
          <a:lstStyle>
            <a:lvl1pPr marL="457200" marR="0" lvl="0" indent="-22860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2"/>
        <p:cNvGrpSpPr/>
        <p:nvPr/>
      </p:nvGrpSpPr>
      <p:grpSpPr>
        <a:xfrm>
          <a:off x="0" y="0"/>
          <a:ext cx="0" cy="0"/>
          <a:chOff x="0" y="0"/>
          <a:chExt cx="0" cy="0"/>
        </a:xfrm>
      </p:grpSpPr>
      <p:pic>
        <p:nvPicPr>
          <p:cNvPr id="53" name="Google Shape;53;p14" descr="D:\KBM-정애\014-Fullppt\PNG이미지\모니터.png"/>
          <p:cNvPicPr preferRelativeResize="0"/>
          <p:nvPr/>
        </p:nvPicPr>
        <p:blipFill rotWithShape="1">
          <a:blip r:embed="rId2">
            <a:alphaModFix/>
          </a:blip>
          <a:srcRect/>
          <a:stretch/>
        </p:blipFill>
        <p:spPr>
          <a:xfrm>
            <a:off x="4788024" y="1136584"/>
            <a:ext cx="3672408" cy="3661662"/>
          </a:xfrm>
          <a:prstGeom prst="rect">
            <a:avLst/>
          </a:prstGeom>
          <a:noFill/>
          <a:ln>
            <a:noFill/>
          </a:ln>
        </p:spPr>
      </p:pic>
      <p:sp>
        <p:nvSpPr>
          <p:cNvPr id="54" name="Google Shape;54;p14"/>
          <p:cNvSpPr>
            <a:spLocks noGrp="1"/>
          </p:cNvSpPr>
          <p:nvPr>
            <p:ph type="pic" idx="2"/>
          </p:nvPr>
        </p:nvSpPr>
        <p:spPr>
          <a:xfrm>
            <a:off x="4947625" y="1297014"/>
            <a:ext cx="3325137" cy="2323794"/>
          </a:xfrm>
          <a:prstGeom prst="rect">
            <a:avLst/>
          </a:prstGeom>
          <a:solidFill>
            <a:srgbClr val="F2F2F2"/>
          </a:solidFill>
          <a:ln>
            <a:noFill/>
          </a:ln>
        </p:spPr>
      </p:sp>
      <p:sp>
        <p:nvSpPr>
          <p:cNvPr id="55" name="Google Shape;55;p14"/>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4"/>
          <p:cNvSpPr txBox="1">
            <a:spLocks noGrp="1"/>
          </p:cNvSpPr>
          <p:nvPr>
            <p:ph type="body" idx="1"/>
          </p:nvPr>
        </p:nvSpPr>
        <p:spPr>
          <a:xfrm>
            <a:off x="-1" y="699566"/>
            <a:ext cx="9143999" cy="216000"/>
          </a:xfrm>
          <a:prstGeom prst="rect">
            <a:avLst/>
          </a:prstGeom>
          <a:noFill/>
          <a:ln>
            <a:noFill/>
          </a:ln>
        </p:spPr>
        <p:txBody>
          <a:bodyPr spcFirstLastPara="1" wrap="square" lIns="108000" tIns="45700" rIns="91425" bIns="45700" anchor="ctr" anchorCtr="0">
            <a:noAutofit/>
          </a:bodyPr>
          <a:lstStyle>
            <a:lvl1pPr marL="457200" marR="0" lvl="0" indent="-22860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7"/>
        <p:cNvGrpSpPr/>
        <p:nvPr/>
      </p:nvGrpSpPr>
      <p:grpSpPr>
        <a:xfrm>
          <a:off x="0" y="0"/>
          <a:ext cx="0" cy="0"/>
          <a:chOff x="0" y="0"/>
          <a:chExt cx="0" cy="0"/>
        </a:xfrm>
      </p:grpSpPr>
      <p:sp>
        <p:nvSpPr>
          <p:cNvPr id="58" name="Google Shape;58;p15"/>
          <p:cNvSpPr/>
          <p:nvPr/>
        </p:nvSpPr>
        <p:spPr>
          <a:xfrm>
            <a:off x="0" y="1177930"/>
            <a:ext cx="1828800" cy="187220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15"/>
          <p:cNvSpPr/>
          <p:nvPr/>
        </p:nvSpPr>
        <p:spPr>
          <a:xfrm>
            <a:off x="1828800" y="3042333"/>
            <a:ext cx="1828800" cy="187220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 name="Google Shape;60;p15"/>
          <p:cNvSpPr>
            <a:spLocks noGrp="1"/>
          </p:cNvSpPr>
          <p:nvPr>
            <p:ph type="pic" idx="2"/>
          </p:nvPr>
        </p:nvSpPr>
        <p:spPr>
          <a:xfrm>
            <a:off x="1828800" y="1178138"/>
            <a:ext cx="1828800" cy="1872000"/>
          </a:xfrm>
          <a:prstGeom prst="rect">
            <a:avLst/>
          </a:prstGeom>
          <a:solidFill>
            <a:srgbClr val="F2F2F2"/>
          </a:solidFill>
          <a:ln>
            <a:noFill/>
          </a:ln>
        </p:spPr>
      </p:sp>
      <p:sp>
        <p:nvSpPr>
          <p:cNvPr id="61" name="Google Shape;61;p15"/>
          <p:cNvSpPr/>
          <p:nvPr/>
        </p:nvSpPr>
        <p:spPr>
          <a:xfrm>
            <a:off x="3657600" y="1177930"/>
            <a:ext cx="1828800" cy="18722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15"/>
          <p:cNvSpPr/>
          <p:nvPr/>
        </p:nvSpPr>
        <p:spPr>
          <a:xfrm>
            <a:off x="5486400" y="3042333"/>
            <a:ext cx="1828800" cy="187220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15"/>
          <p:cNvSpPr>
            <a:spLocks noGrp="1"/>
          </p:cNvSpPr>
          <p:nvPr>
            <p:ph type="pic" idx="3"/>
          </p:nvPr>
        </p:nvSpPr>
        <p:spPr>
          <a:xfrm>
            <a:off x="3657600" y="3042333"/>
            <a:ext cx="1828800" cy="1872000"/>
          </a:xfrm>
          <a:prstGeom prst="rect">
            <a:avLst/>
          </a:prstGeom>
          <a:solidFill>
            <a:srgbClr val="F2F2F2"/>
          </a:solidFill>
          <a:ln>
            <a:noFill/>
          </a:ln>
        </p:spPr>
      </p:sp>
      <p:sp>
        <p:nvSpPr>
          <p:cNvPr id="64" name="Google Shape;64;p15"/>
          <p:cNvSpPr>
            <a:spLocks noGrp="1"/>
          </p:cNvSpPr>
          <p:nvPr>
            <p:ph type="pic" idx="4"/>
          </p:nvPr>
        </p:nvSpPr>
        <p:spPr>
          <a:xfrm>
            <a:off x="0" y="3042333"/>
            <a:ext cx="1828800" cy="1872000"/>
          </a:xfrm>
          <a:prstGeom prst="rect">
            <a:avLst/>
          </a:prstGeom>
          <a:solidFill>
            <a:srgbClr val="F2F2F2"/>
          </a:solidFill>
          <a:ln>
            <a:noFill/>
          </a:ln>
        </p:spPr>
      </p:sp>
      <p:sp>
        <p:nvSpPr>
          <p:cNvPr id="65" name="Google Shape;65;p15"/>
          <p:cNvSpPr>
            <a:spLocks noGrp="1"/>
          </p:cNvSpPr>
          <p:nvPr>
            <p:ph type="pic" idx="5"/>
          </p:nvPr>
        </p:nvSpPr>
        <p:spPr>
          <a:xfrm>
            <a:off x="5486400" y="1178138"/>
            <a:ext cx="1828800" cy="1872000"/>
          </a:xfrm>
          <a:prstGeom prst="rect">
            <a:avLst/>
          </a:prstGeom>
          <a:solidFill>
            <a:srgbClr val="F2F2F2"/>
          </a:solidFill>
          <a:ln>
            <a:noFill/>
          </a:ln>
        </p:spPr>
      </p:sp>
      <p:sp>
        <p:nvSpPr>
          <p:cNvPr id="66" name="Google Shape;66;p15"/>
          <p:cNvSpPr>
            <a:spLocks noGrp="1"/>
          </p:cNvSpPr>
          <p:nvPr>
            <p:ph type="pic" idx="6"/>
          </p:nvPr>
        </p:nvSpPr>
        <p:spPr>
          <a:xfrm>
            <a:off x="7315200" y="3042333"/>
            <a:ext cx="1828800" cy="1872000"/>
          </a:xfrm>
          <a:prstGeom prst="rect">
            <a:avLst/>
          </a:prstGeom>
          <a:solidFill>
            <a:srgbClr val="F2F2F2"/>
          </a:solidFill>
          <a:ln>
            <a:noFill/>
          </a:ln>
        </p:spPr>
      </p:sp>
      <p:sp>
        <p:nvSpPr>
          <p:cNvPr id="67" name="Google Shape;67;p15"/>
          <p:cNvSpPr/>
          <p:nvPr/>
        </p:nvSpPr>
        <p:spPr>
          <a:xfrm>
            <a:off x="7315200" y="1177930"/>
            <a:ext cx="1828800" cy="187220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15"/>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3F3F3F"/>
              </a:buClr>
              <a:buSzPts val="3600"/>
              <a:buFont typeface="Arial"/>
              <a:buNone/>
              <a:defRPr sz="3600" b="1">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5"/>
          <p:cNvSpPr txBox="1">
            <a:spLocks noGrp="1"/>
          </p:cNvSpPr>
          <p:nvPr>
            <p:ph type="body" idx="1"/>
          </p:nvPr>
        </p:nvSpPr>
        <p:spPr>
          <a:xfrm>
            <a:off x="-1" y="699566"/>
            <a:ext cx="9143999" cy="216000"/>
          </a:xfrm>
          <a:prstGeom prst="rect">
            <a:avLst/>
          </a:prstGeom>
          <a:noFill/>
          <a:ln>
            <a:noFill/>
          </a:ln>
        </p:spPr>
        <p:txBody>
          <a:bodyPr spcFirstLastPara="1" wrap="square" lIns="108000" tIns="45700" rIns="91425" bIns="45700" anchor="ctr" anchorCtr="0">
            <a:noAutofit/>
          </a:bodyPr>
          <a:lstStyle>
            <a:lvl1pPr marL="457200" marR="0" lvl="0" indent="-22860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4/22/2024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34480514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4" r:id="rId19"/>
    <p:sldLayoutId id="2147483695" r:id="rId20"/>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estiopolis.com/contratos-mercantiles-tipos-y-caracteristica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23"/>
          <p:cNvSpPr txBox="1">
            <a:spLocks noGrp="1"/>
          </p:cNvSpPr>
          <p:nvPr>
            <p:ph type="body" idx="1"/>
          </p:nvPr>
        </p:nvSpPr>
        <p:spPr>
          <a:xfrm>
            <a:off x="2967906" y="2554456"/>
            <a:ext cx="3592230" cy="504056"/>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t="100000" r="100000"/>
            </a:path>
            <a:tileRect l="-100000" b="-100000"/>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None/>
            </a:pPr>
            <a:r>
              <a:rPr lang="es-AR" sz="3200" dirty="0">
                <a:solidFill>
                  <a:schemeClr val="dk1"/>
                </a:solidFill>
              </a:rPr>
              <a:t>CONTABILIDAD</a:t>
            </a:r>
            <a:endParaRPr sz="3200" dirty="0">
              <a:solidFill>
                <a:schemeClr val="dk1"/>
              </a:solidFill>
            </a:endParaRPr>
          </a:p>
        </p:txBody>
      </p:sp>
      <p:sp>
        <p:nvSpPr>
          <p:cNvPr id="120" name="Google Shape;120;p23"/>
          <p:cNvSpPr txBox="1">
            <a:spLocks noGrp="1"/>
          </p:cNvSpPr>
          <p:nvPr>
            <p:ph type="title"/>
          </p:nvPr>
        </p:nvSpPr>
        <p:spPr>
          <a:xfrm>
            <a:off x="3087217" y="994906"/>
            <a:ext cx="3812433" cy="88330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b="100000"/>
            </a:path>
            <a:tileRect t="-100000" r="-100000"/>
          </a:gradFill>
          <a:ln>
            <a:noFill/>
          </a:ln>
        </p:spPr>
        <p:txBody>
          <a:bodyPr spcFirstLastPara="1" wrap="square" lIns="91425" tIns="45700" rIns="91425" bIns="45700" anchor="ctr" anchorCtr="0">
            <a:noAutofit/>
          </a:bodyPr>
          <a:lstStyle/>
          <a:p>
            <a:pPr marL="0" lvl="0" indent="457200" algn="ctr" rtl="0">
              <a:lnSpc>
                <a:spcPct val="150000"/>
              </a:lnSpc>
              <a:spcBef>
                <a:spcPts val="0"/>
              </a:spcBef>
              <a:spcAft>
                <a:spcPts val="0"/>
              </a:spcAft>
              <a:buClr>
                <a:srgbClr val="000000"/>
              </a:buClr>
              <a:buSzPts val="2800"/>
              <a:buFont typeface="Arial"/>
              <a:buNone/>
            </a:pPr>
            <a:r>
              <a:rPr lang="es-AR" sz="4400" dirty="0">
                <a:solidFill>
                  <a:srgbClr val="000000"/>
                </a:solidFill>
                <a:latin typeface="Arial"/>
                <a:ea typeface="Arial"/>
                <a:cs typeface="Arial"/>
                <a:sym typeface="Arial"/>
              </a:rPr>
              <a:t>CLASE “1” </a:t>
            </a:r>
            <a:endParaRPr sz="4400" b="0" dirty="0">
              <a:solidFill>
                <a:srgbClr val="000000"/>
              </a:solidFill>
              <a:latin typeface="Arial"/>
              <a:ea typeface="Arial"/>
              <a:cs typeface="Arial"/>
              <a:sym typeface="Arial"/>
            </a:endParaRPr>
          </a:p>
        </p:txBody>
      </p:sp>
      <p:sp>
        <p:nvSpPr>
          <p:cNvPr id="121" name="Google Shape;121;p23"/>
          <p:cNvSpPr/>
          <p:nvPr/>
        </p:nvSpPr>
        <p:spPr>
          <a:xfrm>
            <a:off x="318977" y="3944040"/>
            <a:ext cx="3768281" cy="10642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b="0" i="0" u="none" strike="noStrike" cap="none" dirty="0" smtClean="0">
                <a:solidFill>
                  <a:schemeClr val="dk1"/>
                </a:solidFill>
                <a:latin typeface="Arial"/>
                <a:ea typeface="Arial"/>
                <a:cs typeface="Arial"/>
                <a:sym typeface="Arial"/>
              </a:rPr>
              <a:t>DUARTE</a:t>
            </a:r>
            <a:r>
              <a:rPr lang="es-AR" b="0" i="0" u="none" strike="noStrike" cap="none" dirty="0">
                <a:solidFill>
                  <a:schemeClr val="dk1"/>
                </a:solidFill>
                <a:latin typeface="Arial"/>
                <a:ea typeface="Arial"/>
                <a:cs typeface="Arial"/>
                <a:sym typeface="Arial"/>
              </a:rPr>
              <a:t>, ROMINA </a:t>
            </a:r>
            <a:r>
              <a:rPr lang="es-AR" b="0" i="0" u="none" strike="noStrike" cap="none" dirty="0" smtClean="0">
                <a:solidFill>
                  <a:schemeClr val="dk1"/>
                </a:solidFill>
                <a:latin typeface="Arial"/>
                <a:ea typeface="Arial"/>
                <a:cs typeface="Arial"/>
                <a:sym typeface="Arial"/>
              </a:rPr>
              <a:t>GISELA</a:t>
            </a:r>
          </a:p>
          <a:p>
            <a:pPr marL="0" marR="0" lvl="0" indent="0" algn="ctr" rtl="0">
              <a:spcBef>
                <a:spcPts val="0"/>
              </a:spcBef>
              <a:spcAft>
                <a:spcPts val="0"/>
              </a:spcAft>
              <a:buNone/>
            </a:pPr>
            <a:r>
              <a:rPr lang="es-AR" sz="1000" b="1" i="0" u="none" strike="noStrike" cap="none" dirty="0" smtClean="0">
                <a:solidFill>
                  <a:schemeClr val="dk1"/>
                </a:solidFill>
                <a:sym typeface="Arial"/>
              </a:rPr>
              <a:t>Contadora Publica</a:t>
            </a:r>
          </a:p>
          <a:p>
            <a:pPr algn="ctr"/>
            <a:r>
              <a:rPr lang="es-MX" sz="1000" b="1" dirty="0">
                <a:solidFill>
                  <a:schemeClr val="dk1"/>
                </a:solidFill>
              </a:rPr>
              <a:t>Profesora Universitaria en Ciencias </a:t>
            </a:r>
            <a:r>
              <a:rPr lang="es-MX" sz="1000" b="1" dirty="0" smtClean="0">
                <a:solidFill>
                  <a:schemeClr val="dk1"/>
                </a:solidFill>
              </a:rPr>
              <a:t>Económicas</a:t>
            </a:r>
            <a:endParaRPr sz="1000" b="0" i="0" u="none" strike="noStrike" cap="none" dirty="0">
              <a:solidFill>
                <a:schemeClr val="dk1"/>
              </a:solidFill>
              <a:sym typeface="Arial"/>
            </a:endParaRPr>
          </a:p>
          <a:p>
            <a:pPr marL="0" marR="0" lvl="0" indent="0" algn="ctr" rtl="0">
              <a:spcBef>
                <a:spcPts val="0"/>
              </a:spcBef>
              <a:spcAft>
                <a:spcPts val="0"/>
              </a:spcAft>
              <a:buNone/>
            </a:pPr>
            <a:r>
              <a:rPr lang="es-AR" sz="1000" b="1" i="0" u="none" strike="noStrike" cap="none" dirty="0">
                <a:solidFill>
                  <a:schemeClr val="dk1"/>
                </a:solidFill>
                <a:sym typeface="Arial"/>
              </a:rPr>
              <a:t>Técnica Universitaria en Administración</a:t>
            </a:r>
            <a:endParaRPr sz="1000" b="0" i="0" u="none" strike="noStrike" cap="none" dirty="0">
              <a:solidFill>
                <a:schemeClr val="dk1"/>
              </a:solidFill>
              <a:sym typeface="Arial"/>
            </a:endParaRPr>
          </a:p>
          <a:p>
            <a:pPr marL="0" marR="0" lvl="0" indent="0" algn="ctr" rtl="0">
              <a:spcBef>
                <a:spcPts val="0"/>
              </a:spcBef>
              <a:spcAft>
                <a:spcPts val="0"/>
              </a:spcAft>
              <a:buNone/>
            </a:pPr>
            <a:r>
              <a:rPr lang="es-AR" sz="1000" b="1" i="0" u="none" strike="noStrike" cap="none" dirty="0">
                <a:solidFill>
                  <a:schemeClr val="dk1"/>
                </a:solidFill>
                <a:sym typeface="Arial"/>
              </a:rPr>
              <a:t>Técnica Superior en Empresas e Industrias de la Madera</a:t>
            </a:r>
            <a:endParaRPr sz="1000" b="1" i="0" u="none" strike="noStrike" cap="none" dirty="0">
              <a:solidFill>
                <a:schemeClr val="dk1"/>
              </a:solidFill>
              <a:sym typeface="Arial"/>
            </a:endParaRPr>
          </a:p>
        </p:txBody>
      </p:sp>
      <p:pic>
        <p:nvPicPr>
          <p:cNvPr id="122" name="Google Shape;122;p23" descr="C:\Users\Usuario\Downloads\WhatsApp Image 2022-07-21 at 12.20.02 PM.jpeg"/>
          <p:cNvPicPr preferRelativeResize="0"/>
          <p:nvPr/>
        </p:nvPicPr>
        <p:blipFill rotWithShape="1">
          <a:blip r:embed="rId3">
            <a:alphaModFix/>
          </a:blip>
          <a:srcRect/>
          <a:stretch/>
        </p:blipFill>
        <p:spPr>
          <a:xfrm>
            <a:off x="318977" y="135247"/>
            <a:ext cx="1508340" cy="13958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160978E-9AA5-072D-F27B-0512E011204B}"/>
              </a:ext>
            </a:extLst>
          </p:cNvPr>
          <p:cNvSpPr txBox="1"/>
          <p:nvPr/>
        </p:nvSpPr>
        <p:spPr>
          <a:xfrm>
            <a:off x="414670" y="1232922"/>
            <a:ext cx="7357730" cy="2677656"/>
          </a:xfrm>
          <a:prstGeom prst="rect">
            <a:avLst/>
          </a:prstGeom>
          <a:solidFill>
            <a:srgbClr val="DF3703"/>
          </a:solidFill>
        </p:spPr>
        <p:txBody>
          <a:bodyPr wrap="square">
            <a:spAutoFit/>
          </a:bodyPr>
          <a:lstStyle/>
          <a:p>
            <a:pPr algn="ctr"/>
            <a:r>
              <a:rPr lang="es-AR" sz="2400" b="1" dirty="0">
                <a:latin typeface="Bahnschrift" panose="020B0502040204020203" pitchFamily="34" charset="0"/>
              </a:rPr>
              <a:t>En resumen, la contabilidad es un proceso sistemático que permite registrar, analizar e interpretar la información financiera de una entidad u organización. A través de ella, se establece el balance de ingresos y egresos, lo que resulta fundamental para la toma de decisiones empresariales</a:t>
            </a:r>
          </a:p>
        </p:txBody>
      </p:sp>
    </p:spTree>
    <p:extLst>
      <p:ext uri="{BB962C8B-B14F-4D97-AF65-F5344CB8AC3E}">
        <p14:creationId xmlns:p14="http://schemas.microsoft.com/office/powerpoint/2010/main" val="133451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2BFC1AC-13C6-B10C-80C1-1EC16FB79EC3}"/>
              </a:ext>
            </a:extLst>
          </p:cNvPr>
          <p:cNvSpPr txBox="1"/>
          <p:nvPr/>
        </p:nvSpPr>
        <p:spPr>
          <a:xfrm>
            <a:off x="244549" y="355377"/>
            <a:ext cx="8165804" cy="4524315"/>
          </a:xfrm>
          <a:prstGeom prst="rect">
            <a:avLst/>
          </a:prstGeom>
          <a:noFill/>
        </p:spPr>
        <p:txBody>
          <a:bodyPr wrap="square">
            <a:spAutoFit/>
          </a:bodyPr>
          <a:lstStyle/>
          <a:p>
            <a:pPr algn="ctr"/>
            <a:r>
              <a:rPr lang="es-MX" sz="3600" b="1" i="0" u="sng" strike="noStrike" baseline="0" dirty="0">
                <a:solidFill>
                  <a:schemeClr val="tx1"/>
                </a:solidFill>
                <a:latin typeface="Century Gothic" panose="020B0502020202020204" pitchFamily="34" charset="0"/>
              </a:rPr>
              <a:t>CONCEPTOS BÁSICOS A TENER EN CUENTA</a:t>
            </a:r>
          </a:p>
          <a:p>
            <a:endParaRPr lang="es-AR" sz="2400" b="0" i="0" u="none" strike="noStrike" baseline="0" dirty="0">
              <a:solidFill>
                <a:srgbClr val="C00000"/>
              </a:solidFill>
              <a:latin typeface="Arial" panose="020B0604020202020204" pitchFamily="34" charset="0"/>
            </a:endParaRPr>
          </a:p>
          <a:p>
            <a:r>
              <a:rPr lang="es-AR" sz="3200" b="1" i="0" u="none" strike="noStrike" baseline="0" dirty="0">
                <a:solidFill>
                  <a:srgbClr val="00B0F0"/>
                </a:solidFill>
                <a:latin typeface="Arial" panose="020B0604020202020204" pitchFamily="34" charset="0"/>
              </a:rPr>
              <a:t>•</a:t>
            </a:r>
            <a:r>
              <a:rPr lang="es-AR" sz="3200" b="1" i="0" u="none" strike="noStrike" baseline="0" dirty="0">
                <a:solidFill>
                  <a:srgbClr val="00B0F0"/>
                </a:solidFill>
                <a:latin typeface="Century Gothic" panose="020B0502020202020204" pitchFamily="34" charset="0"/>
              </a:rPr>
              <a:t>Bienes económicos</a:t>
            </a:r>
            <a:endParaRPr lang="es-AR" sz="3200" b="1" i="0" u="none" strike="noStrike" baseline="0" dirty="0">
              <a:solidFill>
                <a:srgbClr val="00B0F0"/>
              </a:solidFill>
              <a:latin typeface="Arial" panose="020B0604020202020204" pitchFamily="34" charset="0"/>
            </a:endParaRPr>
          </a:p>
          <a:p>
            <a:r>
              <a:rPr lang="es-AR" sz="3200" b="1" i="0" u="none" strike="noStrike" baseline="0" dirty="0">
                <a:solidFill>
                  <a:srgbClr val="00B0F0"/>
                </a:solidFill>
                <a:latin typeface="Arial" panose="020B0604020202020204" pitchFamily="34" charset="0"/>
              </a:rPr>
              <a:t>					•</a:t>
            </a:r>
            <a:r>
              <a:rPr lang="es-AR" sz="3200" b="1" i="0" u="none" strike="noStrike" baseline="0" dirty="0">
                <a:solidFill>
                  <a:srgbClr val="00B0F0"/>
                </a:solidFill>
                <a:latin typeface="Century Gothic" panose="020B0502020202020204" pitchFamily="34" charset="0"/>
              </a:rPr>
              <a:t>Patrimonio</a:t>
            </a:r>
          </a:p>
          <a:p>
            <a:r>
              <a:rPr lang="es-AR" sz="3200" b="1" i="0" u="none" strike="noStrike" baseline="0" dirty="0">
                <a:solidFill>
                  <a:srgbClr val="00B0F0"/>
                </a:solidFill>
                <a:latin typeface="Arial" panose="020B0604020202020204" pitchFamily="34" charset="0"/>
              </a:rPr>
              <a:t>•</a:t>
            </a:r>
            <a:r>
              <a:rPr lang="es-AR" sz="3200" b="1" i="0" u="none" strike="noStrike" baseline="0" dirty="0">
                <a:solidFill>
                  <a:srgbClr val="00B0F0"/>
                </a:solidFill>
                <a:latin typeface="Century Gothic" panose="020B0502020202020204" pitchFamily="34" charset="0"/>
              </a:rPr>
              <a:t>Patrimonio neto</a:t>
            </a:r>
          </a:p>
          <a:p>
            <a:r>
              <a:rPr lang="es-AR" sz="3200" b="1" i="0" u="none" strike="noStrike" baseline="0" dirty="0">
                <a:solidFill>
                  <a:srgbClr val="00B0F0"/>
                </a:solidFill>
                <a:latin typeface="Arial" panose="020B0604020202020204" pitchFamily="34" charset="0"/>
              </a:rPr>
              <a:t>					•</a:t>
            </a:r>
            <a:r>
              <a:rPr lang="es-AR" sz="3200" b="1" i="0" u="none" strike="noStrike" baseline="0" dirty="0">
                <a:solidFill>
                  <a:srgbClr val="00B0F0"/>
                </a:solidFill>
                <a:latin typeface="Century Gothic" panose="020B0502020202020204" pitchFamily="34" charset="0"/>
              </a:rPr>
              <a:t>Capital</a:t>
            </a:r>
          </a:p>
          <a:p>
            <a:r>
              <a:rPr lang="es-AR" sz="3200" b="1" i="0" u="none" strike="noStrike" baseline="0" dirty="0">
                <a:solidFill>
                  <a:srgbClr val="00B0F0"/>
                </a:solidFill>
                <a:latin typeface="Arial" panose="020B0604020202020204" pitchFamily="34" charset="0"/>
              </a:rPr>
              <a:t>•</a:t>
            </a:r>
            <a:r>
              <a:rPr lang="es-AR" sz="3200" b="1" i="0" u="none" strike="noStrike" baseline="0" dirty="0">
                <a:solidFill>
                  <a:srgbClr val="00B0F0"/>
                </a:solidFill>
                <a:latin typeface="Century Gothic" panose="020B0502020202020204" pitchFamily="34" charset="0"/>
              </a:rPr>
              <a:t>Recursos</a:t>
            </a:r>
          </a:p>
          <a:p>
            <a:r>
              <a:rPr lang="es-AR" sz="3200" b="1" i="0" u="none" strike="noStrike" baseline="0" dirty="0">
                <a:solidFill>
                  <a:srgbClr val="00B0F0"/>
                </a:solidFill>
                <a:latin typeface="Arial" panose="020B0604020202020204" pitchFamily="34" charset="0"/>
              </a:rPr>
              <a:t>					•</a:t>
            </a:r>
            <a:r>
              <a:rPr lang="es-AR" sz="3200" b="1" i="0" u="none" strike="noStrike" baseline="0" dirty="0">
                <a:solidFill>
                  <a:srgbClr val="00B0F0"/>
                </a:solidFill>
                <a:latin typeface="Century Gothic" panose="020B0502020202020204" pitchFamily="34" charset="0"/>
              </a:rPr>
              <a:t>Información</a:t>
            </a:r>
            <a:endParaRPr lang="es-AR" sz="1800" b="1" i="0" u="none" strike="noStrike" baseline="0"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114661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F8929DB-78DF-1FDC-4647-CA76B7AFA925}"/>
              </a:ext>
            </a:extLst>
          </p:cNvPr>
          <p:cNvSpPr txBox="1"/>
          <p:nvPr/>
        </p:nvSpPr>
        <p:spPr>
          <a:xfrm>
            <a:off x="499730" y="291597"/>
            <a:ext cx="7963786" cy="4247317"/>
          </a:xfrm>
          <a:prstGeom prst="rect">
            <a:avLst/>
          </a:prstGeom>
          <a:noFill/>
        </p:spPr>
        <p:txBody>
          <a:bodyPr wrap="square">
            <a:spAutoFit/>
          </a:bodyPr>
          <a:lstStyle/>
          <a:p>
            <a:pPr algn="ctr"/>
            <a:r>
              <a:rPr lang="es-AR" sz="4000" b="1" i="0" u="sng" strike="noStrike" baseline="0" dirty="0">
                <a:solidFill>
                  <a:schemeClr val="tx1"/>
                </a:solidFill>
                <a:latin typeface="Century Gothic" panose="020B0502020202020204" pitchFamily="34" charset="0"/>
              </a:rPr>
              <a:t>LOS DOCUMENTOS</a:t>
            </a:r>
            <a:endParaRPr lang="es-AR" sz="4000" b="0" i="0" u="sng" strike="noStrike" baseline="0" dirty="0">
              <a:solidFill>
                <a:schemeClr val="tx1"/>
              </a:solidFill>
              <a:latin typeface="Century Gothic" panose="020B0502020202020204" pitchFamily="34" charset="0"/>
            </a:endParaRPr>
          </a:p>
          <a:p>
            <a:endParaRPr lang="es-MX" sz="1400" b="0" i="0" u="none" strike="noStrike" baseline="0" dirty="0">
              <a:solidFill>
                <a:srgbClr val="001F5F"/>
              </a:solidFill>
              <a:latin typeface="Century Gothic" panose="020B0502020202020204" pitchFamily="34" charset="0"/>
            </a:endParaRPr>
          </a:p>
          <a:p>
            <a:endParaRPr lang="es-MX" sz="1800" b="0" i="0" u="none" strike="noStrike" baseline="0" dirty="0">
              <a:solidFill>
                <a:srgbClr val="001F5F"/>
              </a:solidFill>
              <a:latin typeface="Century Gothic" panose="020B0502020202020204" pitchFamily="34" charset="0"/>
            </a:endParaRPr>
          </a:p>
          <a:p>
            <a:r>
              <a:rPr lang="es-MX" sz="1800" b="1" i="0" u="none" strike="noStrike" baseline="0" dirty="0">
                <a:solidFill>
                  <a:srgbClr val="001F5F"/>
                </a:solidFill>
                <a:highlight>
                  <a:srgbClr val="00FFFF"/>
                </a:highlight>
                <a:latin typeface="Century Gothic" panose="020B0502020202020204" pitchFamily="34" charset="0"/>
              </a:rPr>
              <a:t>La CONTABILIDAD se basa en escritos o documentos. Dichos escritos reciben tal nombre porque acreditan un movimiento o asiento contable.</a:t>
            </a:r>
          </a:p>
          <a:p>
            <a:endParaRPr lang="es-MX" sz="1800" b="1" i="0" u="none" strike="noStrike" baseline="0" dirty="0">
              <a:solidFill>
                <a:srgbClr val="001F5F"/>
              </a:solidFill>
              <a:latin typeface="Century Gothic" panose="020B0502020202020204" pitchFamily="34" charset="0"/>
            </a:endParaRPr>
          </a:p>
          <a:p>
            <a:r>
              <a:rPr lang="es-MX" sz="1800" b="1" i="0" u="none" strike="noStrike" baseline="0" dirty="0">
                <a:solidFill>
                  <a:schemeClr val="bg1"/>
                </a:solidFill>
                <a:highlight>
                  <a:srgbClr val="800000"/>
                </a:highlight>
                <a:latin typeface="Century Gothic" panose="020B0502020202020204" pitchFamily="34" charset="0"/>
              </a:rPr>
              <a:t>Muchas definiciones de documento contable aluden a su naturaleza física, documento contable como soporte físico.</a:t>
            </a:r>
          </a:p>
          <a:p>
            <a:endParaRPr lang="es-MX" sz="1800" b="0" i="0" u="none" strike="noStrike" baseline="0" dirty="0">
              <a:solidFill>
                <a:srgbClr val="001F5F"/>
              </a:solidFill>
              <a:latin typeface="Century Gothic" panose="020B0502020202020204" pitchFamily="34" charset="0"/>
            </a:endParaRPr>
          </a:p>
          <a:p>
            <a:r>
              <a:rPr lang="es-MX" sz="1800" b="1" i="0" u="none" strike="noStrike" baseline="0" dirty="0">
                <a:solidFill>
                  <a:schemeClr val="bg1"/>
                </a:solidFill>
                <a:highlight>
                  <a:srgbClr val="0000FF"/>
                </a:highlight>
                <a:latin typeface="Century Gothic" panose="020B0502020202020204" pitchFamily="34" charset="0"/>
              </a:rPr>
              <a:t>Dentro del contexto digital, la documentación también puede ser única y exclusivamente digital. a efectos legales la Agencia Tributaria acepta cualquier tipo de soporte electrónico como soporte válido de conservación.</a:t>
            </a:r>
            <a:endParaRPr lang="es-AR" sz="1800" b="1" dirty="0">
              <a:solidFill>
                <a:schemeClr val="bg1"/>
              </a:solidFill>
              <a:highlight>
                <a:srgbClr val="0000FF"/>
              </a:highlight>
            </a:endParaRPr>
          </a:p>
        </p:txBody>
      </p:sp>
    </p:spTree>
    <p:extLst>
      <p:ext uri="{BB962C8B-B14F-4D97-AF65-F5344CB8AC3E}">
        <p14:creationId xmlns:p14="http://schemas.microsoft.com/office/powerpoint/2010/main" val="240145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2F26F2E-EB6D-343C-C0AF-0A5383E1FACE}"/>
              </a:ext>
            </a:extLst>
          </p:cNvPr>
          <p:cNvPicPr>
            <a:picLocks noChangeAspect="1"/>
          </p:cNvPicPr>
          <p:nvPr/>
        </p:nvPicPr>
        <p:blipFill>
          <a:blip r:embed="rId3"/>
          <a:stretch>
            <a:fillRect/>
          </a:stretch>
        </p:blipFill>
        <p:spPr>
          <a:xfrm>
            <a:off x="0" y="1"/>
            <a:ext cx="9144000" cy="5110162"/>
          </a:xfrm>
          <a:prstGeom prst="rect">
            <a:avLst/>
          </a:prstGeom>
        </p:spPr>
      </p:pic>
    </p:spTree>
    <p:extLst>
      <p:ext uri="{BB962C8B-B14F-4D97-AF65-F5344CB8AC3E}">
        <p14:creationId xmlns:p14="http://schemas.microsoft.com/office/powerpoint/2010/main" val="393016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2450DA7-A0D8-1C98-83F1-B39C47392EA6}"/>
              </a:ext>
            </a:extLst>
          </p:cNvPr>
          <p:cNvSpPr>
            <a:spLocks noGrp="1"/>
          </p:cNvSpPr>
          <p:nvPr>
            <p:ph type="title"/>
          </p:nvPr>
        </p:nvSpPr>
        <p:spPr>
          <a:xfrm>
            <a:off x="2158409" y="219096"/>
            <a:ext cx="4827181" cy="588979"/>
          </a:xfrm>
        </p:spPr>
        <p:txBody>
          <a:bodyPr/>
          <a:lstStyle/>
          <a:p>
            <a:r>
              <a:rPr lang="es-MX" sz="4000" u="sng" dirty="0">
                <a:effectLst>
                  <a:outerShdw blurRad="38100" dist="38100" dir="2700000" algn="tl">
                    <a:srgbClr val="000000">
                      <a:alpha val="43137"/>
                    </a:srgbClr>
                  </a:outerShdw>
                </a:effectLst>
              </a:rPr>
              <a:t>CLASIFICACIÓN</a:t>
            </a:r>
            <a:endParaRPr lang="es-AR" sz="4000" u="sng"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95C3C61-E74E-1B7F-5191-A77C473835AA}"/>
              </a:ext>
            </a:extLst>
          </p:cNvPr>
          <p:cNvSpPr txBox="1"/>
          <p:nvPr/>
        </p:nvSpPr>
        <p:spPr>
          <a:xfrm>
            <a:off x="749594" y="1100485"/>
            <a:ext cx="7171661" cy="3416320"/>
          </a:xfrm>
          <a:prstGeom prst="rect">
            <a:avLst/>
          </a:prstGeom>
          <a:solidFill>
            <a:schemeClr val="accent5">
              <a:lumMod val="20000"/>
              <a:lumOff val="80000"/>
            </a:schemeClr>
          </a:solidFill>
        </p:spPr>
        <p:txBody>
          <a:bodyPr wrap="square">
            <a:spAutoFit/>
          </a:bodyPr>
          <a:lstStyle/>
          <a:p>
            <a:r>
              <a:rPr lang="es-AR" sz="3600" dirty="0">
                <a:latin typeface="Bahnschrift Condensed" panose="020B0502040204020203" pitchFamily="34" charset="0"/>
              </a:rPr>
              <a:t>es un proceso fundamental en la gestión de la información, tanto en el ámbito físico como en el digital. Consiste en organizar y categorizar los documentos de manera sistemática, lo que facilita su búsqueda, recuperación y uso eficiente.</a:t>
            </a:r>
          </a:p>
        </p:txBody>
      </p:sp>
    </p:spTree>
    <p:extLst>
      <p:ext uri="{BB962C8B-B14F-4D97-AF65-F5344CB8AC3E}">
        <p14:creationId xmlns:p14="http://schemas.microsoft.com/office/powerpoint/2010/main" val="331029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2AC2202-42F6-90EE-0FD2-38BB5FCBE063}"/>
              </a:ext>
            </a:extLst>
          </p:cNvPr>
          <p:cNvSpPr txBox="1"/>
          <p:nvPr/>
        </p:nvSpPr>
        <p:spPr>
          <a:xfrm>
            <a:off x="1422104" y="285966"/>
            <a:ext cx="5350836" cy="830997"/>
          </a:xfrm>
          <a:prstGeom prst="rect">
            <a:avLst/>
          </a:prstGeom>
          <a:noFill/>
        </p:spPr>
        <p:txBody>
          <a:bodyPr wrap="square">
            <a:spAutoFit/>
          </a:bodyPr>
          <a:lstStyle/>
          <a:p>
            <a:r>
              <a:rPr lang="es-AR" sz="2400" u="sng" dirty="0">
                <a:latin typeface="Bahnschrift Condensed" panose="020B0502040204020203" pitchFamily="34" charset="0"/>
              </a:rPr>
              <a:t>TE PRESENTO ALGUNOS SISTEMAS HABITUALES DE ORDENACIÓN Y CLASIFICACIÓN DE DOCUMENTOS:</a:t>
            </a:r>
          </a:p>
        </p:txBody>
      </p:sp>
      <p:sp>
        <p:nvSpPr>
          <p:cNvPr id="7" name="CuadroTexto 6">
            <a:extLst>
              <a:ext uri="{FF2B5EF4-FFF2-40B4-BE49-F238E27FC236}">
                <a16:creationId xmlns:a16="http://schemas.microsoft.com/office/drawing/2014/main" id="{6838DE0A-2EB0-0AAB-53A1-F93BE2F3B7B4}"/>
              </a:ext>
            </a:extLst>
          </p:cNvPr>
          <p:cNvSpPr txBox="1"/>
          <p:nvPr/>
        </p:nvSpPr>
        <p:spPr>
          <a:xfrm>
            <a:off x="186070" y="1467577"/>
            <a:ext cx="4582632" cy="523220"/>
          </a:xfrm>
          <a:prstGeom prst="rect">
            <a:avLst/>
          </a:prstGeom>
          <a:noFill/>
        </p:spPr>
        <p:txBody>
          <a:bodyPr wrap="square">
            <a:spAutoFit/>
          </a:bodyPr>
          <a:lstStyle/>
          <a:p>
            <a:r>
              <a:rPr lang="es-AR" sz="2800" dirty="0">
                <a:solidFill>
                  <a:schemeClr val="accent5"/>
                </a:solidFill>
                <a:latin typeface="Algerian" panose="04020705040A02060702" pitchFamily="82" charset="0"/>
              </a:rPr>
              <a:t>1. Según el alfabeto</a:t>
            </a:r>
          </a:p>
        </p:txBody>
      </p:sp>
      <p:sp>
        <p:nvSpPr>
          <p:cNvPr id="9" name="CuadroTexto 8">
            <a:extLst>
              <a:ext uri="{FF2B5EF4-FFF2-40B4-BE49-F238E27FC236}">
                <a16:creationId xmlns:a16="http://schemas.microsoft.com/office/drawing/2014/main" id="{F4CF563F-4DF0-AB23-735A-036CA5C3180E}"/>
              </a:ext>
            </a:extLst>
          </p:cNvPr>
          <p:cNvSpPr txBox="1"/>
          <p:nvPr/>
        </p:nvSpPr>
        <p:spPr>
          <a:xfrm>
            <a:off x="4097522" y="2263973"/>
            <a:ext cx="4823194" cy="523220"/>
          </a:xfrm>
          <a:prstGeom prst="rect">
            <a:avLst/>
          </a:prstGeom>
          <a:noFill/>
        </p:spPr>
        <p:txBody>
          <a:bodyPr wrap="square">
            <a:spAutoFit/>
          </a:bodyPr>
          <a:lstStyle/>
          <a:p>
            <a:r>
              <a:rPr lang="es-AR" sz="2800" dirty="0">
                <a:latin typeface="Algerian" panose="04020705040A02060702" pitchFamily="82" charset="0"/>
              </a:rPr>
              <a:t>2. Según la cronología</a:t>
            </a:r>
          </a:p>
        </p:txBody>
      </p:sp>
      <p:sp>
        <p:nvSpPr>
          <p:cNvPr id="11" name="CuadroTexto 10">
            <a:extLst>
              <a:ext uri="{FF2B5EF4-FFF2-40B4-BE49-F238E27FC236}">
                <a16:creationId xmlns:a16="http://schemas.microsoft.com/office/drawing/2014/main" id="{76460C37-F805-1037-767B-560181743B65}"/>
              </a:ext>
            </a:extLst>
          </p:cNvPr>
          <p:cNvSpPr txBox="1"/>
          <p:nvPr/>
        </p:nvSpPr>
        <p:spPr>
          <a:xfrm>
            <a:off x="186070" y="3060369"/>
            <a:ext cx="3911452" cy="523220"/>
          </a:xfrm>
          <a:prstGeom prst="rect">
            <a:avLst/>
          </a:prstGeom>
          <a:noFill/>
        </p:spPr>
        <p:txBody>
          <a:bodyPr wrap="square">
            <a:spAutoFit/>
          </a:bodyPr>
          <a:lstStyle/>
          <a:p>
            <a:r>
              <a:rPr lang="es-AR" sz="2800" dirty="0">
                <a:solidFill>
                  <a:schemeClr val="accent5"/>
                </a:solidFill>
                <a:latin typeface="Algerian" panose="04020705040A02060702" pitchFamily="82" charset="0"/>
              </a:rPr>
              <a:t>3. Sistema decimal</a:t>
            </a:r>
          </a:p>
        </p:txBody>
      </p:sp>
      <p:sp>
        <p:nvSpPr>
          <p:cNvPr id="13" name="CuadroTexto 12">
            <a:extLst>
              <a:ext uri="{FF2B5EF4-FFF2-40B4-BE49-F238E27FC236}">
                <a16:creationId xmlns:a16="http://schemas.microsoft.com/office/drawing/2014/main" id="{9D6BAE41-4F32-2D21-2A64-1CBB7F618765}"/>
              </a:ext>
            </a:extLst>
          </p:cNvPr>
          <p:cNvSpPr txBox="1"/>
          <p:nvPr/>
        </p:nvSpPr>
        <p:spPr>
          <a:xfrm>
            <a:off x="3992524" y="4136349"/>
            <a:ext cx="5151475" cy="523220"/>
          </a:xfrm>
          <a:prstGeom prst="rect">
            <a:avLst/>
          </a:prstGeom>
          <a:noFill/>
        </p:spPr>
        <p:txBody>
          <a:bodyPr wrap="square">
            <a:spAutoFit/>
          </a:bodyPr>
          <a:lstStyle/>
          <a:p>
            <a:r>
              <a:rPr lang="es-AR" sz="2800" dirty="0">
                <a:latin typeface="Algerian" panose="04020705040A02060702" pitchFamily="82" charset="0"/>
              </a:rPr>
              <a:t>4. Clasificación funcional</a:t>
            </a:r>
          </a:p>
        </p:txBody>
      </p:sp>
    </p:spTree>
    <p:extLst>
      <p:ext uri="{BB962C8B-B14F-4D97-AF65-F5344CB8AC3E}">
        <p14:creationId xmlns:p14="http://schemas.microsoft.com/office/powerpoint/2010/main" val="4064820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20E904-9CFF-3F75-4CA1-915B7D1FDBE3}"/>
              </a:ext>
            </a:extLst>
          </p:cNvPr>
          <p:cNvSpPr txBox="1"/>
          <p:nvPr/>
        </p:nvSpPr>
        <p:spPr>
          <a:xfrm>
            <a:off x="217967" y="536362"/>
            <a:ext cx="4582632" cy="523220"/>
          </a:xfrm>
          <a:prstGeom prst="rect">
            <a:avLst/>
          </a:prstGeom>
          <a:noFill/>
        </p:spPr>
        <p:txBody>
          <a:bodyPr wrap="square">
            <a:spAutoFit/>
          </a:bodyPr>
          <a:lstStyle/>
          <a:p>
            <a:r>
              <a:rPr lang="es-AR" sz="2800" dirty="0">
                <a:solidFill>
                  <a:schemeClr val="accent5"/>
                </a:solidFill>
                <a:latin typeface="Algerian" panose="04020705040A02060702" pitchFamily="82" charset="0"/>
              </a:rPr>
              <a:t>1. Según el alfabeto</a:t>
            </a:r>
          </a:p>
        </p:txBody>
      </p:sp>
      <p:sp>
        <p:nvSpPr>
          <p:cNvPr id="6" name="CuadroTexto 5">
            <a:extLst>
              <a:ext uri="{FF2B5EF4-FFF2-40B4-BE49-F238E27FC236}">
                <a16:creationId xmlns:a16="http://schemas.microsoft.com/office/drawing/2014/main" id="{30776E74-E3EF-D373-DC0E-1AC6FBE77D97}"/>
              </a:ext>
            </a:extLst>
          </p:cNvPr>
          <p:cNvSpPr txBox="1"/>
          <p:nvPr/>
        </p:nvSpPr>
        <p:spPr>
          <a:xfrm>
            <a:off x="217967" y="1257180"/>
            <a:ext cx="8405038" cy="3046988"/>
          </a:xfrm>
          <a:prstGeom prst="rect">
            <a:avLst/>
          </a:prstGeom>
          <a:noFill/>
        </p:spPr>
        <p:txBody>
          <a:bodyPr wrap="square">
            <a:spAutoFit/>
          </a:bodyPr>
          <a:lstStyle/>
          <a:p>
            <a:pPr marL="285750" indent="-285750">
              <a:buFont typeface="Arial" panose="020B0604020202020204" pitchFamily="34" charset="0"/>
              <a:buChar char="•"/>
            </a:pPr>
            <a:r>
              <a:rPr lang="es-AR" sz="2400" dirty="0">
                <a:highlight>
                  <a:srgbClr val="0000FF"/>
                </a:highlight>
              </a:rPr>
              <a:t>En este sistema, se organiza la información utilizando las letras del alfabeto y su orden. </a:t>
            </a:r>
          </a:p>
          <a:p>
            <a:pPr marL="285750" indent="-285750">
              <a:buFont typeface="Arial" panose="020B0604020202020204" pitchFamily="34" charset="0"/>
              <a:buChar char="•"/>
            </a:pPr>
            <a:r>
              <a:rPr lang="es-AR" sz="2400" dirty="0">
                <a:highlight>
                  <a:srgbClr val="00FF00"/>
                </a:highlight>
              </a:rPr>
              <a:t>Es importante determinar una palabra principal para definir el orden. </a:t>
            </a:r>
          </a:p>
          <a:p>
            <a:pPr marL="285750" indent="-285750">
              <a:buFont typeface="Arial" panose="020B0604020202020204" pitchFamily="34" charset="0"/>
              <a:buChar char="•"/>
            </a:pPr>
            <a:r>
              <a:rPr lang="es-AR" sz="2400" dirty="0">
                <a:highlight>
                  <a:srgbClr val="00FFFF"/>
                </a:highlight>
              </a:rPr>
              <a:t>Por ejemplo, se puede clasificar por tema.</a:t>
            </a:r>
            <a:r>
              <a:rPr lang="es-AR" sz="2400" dirty="0"/>
              <a:t> </a:t>
            </a:r>
          </a:p>
          <a:p>
            <a:pPr marL="285750" indent="-285750">
              <a:buFont typeface="Arial" panose="020B0604020202020204" pitchFamily="34" charset="0"/>
              <a:buChar char="•"/>
            </a:pPr>
            <a:r>
              <a:rPr lang="es-AR" sz="2400" dirty="0">
                <a:solidFill>
                  <a:schemeClr val="bg1"/>
                </a:solidFill>
                <a:highlight>
                  <a:srgbClr val="0000FF"/>
                </a:highlight>
              </a:rPr>
              <a:t>Existen excepciones, como cuando se clasifican personas por su primer apellido; si es el mismo en ambos apellidos, se utiliza el segundo apellido para la clasificación.</a:t>
            </a:r>
          </a:p>
        </p:txBody>
      </p:sp>
    </p:spTree>
    <p:extLst>
      <p:ext uri="{BB962C8B-B14F-4D97-AF65-F5344CB8AC3E}">
        <p14:creationId xmlns:p14="http://schemas.microsoft.com/office/powerpoint/2010/main" val="208808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2E9E460-4DFC-A514-A355-5DA37EA097D7}"/>
              </a:ext>
            </a:extLst>
          </p:cNvPr>
          <p:cNvSpPr txBox="1"/>
          <p:nvPr/>
        </p:nvSpPr>
        <p:spPr>
          <a:xfrm>
            <a:off x="397392" y="274752"/>
            <a:ext cx="4823194" cy="523220"/>
          </a:xfrm>
          <a:prstGeom prst="rect">
            <a:avLst/>
          </a:prstGeom>
          <a:noFill/>
        </p:spPr>
        <p:txBody>
          <a:bodyPr wrap="square">
            <a:spAutoFit/>
          </a:bodyPr>
          <a:lstStyle/>
          <a:p>
            <a:r>
              <a:rPr lang="es-AR" sz="2800" dirty="0">
                <a:latin typeface="Algerian" panose="04020705040A02060702" pitchFamily="82" charset="0"/>
              </a:rPr>
              <a:t>2. Según la cronología</a:t>
            </a:r>
          </a:p>
        </p:txBody>
      </p:sp>
      <p:sp>
        <p:nvSpPr>
          <p:cNvPr id="6" name="CuadroTexto 5">
            <a:extLst>
              <a:ext uri="{FF2B5EF4-FFF2-40B4-BE49-F238E27FC236}">
                <a16:creationId xmlns:a16="http://schemas.microsoft.com/office/drawing/2014/main" id="{4C30D7E8-A3B8-0776-2AD8-56667780DF8E}"/>
              </a:ext>
            </a:extLst>
          </p:cNvPr>
          <p:cNvSpPr txBox="1"/>
          <p:nvPr/>
        </p:nvSpPr>
        <p:spPr>
          <a:xfrm>
            <a:off x="1111101" y="1335798"/>
            <a:ext cx="6406117" cy="2308324"/>
          </a:xfrm>
          <a:prstGeom prst="rect">
            <a:avLst/>
          </a:prstGeom>
          <a:solidFill>
            <a:srgbClr val="00B0F0"/>
          </a:solidFill>
        </p:spPr>
        <p:txBody>
          <a:bodyPr wrap="square">
            <a:spAutoFit/>
          </a:bodyPr>
          <a:lstStyle/>
          <a:p>
            <a:pPr marL="342900" indent="-342900">
              <a:buFont typeface="Wingdings" panose="05000000000000000000" pitchFamily="2" charset="2"/>
              <a:buChar char="q"/>
            </a:pPr>
            <a:r>
              <a:rPr lang="es-AR" sz="2400" dirty="0">
                <a:latin typeface="+mn-lt"/>
              </a:rPr>
              <a:t>Este método clasifica los documentos según la fecha de emisión o expedición. </a:t>
            </a:r>
          </a:p>
          <a:p>
            <a:endParaRPr lang="es-AR" sz="2400" dirty="0">
              <a:latin typeface="+mn-lt"/>
            </a:endParaRPr>
          </a:p>
          <a:p>
            <a:pPr marL="342900" indent="-342900">
              <a:buFont typeface="Wingdings" panose="05000000000000000000" pitchFamily="2" charset="2"/>
              <a:buChar char="q"/>
            </a:pPr>
            <a:r>
              <a:rPr lang="es-AR" sz="2400" dirty="0">
                <a:latin typeface="+mn-lt"/>
              </a:rPr>
              <a:t>Los archivos se almacenan en función del orden cronológico, algo común en archivos físicos y carpetas.</a:t>
            </a:r>
          </a:p>
        </p:txBody>
      </p:sp>
    </p:spTree>
    <p:extLst>
      <p:ext uri="{BB962C8B-B14F-4D97-AF65-F5344CB8AC3E}">
        <p14:creationId xmlns:p14="http://schemas.microsoft.com/office/powerpoint/2010/main" val="154140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97D62D1-9F3E-4B5C-DB91-8B5921DCEE92}"/>
              </a:ext>
            </a:extLst>
          </p:cNvPr>
          <p:cNvSpPr txBox="1"/>
          <p:nvPr/>
        </p:nvSpPr>
        <p:spPr>
          <a:xfrm>
            <a:off x="494414" y="412862"/>
            <a:ext cx="3911452" cy="523220"/>
          </a:xfrm>
          <a:prstGeom prst="rect">
            <a:avLst/>
          </a:prstGeom>
          <a:noFill/>
        </p:spPr>
        <p:txBody>
          <a:bodyPr wrap="square">
            <a:spAutoFit/>
          </a:bodyPr>
          <a:lstStyle/>
          <a:p>
            <a:r>
              <a:rPr lang="es-AR" sz="2800" dirty="0">
                <a:solidFill>
                  <a:schemeClr val="accent5"/>
                </a:solidFill>
                <a:latin typeface="Algerian" panose="04020705040A02060702" pitchFamily="82" charset="0"/>
              </a:rPr>
              <a:t>3. Sistema decimal</a:t>
            </a:r>
          </a:p>
        </p:txBody>
      </p:sp>
      <p:sp>
        <p:nvSpPr>
          <p:cNvPr id="6" name="CuadroTexto 5">
            <a:extLst>
              <a:ext uri="{FF2B5EF4-FFF2-40B4-BE49-F238E27FC236}">
                <a16:creationId xmlns:a16="http://schemas.microsoft.com/office/drawing/2014/main" id="{D253BEE9-1DCD-3543-ED29-AD5D5C14F58B}"/>
              </a:ext>
            </a:extLst>
          </p:cNvPr>
          <p:cNvSpPr txBox="1"/>
          <p:nvPr/>
        </p:nvSpPr>
        <p:spPr>
          <a:xfrm>
            <a:off x="378784" y="1232922"/>
            <a:ext cx="8054163" cy="2677656"/>
          </a:xfrm>
          <a:prstGeom prst="rect">
            <a:avLst/>
          </a:prstGeom>
          <a:solidFill>
            <a:schemeClr val="tx1">
              <a:lumMod val="85000"/>
              <a:lumOff val="15000"/>
            </a:schemeClr>
          </a:solidFill>
        </p:spPr>
        <p:txBody>
          <a:bodyPr wrap="square">
            <a:spAutoFit/>
          </a:bodyPr>
          <a:lstStyle/>
          <a:p>
            <a:pPr marL="342900" indent="-342900">
              <a:buFont typeface="Wingdings" panose="05000000000000000000" pitchFamily="2" charset="2"/>
              <a:buChar char="v"/>
            </a:pPr>
            <a:r>
              <a:rPr lang="es-AR" sz="2400" b="1" dirty="0">
                <a:solidFill>
                  <a:schemeClr val="bg1"/>
                </a:solidFill>
                <a:latin typeface="Bahnschrift Light SemiCondensed" panose="020B0502040204020203" pitchFamily="34" charset="0"/>
              </a:rPr>
              <a:t>Se divide en 10 grupos numerados del 0 al 9. </a:t>
            </a:r>
          </a:p>
          <a:p>
            <a:endParaRPr lang="es-AR" sz="2400" b="1" dirty="0">
              <a:solidFill>
                <a:schemeClr val="bg1"/>
              </a:solidFill>
              <a:latin typeface="Bahnschrift Light SemiCondensed" panose="020B0502040204020203" pitchFamily="34" charset="0"/>
            </a:endParaRPr>
          </a:p>
          <a:p>
            <a:pPr marL="342900" indent="-342900">
              <a:buFont typeface="Wingdings" panose="05000000000000000000" pitchFamily="2" charset="2"/>
              <a:buChar char="v"/>
            </a:pPr>
            <a:r>
              <a:rPr lang="es-AR" sz="2400" b="1" dirty="0">
                <a:solidFill>
                  <a:schemeClr val="bg1"/>
                </a:solidFill>
                <a:latin typeface="Bahnschrift Light SemiCondensed" panose="020B0502040204020203" pitchFamily="34" charset="0"/>
              </a:rPr>
              <a:t>Cada grupo se subdivide en otros 10 y se representan mediante dos cifras. </a:t>
            </a:r>
          </a:p>
          <a:p>
            <a:endParaRPr lang="es-AR" sz="2400" b="1" dirty="0">
              <a:solidFill>
                <a:schemeClr val="bg1"/>
              </a:solidFill>
              <a:latin typeface="Bahnschrift Light SemiCondensed" panose="020B0502040204020203" pitchFamily="34" charset="0"/>
            </a:endParaRPr>
          </a:p>
          <a:p>
            <a:pPr marL="342900" indent="-342900">
              <a:buFont typeface="Wingdings" panose="05000000000000000000" pitchFamily="2" charset="2"/>
              <a:buChar char="v"/>
            </a:pPr>
            <a:r>
              <a:rPr lang="es-AR" sz="2400" b="1" dirty="0">
                <a:solidFill>
                  <a:schemeClr val="bg1"/>
                </a:solidFill>
                <a:latin typeface="Bahnschrift Light SemiCondensed" panose="020B0502040204020203" pitchFamily="34" charset="0"/>
              </a:rPr>
              <a:t>Aunque sigue siendo utilizado por muchas empresas, la digitalización ha introducido nuevos métodos de clasificación.</a:t>
            </a:r>
          </a:p>
        </p:txBody>
      </p:sp>
    </p:spTree>
    <p:extLst>
      <p:ext uri="{BB962C8B-B14F-4D97-AF65-F5344CB8AC3E}">
        <p14:creationId xmlns:p14="http://schemas.microsoft.com/office/powerpoint/2010/main" val="253604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A90E17-05C3-A56F-1949-478C840F4A8F}"/>
              </a:ext>
            </a:extLst>
          </p:cNvPr>
          <p:cNvSpPr txBox="1"/>
          <p:nvPr/>
        </p:nvSpPr>
        <p:spPr>
          <a:xfrm>
            <a:off x="324292" y="468116"/>
            <a:ext cx="5151475" cy="523220"/>
          </a:xfrm>
          <a:prstGeom prst="rect">
            <a:avLst/>
          </a:prstGeom>
          <a:noFill/>
        </p:spPr>
        <p:txBody>
          <a:bodyPr wrap="square">
            <a:spAutoFit/>
          </a:bodyPr>
          <a:lstStyle/>
          <a:p>
            <a:r>
              <a:rPr lang="es-AR" sz="2800" dirty="0">
                <a:latin typeface="Algerian" panose="04020705040A02060702" pitchFamily="82" charset="0"/>
              </a:rPr>
              <a:t>4. Clasificación funcional</a:t>
            </a:r>
          </a:p>
        </p:txBody>
      </p:sp>
      <p:sp>
        <p:nvSpPr>
          <p:cNvPr id="6" name="CuadroTexto 5">
            <a:extLst>
              <a:ext uri="{FF2B5EF4-FFF2-40B4-BE49-F238E27FC236}">
                <a16:creationId xmlns:a16="http://schemas.microsoft.com/office/drawing/2014/main" id="{B3883E33-8882-2FDD-A0F8-098B698AC3C8}"/>
              </a:ext>
            </a:extLst>
          </p:cNvPr>
          <p:cNvSpPr txBox="1"/>
          <p:nvPr/>
        </p:nvSpPr>
        <p:spPr>
          <a:xfrm>
            <a:off x="882502" y="1879252"/>
            <a:ext cx="6374218" cy="1384995"/>
          </a:xfrm>
          <a:prstGeom prst="rect">
            <a:avLst/>
          </a:prstGeom>
          <a:solidFill>
            <a:srgbClr val="FFC000"/>
          </a:solidFill>
        </p:spPr>
        <p:txBody>
          <a:bodyPr wrap="square">
            <a:spAutoFit/>
          </a:bodyPr>
          <a:lstStyle/>
          <a:p>
            <a:r>
              <a:rPr lang="es-AR" sz="2800" dirty="0">
                <a:latin typeface="Baskerville Old Face" panose="02020602080505020303" pitchFamily="18" charset="0"/>
              </a:rPr>
              <a:t>Agrupa la documentación en series que se reúnen bajo clases más amplias según su función o contenido.</a:t>
            </a:r>
          </a:p>
        </p:txBody>
      </p:sp>
    </p:spTree>
    <p:extLst>
      <p:ext uri="{BB962C8B-B14F-4D97-AF65-F5344CB8AC3E}">
        <p14:creationId xmlns:p14="http://schemas.microsoft.com/office/powerpoint/2010/main" val="27609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C05A376-8415-E63A-14D4-06AC951F4152}"/>
              </a:ext>
            </a:extLst>
          </p:cNvPr>
          <p:cNvSpPr>
            <a:spLocks noGrp="1"/>
          </p:cNvSpPr>
          <p:nvPr>
            <p:ph type="body" idx="1"/>
          </p:nvPr>
        </p:nvSpPr>
        <p:spPr>
          <a:xfrm>
            <a:off x="903768" y="1579034"/>
            <a:ext cx="6911162" cy="2386909"/>
          </a:xfrm>
        </p:spPr>
        <p:txBody>
          <a:bodyPr/>
          <a:lstStyle/>
          <a:p>
            <a:r>
              <a:rPr lang="es-AR" sz="1800" b="0" i="0" u="none" strike="noStrike" baseline="0" dirty="0">
                <a:solidFill>
                  <a:srgbClr val="000000"/>
                </a:solidFill>
                <a:latin typeface="Calibri" panose="020F0502020204030204" pitchFamily="34" charset="0"/>
              </a:rPr>
              <a:t>Enrique </a:t>
            </a:r>
            <a:r>
              <a:rPr lang="es-AR" sz="1800" b="0" i="0" u="none" strike="noStrike" baseline="0" dirty="0" err="1">
                <a:solidFill>
                  <a:srgbClr val="000000"/>
                </a:solidFill>
                <a:latin typeface="Calibri" panose="020F0502020204030204" pitchFamily="34" charset="0"/>
              </a:rPr>
              <a:t>Fowler</a:t>
            </a:r>
            <a:r>
              <a:rPr lang="es-AR" sz="1800" b="0" i="0" u="none" strike="noStrike" baseline="0" dirty="0">
                <a:solidFill>
                  <a:srgbClr val="000000"/>
                </a:solidFill>
                <a:latin typeface="Calibri" panose="020F0502020204030204" pitchFamily="34" charset="0"/>
              </a:rPr>
              <a:t> </a:t>
            </a:r>
            <a:r>
              <a:rPr lang="es-MX" sz="1800" b="0" i="0" u="none" strike="noStrike" baseline="0" dirty="0">
                <a:solidFill>
                  <a:srgbClr val="000000"/>
                </a:solidFill>
                <a:latin typeface="Calibri" panose="020F0502020204030204" pitchFamily="34" charset="0"/>
              </a:rPr>
              <a:t>Newton la define como: </a:t>
            </a:r>
            <a:r>
              <a:rPr lang="es-MX" sz="1800" i="1" u="none" strike="noStrike" baseline="0" dirty="0">
                <a:solidFill>
                  <a:srgbClr val="000000"/>
                </a:solidFill>
                <a:latin typeface="Calibri" panose="020F0502020204030204" pitchFamily="34" charset="0"/>
              </a:rPr>
              <a:t>“La contabilidad es una disciplina técnica que a partir del procesamiento de datos sobre la composición y evolución del patrimonio de un ente </a:t>
            </a:r>
            <a:r>
              <a:rPr lang="es-MX" sz="1800" i="1" u="none" strike="noStrike" baseline="0" dirty="0">
                <a:solidFill>
                  <a:srgbClr val="000000"/>
                </a:solidFill>
                <a:latin typeface="Times New Roman" panose="02020603050405020304" pitchFamily="18" charset="0"/>
              </a:rPr>
              <a:t>,</a:t>
            </a:r>
            <a:r>
              <a:rPr lang="es-MX" sz="1800" i="1" u="none" strike="noStrike" baseline="0" dirty="0">
                <a:solidFill>
                  <a:srgbClr val="000000"/>
                </a:solidFill>
                <a:latin typeface="Calibri" panose="020F0502020204030204" pitchFamily="34" charset="0"/>
              </a:rPr>
              <a:t>los bienes de propiedad de terceros en su poder y ciertas contingencias, produce información para la toma de decisiones de administradores y terceros interesados y para la vigilancia sobre los recursos y obligaciones del ente”.</a:t>
            </a:r>
            <a:endParaRPr lang="es-AR" i="1" dirty="0"/>
          </a:p>
        </p:txBody>
      </p:sp>
      <p:sp>
        <p:nvSpPr>
          <p:cNvPr id="3" name="Título 2">
            <a:extLst>
              <a:ext uri="{FF2B5EF4-FFF2-40B4-BE49-F238E27FC236}">
                <a16:creationId xmlns:a16="http://schemas.microsoft.com/office/drawing/2014/main" id="{E2ADDADD-B8B9-EACC-AED0-D46837AA1CDA}"/>
              </a:ext>
            </a:extLst>
          </p:cNvPr>
          <p:cNvSpPr>
            <a:spLocks noGrp="1"/>
          </p:cNvSpPr>
          <p:nvPr>
            <p:ph type="title"/>
          </p:nvPr>
        </p:nvSpPr>
        <p:spPr>
          <a:xfrm>
            <a:off x="73416" y="155300"/>
            <a:ext cx="4498584" cy="1226933"/>
          </a:xfrm>
        </p:spPr>
        <p:txBody>
          <a:bodyPr/>
          <a:lstStyle/>
          <a:p>
            <a:r>
              <a:rPr lang="es-MX" sz="4000" u="sng" dirty="0"/>
              <a:t>CONTABILIDAD DEFINICIÓN</a:t>
            </a:r>
            <a:endParaRPr lang="es-AR" sz="4000" u="sng" dirty="0"/>
          </a:p>
        </p:txBody>
      </p:sp>
    </p:spTree>
    <p:extLst>
      <p:ext uri="{BB962C8B-B14F-4D97-AF65-F5344CB8AC3E}">
        <p14:creationId xmlns:p14="http://schemas.microsoft.com/office/powerpoint/2010/main" val="371248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247AF00-DF24-9229-FB53-8CC34A3979CB}"/>
              </a:ext>
            </a:extLst>
          </p:cNvPr>
          <p:cNvSpPr txBox="1"/>
          <p:nvPr/>
        </p:nvSpPr>
        <p:spPr>
          <a:xfrm>
            <a:off x="680484" y="1663809"/>
            <a:ext cx="7581014" cy="1815882"/>
          </a:xfrm>
          <a:prstGeom prst="rect">
            <a:avLst/>
          </a:prstGeom>
          <a:solidFill>
            <a:srgbClr val="FFFF00"/>
          </a:solidFill>
        </p:spPr>
        <p:txBody>
          <a:bodyPr wrap="square">
            <a:spAutoFit/>
          </a:bodyPr>
          <a:lstStyle/>
          <a:p>
            <a:r>
              <a:rPr lang="es-AR" sz="2800" dirty="0"/>
              <a:t>Recuerda que elegir el sistema adecuado depende del tipo de documentos que manejes y las necesidades específicas de tu negocio o organización.</a:t>
            </a:r>
          </a:p>
        </p:txBody>
      </p:sp>
    </p:spTree>
    <p:extLst>
      <p:ext uri="{BB962C8B-B14F-4D97-AF65-F5344CB8AC3E}">
        <p14:creationId xmlns:p14="http://schemas.microsoft.com/office/powerpoint/2010/main" val="188954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04" y="267494"/>
            <a:ext cx="8979296" cy="776530"/>
          </a:xfrm>
        </p:spPr>
        <p:txBody>
          <a:bodyPr>
            <a:normAutofit fontScale="90000"/>
          </a:bodyPr>
          <a:lstStyle/>
          <a:p>
            <a:pPr algn="ctr"/>
            <a:r>
              <a:rPr lang="es-AR" sz="3200" u="sng" dirty="0"/>
              <a:t>DOCUMENTOS CONTABLES</a:t>
            </a:r>
            <a:br>
              <a:rPr lang="es-AR" sz="3200" u="sng" dirty="0"/>
            </a:br>
            <a:r>
              <a:rPr lang="es-AR" sz="3200" u="sng" dirty="0"/>
              <a:t> Y NO CONTABLES</a:t>
            </a:r>
            <a:endParaRPr lang="en-US" sz="3200" dirty="0"/>
          </a:p>
        </p:txBody>
      </p:sp>
      <p:sp>
        <p:nvSpPr>
          <p:cNvPr id="4" name="Rectángulo 3"/>
          <p:cNvSpPr/>
          <p:nvPr/>
        </p:nvSpPr>
        <p:spPr>
          <a:xfrm>
            <a:off x="164704" y="1203598"/>
            <a:ext cx="9029833" cy="1068113"/>
          </a:xfrm>
          <a:prstGeom prst="rect">
            <a:avLst/>
          </a:prstGeom>
          <a:solidFill>
            <a:schemeClr val="accent3">
              <a:lumMod val="75000"/>
            </a:schemeClr>
          </a:solidFill>
        </p:spPr>
        <p:txBody>
          <a:bodyPr wrap="square">
            <a:spAutoFit/>
          </a:bodyPr>
          <a:lstStyle/>
          <a:p>
            <a:pPr algn="ctr">
              <a:lnSpc>
                <a:spcPct val="107000"/>
              </a:lnSpc>
              <a:spcAft>
                <a:spcPts val="800"/>
              </a:spcAft>
            </a:pPr>
            <a:r>
              <a:rPr lang="es-AR" dirty="0">
                <a:latin typeface="Verdana" panose="020B0604030504040204" pitchFamily="34" charset="0"/>
                <a:ea typeface="Calibri" panose="020F0502020204030204" pitchFamily="34" charset="0"/>
                <a:cs typeface="Times New Roman" panose="02020603050405020304" pitchFamily="18" charset="0"/>
              </a:rPr>
              <a:t>Los documentos contables: son los que nos ayudan a respaldar nuestra </a:t>
            </a:r>
          </a:p>
          <a:p>
            <a:pPr algn="ctr">
              <a:lnSpc>
                <a:spcPct val="107000"/>
              </a:lnSpc>
              <a:spcAft>
                <a:spcPts val="800"/>
              </a:spcAft>
            </a:pPr>
            <a:r>
              <a:rPr lang="es-AR" dirty="0">
                <a:latin typeface="Verdana" panose="020B0604030504040204" pitchFamily="34" charset="0"/>
                <a:ea typeface="Calibri" panose="020F0502020204030204" pitchFamily="34" charset="0"/>
                <a:cs typeface="Times New Roman" panose="02020603050405020304" pitchFamily="18" charset="0"/>
              </a:rPr>
              <a:t>contabilidad y los que en algún momento afectan dicha contabilidad; entre  ellos tenemos: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1115616" y="2643758"/>
            <a:ext cx="7560840" cy="1569660"/>
          </a:xfrm>
          <a:prstGeom prst="rect">
            <a:avLst/>
          </a:prstGeom>
          <a:noFill/>
        </p:spPr>
        <p:txBody>
          <a:bodyPr wrap="square" numCol="2" rtlCol="0">
            <a:spAutoFit/>
          </a:bodyPr>
          <a:lstStyle/>
          <a:p>
            <a:pPr marL="285750" indent="-285750">
              <a:buFont typeface="Arial" panose="020B0604020202020204" pitchFamily="34" charset="0"/>
              <a:buChar char="•"/>
            </a:pPr>
            <a:r>
              <a:rPr lang="es-AR" sz="2400" b="1" dirty="0"/>
              <a:t>Factura de Venta </a:t>
            </a:r>
            <a:endParaRPr lang="en-US" sz="2400" b="1" dirty="0"/>
          </a:p>
          <a:p>
            <a:r>
              <a:rPr lang="es-AR" sz="2400" b="1" dirty="0"/>
              <a:t>• Recibos</a:t>
            </a:r>
            <a:endParaRPr lang="en-US" sz="2400" b="1" dirty="0"/>
          </a:p>
          <a:p>
            <a:r>
              <a:rPr lang="es-AR" sz="2400" b="1" dirty="0"/>
              <a:t>• Notas Débito </a:t>
            </a:r>
            <a:endParaRPr lang="en-US" sz="2400" b="1" dirty="0"/>
          </a:p>
          <a:p>
            <a:r>
              <a:rPr lang="es-AR" sz="2400" b="1" dirty="0"/>
              <a:t>• Notas Crédito </a:t>
            </a:r>
            <a:endParaRPr lang="en-US" sz="2400" b="1" dirty="0"/>
          </a:p>
          <a:p>
            <a:r>
              <a:rPr lang="es-AR" sz="2400" b="1" dirty="0"/>
              <a:t>• Consignaciones </a:t>
            </a:r>
            <a:endParaRPr lang="en-US" sz="2400" b="1" dirty="0"/>
          </a:p>
          <a:p>
            <a:r>
              <a:rPr lang="es-AR" sz="2400" b="1" dirty="0"/>
              <a:t>• Letras De Cambio </a:t>
            </a:r>
            <a:endParaRPr lang="en-US" sz="2400" b="1" dirty="0"/>
          </a:p>
          <a:p>
            <a:r>
              <a:rPr lang="es-AR" sz="2400" b="1" dirty="0"/>
              <a:t>• Pagarés </a:t>
            </a:r>
            <a:endParaRPr lang="en-US" sz="2400" b="1" dirty="0"/>
          </a:p>
          <a:p>
            <a:r>
              <a:rPr lang="es-AR" sz="2400" b="1" dirty="0"/>
              <a:t>• Cheque </a:t>
            </a:r>
            <a:endParaRPr lang="en-US" sz="2400" b="1" dirty="0"/>
          </a:p>
        </p:txBody>
      </p:sp>
    </p:spTree>
    <p:extLst>
      <p:ext uri="{BB962C8B-B14F-4D97-AF65-F5344CB8AC3E}">
        <p14:creationId xmlns:p14="http://schemas.microsoft.com/office/powerpoint/2010/main" val="303845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3"/>
          <p:cNvSpPr txBox="1">
            <a:spLocks/>
          </p:cNvSpPr>
          <p:nvPr/>
        </p:nvSpPr>
        <p:spPr>
          <a:xfrm>
            <a:off x="971600" y="0"/>
            <a:ext cx="7066591" cy="79208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b="1" u="sng" dirty="0">
                <a:solidFill>
                  <a:schemeClr val="accent4">
                    <a:lumMod val="50000"/>
                  </a:schemeClr>
                </a:solidFill>
              </a:rPr>
              <a:t>DOCUMENTOS NO CONTABLES</a:t>
            </a:r>
            <a:endParaRPr lang="en-US" b="1" u="sng" dirty="0">
              <a:solidFill>
                <a:schemeClr val="accent4">
                  <a:lumMod val="50000"/>
                </a:schemeClr>
              </a:solidFill>
            </a:endParaRPr>
          </a:p>
        </p:txBody>
      </p:sp>
      <p:sp>
        <p:nvSpPr>
          <p:cNvPr id="5" name="Rectángulo 4"/>
          <p:cNvSpPr/>
          <p:nvPr/>
        </p:nvSpPr>
        <p:spPr>
          <a:xfrm>
            <a:off x="395537" y="975881"/>
            <a:ext cx="6048672" cy="830997"/>
          </a:xfrm>
          <a:prstGeom prst="rect">
            <a:avLst/>
          </a:prstGeom>
        </p:spPr>
        <p:txBody>
          <a:bodyPr wrap="square">
            <a:spAutoFit/>
          </a:bodyPr>
          <a:lstStyle/>
          <a:p>
            <a:pPr algn="ctr"/>
            <a:r>
              <a:rPr lang="es-AR" sz="2400" i="1" dirty="0"/>
              <a:t>Estos no afectan ni realizan modificaciones en la contabilidad de nuestra empresa</a:t>
            </a:r>
          </a:p>
        </p:txBody>
      </p:sp>
      <p:pic>
        <p:nvPicPr>
          <p:cNvPr id="1030" name="Picture 6" descr="Factura comercial ¿Te explicamos qué es? - Logisber"/>
          <p:cNvPicPr>
            <a:picLocks noGrp="1" noChangeAspect="1" noChangeArrowheads="1"/>
          </p:cNvPicPr>
          <p:nvPr>
            <p:ph type="pic" idx="12"/>
          </p:nvPr>
        </p:nvPicPr>
        <p:blipFill>
          <a:blip r:embed="rId2" cstate="print">
            <a:extLst>
              <a:ext uri="{28A0092B-C50C-407E-A947-70E740481C1C}">
                <a14:useLocalDpi xmlns:a14="http://schemas.microsoft.com/office/drawing/2010/main" val="0"/>
              </a:ext>
            </a:extLst>
          </a:blip>
          <a:srcRect l="21579" r="21579"/>
          <a:stretch>
            <a:fillRect/>
          </a:stretch>
        </p:blipFill>
        <p:spPr bwMode="auto">
          <a:xfrm>
            <a:off x="7030128" y="767869"/>
            <a:ext cx="2016125" cy="2482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815" y="2211710"/>
            <a:ext cx="7983243" cy="2677656"/>
          </a:xfrm>
          <a:prstGeom prst="rect">
            <a:avLst/>
          </a:prstGeom>
        </p:spPr>
        <p:txBody>
          <a:bodyPr wrap="square" numCol="2">
            <a:spAutoFit/>
          </a:bodyPr>
          <a:lstStyle/>
          <a:p>
            <a:r>
              <a:rPr lang="es-AR" dirty="0"/>
              <a:t>• </a:t>
            </a:r>
            <a:r>
              <a:rPr lang="es-AR" sz="2400" dirty="0"/>
              <a:t>Remitos </a:t>
            </a:r>
          </a:p>
          <a:p>
            <a:endParaRPr lang="en-US" sz="2400" dirty="0"/>
          </a:p>
          <a:p>
            <a:r>
              <a:rPr lang="es-AR" sz="2400" dirty="0"/>
              <a:t>• Cotizaciones </a:t>
            </a:r>
          </a:p>
          <a:p>
            <a:endParaRPr lang="en-US" sz="2400" dirty="0"/>
          </a:p>
          <a:p>
            <a:r>
              <a:rPr lang="es-AR" sz="2400" dirty="0"/>
              <a:t>• Ordenes de Pedido </a:t>
            </a:r>
          </a:p>
          <a:p>
            <a:endParaRPr lang="en-US" sz="2400" dirty="0"/>
          </a:p>
          <a:p>
            <a:r>
              <a:rPr lang="es-AR" sz="2400" dirty="0"/>
              <a:t>• Órdenes de Compra</a:t>
            </a:r>
          </a:p>
          <a:p>
            <a:r>
              <a:rPr lang="es-AR" sz="2400" dirty="0"/>
              <a:t> </a:t>
            </a:r>
            <a:endParaRPr lang="en-US" sz="2400" dirty="0"/>
          </a:p>
          <a:p>
            <a:r>
              <a:rPr lang="es-AR" sz="2400" dirty="0"/>
              <a:t>• Ordenes de Entrega </a:t>
            </a:r>
          </a:p>
          <a:p>
            <a:endParaRPr lang="en-US" sz="2400" dirty="0"/>
          </a:p>
          <a:p>
            <a:r>
              <a:rPr lang="es-AR" sz="2400" dirty="0"/>
              <a:t>• Hojas de vida </a:t>
            </a:r>
          </a:p>
          <a:p>
            <a:endParaRPr lang="en-US" sz="2400" dirty="0"/>
          </a:p>
          <a:p>
            <a:r>
              <a:rPr lang="es-AR" sz="2400" dirty="0"/>
              <a:t>• Solicitudes (presupuestos)</a:t>
            </a:r>
            <a:endParaRPr lang="en-US" sz="2400" dirty="0"/>
          </a:p>
        </p:txBody>
      </p:sp>
    </p:spTree>
    <p:extLst>
      <p:ext uri="{BB962C8B-B14F-4D97-AF65-F5344CB8AC3E}">
        <p14:creationId xmlns:p14="http://schemas.microsoft.com/office/powerpoint/2010/main" val="329743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59" y="807566"/>
            <a:ext cx="9144000" cy="648071"/>
          </a:xfrm>
        </p:spPr>
        <p:txBody>
          <a:bodyPr>
            <a:normAutofit fontScale="90000"/>
          </a:bodyPr>
          <a:lstStyle/>
          <a:p>
            <a:r>
              <a:rPr lang="es-AR" u="sng" dirty="0"/>
              <a:t>PROHIBICIONES EN LOS DOCUMENTOS CONTABLES Y NO CONTABLES</a:t>
            </a:r>
            <a:r>
              <a:rPr lang="en-US" dirty="0"/>
              <a:t/>
            </a:r>
            <a:br>
              <a:rPr lang="en-US" dirty="0"/>
            </a:br>
            <a:endParaRPr lang="en-US" dirty="0"/>
          </a:p>
        </p:txBody>
      </p:sp>
      <p:sp>
        <p:nvSpPr>
          <p:cNvPr id="5" name="Rectángulo 4"/>
          <p:cNvSpPr/>
          <p:nvPr/>
        </p:nvSpPr>
        <p:spPr>
          <a:xfrm>
            <a:off x="317139" y="1553780"/>
            <a:ext cx="8532440" cy="3580339"/>
          </a:xfrm>
          <a:prstGeom prst="rect">
            <a:avLst/>
          </a:prstGeom>
          <a:solidFill>
            <a:srgbClr val="FFC000"/>
          </a:solidFill>
        </p:spPr>
        <p:txBody>
          <a:bodyPr wrap="square" numCol="2">
            <a:spAutoFit/>
          </a:bodyPr>
          <a:lstStyle/>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borrones,</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 enmiendas,</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 tachaduras, </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mutilarlos,</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 romperlos,</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 hacer raspaduras, </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dejar espacios en blanco, </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alterar el orden cronológico,</a:t>
            </a:r>
          </a:p>
          <a:p>
            <a:pPr algn="just">
              <a:lnSpc>
                <a:spcPct val="107000"/>
              </a:lnSpc>
              <a:spcAft>
                <a:spcPts val="800"/>
              </a:spcAft>
            </a:pPr>
            <a:r>
              <a:rPr lang="es-AR" b="1" dirty="0">
                <a:latin typeface="Verdana" panose="020B060403050404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hacer cualquier acto que le quite claridad a los documentos.</a:t>
            </a:r>
          </a:p>
          <a:p>
            <a:pPr marL="285750" indent="-285750" algn="just">
              <a:lnSpc>
                <a:spcPct val="107000"/>
              </a:lnSpc>
              <a:spcAft>
                <a:spcPts val="800"/>
              </a:spcAft>
              <a:buFont typeface="Arial" panose="020B0604020202020204" pitchFamily="34" charset="0"/>
              <a:buChar char="•"/>
            </a:pPr>
            <a:r>
              <a:rPr lang="es-AR" b="1" dirty="0">
                <a:latin typeface="Verdana" panose="020B0604030504040204" pitchFamily="34" charset="0"/>
                <a:ea typeface="Calibri" panose="020F0502020204030204" pitchFamily="34" charset="0"/>
                <a:cs typeface="Times New Roman" panose="02020603050405020304" pitchFamily="18" charset="0"/>
              </a:rPr>
              <a:t>Se debe tener cuidado de no cometer errores al momento de diligenciarlos o digitarlos.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533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a:picLocks noGrp="1"/>
          </p:cNvPicPr>
          <p:nvPr>
            <p:ph type="pic" idx="2"/>
          </p:nvPr>
        </p:nvPicPr>
        <p:blipFill rotWithShape="1">
          <a:blip r:embed="rId3">
            <a:alphaModFix/>
          </a:blip>
          <a:srcRect t="13805" b="13805"/>
          <a:stretch/>
        </p:blipFill>
        <p:spPr>
          <a:xfrm>
            <a:off x="5796136" y="2518576"/>
            <a:ext cx="3096345" cy="2211710"/>
          </a:xfrm>
          <a:prstGeom prst="rect">
            <a:avLst/>
          </a:prstGeom>
          <a:solidFill>
            <a:srgbClr val="F2F2F2"/>
          </a:solidFill>
          <a:ln>
            <a:noFill/>
          </a:ln>
        </p:spPr>
      </p:pic>
      <p:sp>
        <p:nvSpPr>
          <p:cNvPr id="129" name="Google Shape;129;p24"/>
          <p:cNvSpPr txBox="1">
            <a:spLocks noGrp="1"/>
          </p:cNvSpPr>
          <p:nvPr>
            <p:ph type="title"/>
          </p:nvPr>
        </p:nvSpPr>
        <p:spPr>
          <a:xfrm rot="-1002374">
            <a:off x="-28298" y="1436375"/>
            <a:ext cx="8281988" cy="10191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0000"/>
              </a:buClr>
              <a:buSzPts val="4000"/>
              <a:buFont typeface="Arial"/>
              <a:buNone/>
            </a:pPr>
            <a:r>
              <a:rPr lang="es-AR" sz="4000" b="0" i="0" u="none" strike="noStrike" cap="none">
                <a:solidFill>
                  <a:srgbClr val="C00000"/>
                </a:solidFill>
                <a:latin typeface="Arial"/>
                <a:ea typeface="Arial"/>
                <a:cs typeface="Arial"/>
                <a:sym typeface="Arial"/>
              </a:rPr>
              <a:t>Analizaremos las mas importantes </a:t>
            </a:r>
            <a:br>
              <a:rPr lang="es-AR" sz="4000" b="0" i="0" u="none" strike="noStrike" cap="none">
                <a:solidFill>
                  <a:srgbClr val="C00000"/>
                </a:solidFill>
                <a:latin typeface="Arial"/>
                <a:ea typeface="Arial"/>
                <a:cs typeface="Arial"/>
                <a:sym typeface="Arial"/>
              </a:rPr>
            </a:br>
            <a:r>
              <a:rPr lang="es-AR" sz="4000" b="0" i="0" u="none" strike="noStrike" cap="none">
                <a:solidFill>
                  <a:srgbClr val="C00000"/>
                </a:solidFill>
                <a:latin typeface="Arial"/>
                <a:ea typeface="Arial"/>
                <a:cs typeface="Arial"/>
                <a:sym typeface="Arial"/>
              </a:rPr>
              <a:t>dentro del ámbito de la contabilidad</a:t>
            </a:r>
            <a:endParaRPr sz="4000">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369402" y="1059582"/>
            <a:ext cx="8784975" cy="3747208"/>
          </a:xfrm>
          <a:prstGeom prst="rect">
            <a:avLst/>
          </a:prstGeom>
          <a:blipFill rotWithShape="1">
            <a:blip r:embed="rId3">
              <a:alphaModFix/>
            </a:blip>
            <a:tile tx="0" ty="0" sx="100000" sy="100000" flip="none" algn="tl"/>
          </a:blipFill>
          <a:ln>
            <a:noFill/>
          </a:ln>
        </p:spPr>
        <p:txBody>
          <a:bodyPr spcFirstLastPara="1" wrap="square" lIns="108000" tIns="45700" rIns="91425" bIns="45700" anchor="ctr" anchorCtr="0">
            <a:noAutofit/>
          </a:bodyPr>
          <a:lstStyle/>
          <a:p>
            <a:pPr marL="0" lvl="0" indent="0" algn="ctr" rtl="0">
              <a:spcBef>
                <a:spcPts val="0"/>
              </a:spcBef>
              <a:spcAft>
                <a:spcPts val="0"/>
              </a:spcAft>
              <a:buClr>
                <a:srgbClr val="3F3F3F"/>
              </a:buClr>
              <a:buSzPts val="2600"/>
              <a:buNone/>
            </a:pPr>
            <a:r>
              <a:rPr lang="es-AR" sz="2600"/>
              <a:t>Es un documento comercial que extiende el vendedor al  comprador como constancia de un acto de compraventa  de productos o servicios. Se usa para comprobar las        condiciones en que se ha pactado el </a:t>
            </a:r>
            <a:r>
              <a:rPr lang="es-AR" sz="2600" u="sng">
                <a:solidFill>
                  <a:schemeClr val="hlink"/>
                </a:solidFill>
                <a:hlinkClick r:id="rId4"/>
              </a:rPr>
              <a:t>contrato de                compraventa</a:t>
            </a:r>
            <a:r>
              <a:rPr lang="es-AR" sz="2600"/>
              <a:t>, además, para justificar la procedencia y       propiedad de los productos o servicios y, por último, para conocer el monto respectivo a pagar.</a:t>
            </a:r>
            <a:endParaRPr sz="2600"/>
          </a:p>
        </p:txBody>
      </p:sp>
      <p:sp>
        <p:nvSpPr>
          <p:cNvPr id="136" name="Google Shape;136;p25"/>
          <p:cNvSpPr txBox="1"/>
          <p:nvPr/>
        </p:nvSpPr>
        <p:spPr>
          <a:xfrm>
            <a:off x="1187624" y="0"/>
            <a:ext cx="712879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4400" b="0" i="0" u="sng" strike="noStrike" cap="none">
                <a:solidFill>
                  <a:schemeClr val="dk1"/>
                </a:solidFill>
                <a:latin typeface="Arial"/>
                <a:ea typeface="Arial"/>
                <a:cs typeface="Arial"/>
                <a:sym typeface="Arial"/>
              </a:rPr>
              <a:t>FACTURAS: </a:t>
            </a:r>
            <a:endParaRPr sz="4400" b="0" i="0" u="sng"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EJEMPLOS: </a:t>
            </a:r>
            <a:endParaRPr/>
          </a:p>
        </p:txBody>
      </p:sp>
      <p:pic>
        <p:nvPicPr>
          <p:cNvPr id="142" name="Google Shape;142;p26" descr="Modelo de Factura - Documentos Comerciales"/>
          <p:cNvPicPr preferRelativeResize="0"/>
          <p:nvPr/>
        </p:nvPicPr>
        <p:blipFill rotWithShape="1">
          <a:blip r:embed="rId3">
            <a:alphaModFix/>
          </a:blip>
          <a:srcRect/>
          <a:stretch/>
        </p:blipFill>
        <p:spPr>
          <a:xfrm>
            <a:off x="251520" y="1129396"/>
            <a:ext cx="2883935" cy="3363838"/>
          </a:xfrm>
          <a:prstGeom prst="rect">
            <a:avLst/>
          </a:prstGeom>
          <a:noFill/>
          <a:ln>
            <a:noFill/>
          </a:ln>
        </p:spPr>
      </p:pic>
      <p:pic>
        <p:nvPicPr>
          <p:cNvPr id="143" name="Google Shape;143;p26"/>
          <p:cNvPicPr preferRelativeResize="0"/>
          <p:nvPr/>
        </p:nvPicPr>
        <p:blipFill rotWithShape="1">
          <a:blip r:embed="rId4">
            <a:alphaModFix/>
          </a:blip>
          <a:srcRect/>
          <a:stretch/>
        </p:blipFill>
        <p:spPr>
          <a:xfrm>
            <a:off x="5148064" y="1062184"/>
            <a:ext cx="3220765" cy="3881574"/>
          </a:xfrm>
          <a:prstGeom prst="rect">
            <a:avLst/>
          </a:prstGeom>
          <a:noFill/>
          <a:ln>
            <a:noFill/>
          </a:ln>
        </p:spPr>
      </p:pic>
      <p:sp>
        <p:nvSpPr>
          <p:cNvPr id="144" name="Google Shape;144;p26"/>
          <p:cNvSpPr txBox="1"/>
          <p:nvPr/>
        </p:nvSpPr>
        <p:spPr>
          <a:xfrm>
            <a:off x="1009411" y="692852"/>
            <a:ext cx="13681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0" i="0" u="none" strike="noStrike" cap="none">
                <a:solidFill>
                  <a:schemeClr val="dk1"/>
                </a:solidFill>
                <a:latin typeface="Arial"/>
                <a:ea typeface="Arial"/>
                <a:cs typeface="Arial"/>
                <a:sym typeface="Arial"/>
              </a:rPr>
              <a:t>MANUAL</a:t>
            </a:r>
            <a:endParaRPr sz="1800">
              <a:solidFill>
                <a:schemeClr val="dk1"/>
              </a:solidFill>
              <a:latin typeface="Arial"/>
              <a:ea typeface="Arial"/>
              <a:cs typeface="Arial"/>
              <a:sym typeface="Arial"/>
            </a:endParaRPr>
          </a:p>
        </p:txBody>
      </p:sp>
      <p:sp>
        <p:nvSpPr>
          <p:cNvPr id="145" name="Google Shape;145;p26"/>
          <p:cNvSpPr txBox="1"/>
          <p:nvPr/>
        </p:nvSpPr>
        <p:spPr>
          <a:xfrm>
            <a:off x="6280597" y="692852"/>
            <a:ext cx="20882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Arial"/>
                <a:ea typeface="Arial"/>
                <a:cs typeface="Arial"/>
                <a:sym typeface="Arial"/>
              </a:rPr>
              <a:t>DIGITAL</a:t>
            </a: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7" descr="Información visual | AFIP - Administración Federal de Ingresos Públicos"/>
          <p:cNvPicPr preferRelativeResize="0"/>
          <p:nvPr/>
        </p:nvPicPr>
        <p:blipFill rotWithShape="1">
          <a:blip r:embed="rId3">
            <a:alphaModFix/>
          </a:blip>
          <a:srcRect/>
          <a:stretch/>
        </p:blipFill>
        <p:spPr>
          <a:xfrm>
            <a:off x="539552" y="0"/>
            <a:ext cx="8064896" cy="53080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B0F0"/>
              </a:buClr>
              <a:buSzPts val="3600"/>
              <a:buFont typeface="Arial"/>
              <a:buNone/>
            </a:pPr>
            <a:r>
              <a:rPr lang="es-AR" u="sng">
                <a:solidFill>
                  <a:srgbClr val="00B0F0"/>
                </a:solidFill>
              </a:rPr>
              <a:t>RECIBOS</a:t>
            </a:r>
            <a:endParaRPr u="sng">
              <a:solidFill>
                <a:srgbClr val="00B0F0"/>
              </a:solidFill>
            </a:endParaRPr>
          </a:p>
        </p:txBody>
      </p:sp>
      <p:sp>
        <p:nvSpPr>
          <p:cNvPr id="156" name="Google Shape;156;p28"/>
          <p:cNvSpPr txBox="1"/>
          <p:nvPr/>
        </p:nvSpPr>
        <p:spPr>
          <a:xfrm>
            <a:off x="179512" y="958572"/>
            <a:ext cx="8640960"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2800">
                <a:solidFill>
                  <a:schemeClr val="dk1"/>
                </a:solidFill>
                <a:latin typeface="Arial"/>
                <a:ea typeface="Arial"/>
                <a:cs typeface="Arial"/>
                <a:sym typeface="Arial"/>
              </a:rPr>
              <a:t>Es una constancia escrita en la que el firmante de la misma manifiesta haber recibido de otra persona el   importe que se detalla, en dinero, valores o bienes. </a:t>
            </a: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s-AR"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a:p>
            <a:pPr marL="0" marR="0" lvl="0" indent="0" algn="l" rtl="0">
              <a:spcBef>
                <a:spcPts val="0"/>
              </a:spcBef>
              <a:spcAft>
                <a:spcPts val="0"/>
              </a:spcAft>
              <a:buNone/>
            </a:pPr>
            <a:r>
              <a:rPr lang="es-AR" sz="2800">
                <a:solidFill>
                  <a:schemeClr val="dk1"/>
                </a:solidFill>
                <a:latin typeface="Arial"/>
                <a:ea typeface="Arial"/>
                <a:cs typeface="Arial"/>
                <a:sym typeface="Arial"/>
              </a:rPr>
              <a:t>Se emite como mínimo por duplicado, el original para quien efectúa el pago y el duplicado para el emisor,  generando para ambos la correspondiente                 registración contable. </a:t>
            </a:r>
            <a:endParaRPr sz="2800">
              <a:solidFill>
                <a:schemeClr val="dk1"/>
              </a:solidFill>
              <a:latin typeface="Arial"/>
              <a:ea typeface="Arial"/>
              <a:cs typeface="Arial"/>
              <a:sym typeface="Arial"/>
            </a:endParaRPr>
          </a:p>
        </p:txBody>
      </p:sp>
      <p:sp>
        <p:nvSpPr>
          <p:cNvPr id="157" name="Google Shape;157;p28"/>
          <p:cNvSpPr txBox="1">
            <a:spLocks noGrp="1"/>
          </p:cNvSpPr>
          <p:nvPr>
            <p:ph type="body" idx="1"/>
          </p:nvPr>
        </p:nvSpPr>
        <p:spPr>
          <a:xfrm>
            <a:off x="-1" y="699566"/>
            <a:ext cx="9143999" cy="216000"/>
          </a:xfrm>
          <a:prstGeom prst="rect">
            <a:avLst/>
          </a:prstGeom>
          <a:solidFill>
            <a:srgbClr val="FF8AEE"/>
          </a:solidFill>
          <a:ln>
            <a:noFill/>
          </a:ln>
        </p:spPr>
        <p:txBody>
          <a:bodyPr spcFirstLastPara="1" wrap="square" lIns="108000" tIns="45700" rIns="91425" bIns="45700" anchor="ctr" anchorCtr="0">
            <a:noAutofit/>
          </a:bodyPr>
          <a:lstStyle/>
          <a:p>
            <a:pPr marL="0" lvl="0" indent="0" algn="ctr" rtl="0">
              <a:spcBef>
                <a:spcPts val="0"/>
              </a:spcBef>
              <a:spcAft>
                <a:spcPts val="0"/>
              </a:spcAft>
              <a:buClr>
                <a:srgbClr val="3F3F3F"/>
              </a:buClr>
              <a:buSzPts val="1200"/>
              <a:buNone/>
            </a:pPr>
            <a:r>
              <a:rPr lang="es-A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u="sng"/>
              <a:t>Ejemplos </a:t>
            </a:r>
            <a:endParaRPr u="sng"/>
          </a:p>
        </p:txBody>
      </p:sp>
      <p:pic>
        <p:nvPicPr>
          <p:cNvPr id="163" name="Google Shape;163;p29"/>
          <p:cNvPicPr preferRelativeResize="0"/>
          <p:nvPr/>
        </p:nvPicPr>
        <p:blipFill rotWithShape="1">
          <a:blip r:embed="rId3">
            <a:alphaModFix/>
          </a:blip>
          <a:srcRect/>
          <a:stretch/>
        </p:blipFill>
        <p:spPr>
          <a:xfrm>
            <a:off x="467544" y="1059582"/>
            <a:ext cx="3456384" cy="1584176"/>
          </a:xfrm>
          <a:prstGeom prst="rect">
            <a:avLst/>
          </a:prstGeom>
          <a:noFill/>
          <a:ln>
            <a:noFill/>
          </a:ln>
        </p:spPr>
      </p:pic>
      <p:pic>
        <p:nvPicPr>
          <p:cNvPr id="164" name="Google Shape;164;p29" descr="5 Talonarios Recibo, C A B X, Oficiales - Duplicado 17x22 | Envío gratis"/>
          <p:cNvPicPr preferRelativeResize="0"/>
          <p:nvPr/>
        </p:nvPicPr>
        <p:blipFill rotWithShape="1">
          <a:blip r:embed="rId4">
            <a:alphaModFix/>
          </a:blip>
          <a:srcRect/>
          <a:stretch/>
        </p:blipFill>
        <p:spPr>
          <a:xfrm>
            <a:off x="5004048" y="987574"/>
            <a:ext cx="3528392" cy="36724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E62DEE-82DD-5BA4-1C69-C4BEDE7F5F09}"/>
              </a:ext>
            </a:extLst>
          </p:cNvPr>
          <p:cNvSpPr>
            <a:spLocks noGrp="1"/>
          </p:cNvSpPr>
          <p:nvPr>
            <p:ph type="title"/>
          </p:nvPr>
        </p:nvSpPr>
        <p:spPr>
          <a:xfrm rot="20341611">
            <a:off x="1014282" y="2114077"/>
            <a:ext cx="5148529" cy="1281246"/>
          </a:xfrm>
        </p:spPr>
        <p:txBody>
          <a:bodyPr/>
          <a:lstStyle/>
          <a:p>
            <a:r>
              <a:rPr lang="es-MX" sz="4800" dirty="0"/>
              <a:t>EN SINTESIS…</a:t>
            </a:r>
            <a:endParaRPr lang="es-AR" sz="4800" dirty="0"/>
          </a:p>
        </p:txBody>
      </p:sp>
      <p:pic>
        <p:nvPicPr>
          <p:cNvPr id="5" name="Imagen 4">
            <a:extLst>
              <a:ext uri="{FF2B5EF4-FFF2-40B4-BE49-F238E27FC236}">
                <a16:creationId xmlns:a16="http://schemas.microsoft.com/office/drawing/2014/main" id="{0AD4AF0B-600B-524D-B615-3224083D06E3}"/>
              </a:ext>
            </a:extLst>
          </p:cNvPr>
          <p:cNvPicPr>
            <a:picLocks noChangeAspect="1"/>
          </p:cNvPicPr>
          <p:nvPr/>
        </p:nvPicPr>
        <p:blipFill>
          <a:blip r:embed="rId2"/>
          <a:stretch>
            <a:fillRect/>
          </a:stretch>
        </p:blipFill>
        <p:spPr>
          <a:xfrm>
            <a:off x="490151" y="245010"/>
            <a:ext cx="1931466" cy="1115958"/>
          </a:xfrm>
          <a:prstGeom prst="rect">
            <a:avLst/>
          </a:prstGeom>
        </p:spPr>
      </p:pic>
      <p:pic>
        <p:nvPicPr>
          <p:cNvPr id="9" name="Imagen 8">
            <a:extLst>
              <a:ext uri="{FF2B5EF4-FFF2-40B4-BE49-F238E27FC236}">
                <a16:creationId xmlns:a16="http://schemas.microsoft.com/office/drawing/2014/main" id="{453101BA-1712-8AC8-32E1-F8ED251F9378}"/>
              </a:ext>
            </a:extLst>
          </p:cNvPr>
          <p:cNvPicPr>
            <a:picLocks noChangeAspect="1"/>
          </p:cNvPicPr>
          <p:nvPr/>
        </p:nvPicPr>
        <p:blipFill>
          <a:blip r:embed="rId3"/>
          <a:stretch>
            <a:fillRect/>
          </a:stretch>
        </p:blipFill>
        <p:spPr>
          <a:xfrm>
            <a:off x="6847367" y="2966013"/>
            <a:ext cx="1994710" cy="1998377"/>
          </a:xfrm>
          <a:prstGeom prst="rect">
            <a:avLst/>
          </a:prstGeom>
        </p:spPr>
      </p:pic>
    </p:spTree>
    <p:extLst>
      <p:ext uri="{BB962C8B-B14F-4D97-AF65-F5344CB8AC3E}">
        <p14:creationId xmlns:p14="http://schemas.microsoft.com/office/powerpoint/2010/main" val="189058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12262" y="267495"/>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u="sng"/>
              <a:t>REMITO </a:t>
            </a:r>
            <a:r>
              <a:rPr lang="es-AR"/>
              <a:t/>
            </a:r>
            <a:br>
              <a:rPr lang="es-AR"/>
            </a:br>
            <a:endParaRPr/>
          </a:p>
        </p:txBody>
      </p:sp>
      <p:sp>
        <p:nvSpPr>
          <p:cNvPr id="170" name="Google Shape;170;p30"/>
          <p:cNvSpPr txBox="1">
            <a:spLocks noGrp="1"/>
          </p:cNvSpPr>
          <p:nvPr>
            <p:ph type="body" idx="1"/>
          </p:nvPr>
        </p:nvSpPr>
        <p:spPr>
          <a:xfrm>
            <a:off x="-180528" y="1203598"/>
            <a:ext cx="9143999" cy="1872184"/>
          </a:xfrm>
          <a:prstGeom prst="rect">
            <a:avLst/>
          </a:prstGeom>
          <a:noFill/>
          <a:ln>
            <a:noFill/>
          </a:ln>
        </p:spPr>
        <p:txBody>
          <a:bodyPr spcFirstLastPara="1" wrap="square" lIns="108000" tIns="45700" rIns="91425" bIns="45700" anchor="ctr" anchorCtr="0">
            <a:noAutofit/>
          </a:bodyPr>
          <a:lstStyle/>
          <a:p>
            <a:pPr marL="0" lvl="0" indent="0" algn="ctr" rtl="0">
              <a:spcBef>
                <a:spcPts val="0"/>
              </a:spcBef>
              <a:spcAft>
                <a:spcPts val="0"/>
              </a:spcAft>
              <a:buClr>
                <a:srgbClr val="0F243E"/>
              </a:buClr>
              <a:buSzPts val="2400"/>
              <a:buNone/>
            </a:pPr>
            <a:r>
              <a:rPr lang="es-AR" sz="2400" b="1">
                <a:solidFill>
                  <a:srgbClr val="0F243E"/>
                </a:solidFill>
              </a:rPr>
              <a:t>Se utiliza este documento comercial para ejecutar la entrega o remisión de los bienes vendidos. La persona que recibe     esos bienes deja constancia de su conformidad, y con ello queda concretado el derecho del vendedor a cobrar y la obligación del comprador a pagar. </a:t>
            </a:r>
            <a:endParaRPr sz="2400" b="1">
              <a:solidFill>
                <a:srgbClr val="0F243E"/>
              </a:solidFill>
            </a:endParaRPr>
          </a:p>
          <a:p>
            <a:pPr marL="0" lvl="0" indent="0" algn="ctr" rtl="0">
              <a:spcBef>
                <a:spcPts val="480"/>
              </a:spcBef>
              <a:spcAft>
                <a:spcPts val="0"/>
              </a:spcAft>
              <a:buClr>
                <a:srgbClr val="0F243E"/>
              </a:buClr>
              <a:buSzPts val="2400"/>
              <a:buNone/>
            </a:pPr>
            <a:r>
              <a:rPr lang="es-AR" sz="2400" b="1">
                <a:solidFill>
                  <a:srgbClr val="0F243E"/>
                </a:solidFill>
              </a:rPr>
              <a:t>Sirve de base para la preparación de la factura</a:t>
            </a:r>
            <a:r>
              <a:rPr lang="es-AR" sz="2400" b="1">
                <a:solidFill>
                  <a:schemeClr val="accent5"/>
                </a:solidFil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0" y="51471"/>
            <a:ext cx="9144000" cy="509202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2800"/>
              <a:buFont typeface="Arial"/>
              <a:buNone/>
            </a:pPr>
            <a:r>
              <a:rPr lang="es-AR" sz="2800" dirty="0">
                <a:solidFill>
                  <a:schemeClr val="accent5"/>
                </a:solidFill>
              </a:rPr>
              <a:t>El remito se extiende por triplicado: </a:t>
            </a:r>
            <a:br>
              <a:rPr lang="es-AR" sz="2800" dirty="0">
                <a:solidFill>
                  <a:schemeClr val="accent5"/>
                </a:solidFill>
              </a:rPr>
            </a:br>
            <a:r>
              <a:rPr lang="es-AR" sz="2800" dirty="0">
                <a:solidFill>
                  <a:schemeClr val="accent5"/>
                </a:solidFill>
              </a:rPr>
              <a:t>el </a:t>
            </a:r>
            <a:r>
              <a:rPr lang="es-AR" sz="2800" u="sng" dirty="0">
                <a:solidFill>
                  <a:schemeClr val="accent5"/>
                </a:solidFill>
              </a:rPr>
              <a:t>original</a:t>
            </a:r>
            <a:r>
              <a:rPr lang="es-AR" sz="2800" dirty="0">
                <a:solidFill>
                  <a:schemeClr val="accent5"/>
                </a:solidFill>
              </a:rPr>
              <a:t> firmado por el vendedor se entrega al       adquirente; </a:t>
            </a:r>
            <a:br>
              <a:rPr lang="es-AR" sz="2800" dirty="0">
                <a:solidFill>
                  <a:schemeClr val="accent5"/>
                </a:solidFill>
              </a:rPr>
            </a:br>
            <a:r>
              <a:rPr lang="es-AR" sz="2800" dirty="0">
                <a:solidFill>
                  <a:schemeClr val="accent5"/>
                </a:solidFill>
              </a:rPr>
              <a:t>el </a:t>
            </a:r>
            <a:r>
              <a:rPr lang="es-AR" sz="2800" u="sng" dirty="0">
                <a:solidFill>
                  <a:schemeClr val="accent5"/>
                </a:solidFill>
              </a:rPr>
              <a:t>duplicado</a:t>
            </a:r>
            <a:r>
              <a:rPr lang="es-AR" sz="2800" dirty="0">
                <a:solidFill>
                  <a:schemeClr val="accent5"/>
                </a:solidFill>
              </a:rPr>
              <a:t>, con la conformidad del comprador por los efectos que los ha recibido, queda en poder del vendedor y se destina a la sección facturación para que proceda a la emisión de la factura. </a:t>
            </a:r>
            <a:br>
              <a:rPr lang="es-AR" sz="2800" dirty="0">
                <a:solidFill>
                  <a:schemeClr val="accent5"/>
                </a:solidFill>
              </a:rPr>
            </a:br>
            <a:r>
              <a:rPr lang="es-AR" sz="2800" dirty="0">
                <a:solidFill>
                  <a:schemeClr val="accent5"/>
                </a:solidFill>
              </a:rPr>
              <a:t>Y Por último el </a:t>
            </a:r>
            <a:r>
              <a:rPr lang="es-AR" sz="2800" u="sng" dirty="0">
                <a:solidFill>
                  <a:schemeClr val="accent5"/>
                </a:solidFill>
              </a:rPr>
              <a:t>triplicado</a:t>
            </a:r>
            <a:r>
              <a:rPr lang="es-AR" sz="2800" dirty="0">
                <a:solidFill>
                  <a:schemeClr val="accent5"/>
                </a:solidFill>
              </a:rPr>
              <a:t> permanece en la sección   depósito par constancia de las mercaderías salidas.</a:t>
            </a:r>
            <a:br>
              <a:rPr lang="es-AR" sz="2800" dirty="0">
                <a:solidFill>
                  <a:schemeClr val="accent5"/>
                </a:solidFill>
              </a:rPr>
            </a:br>
            <a:endParaRPr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EJEMPLOS</a:t>
            </a:r>
            <a:endParaRPr/>
          </a:p>
        </p:txBody>
      </p:sp>
      <p:pic>
        <p:nvPicPr>
          <p:cNvPr id="181" name="Google Shape;181;p32" descr="2 Talonario Factura A-b- Monotributo- Remito R - Afip-24 Hs - $ 530"/>
          <p:cNvPicPr preferRelativeResize="0"/>
          <p:nvPr/>
        </p:nvPicPr>
        <p:blipFill rotWithShape="1">
          <a:blip r:embed="rId3">
            <a:alphaModFix/>
          </a:blip>
          <a:srcRect/>
          <a:stretch/>
        </p:blipFill>
        <p:spPr>
          <a:xfrm>
            <a:off x="827584" y="734672"/>
            <a:ext cx="2700673" cy="4091929"/>
          </a:xfrm>
          <a:prstGeom prst="rect">
            <a:avLst/>
          </a:prstGeom>
          <a:noFill/>
          <a:ln>
            <a:noFill/>
          </a:ln>
        </p:spPr>
      </p:pic>
      <p:pic>
        <p:nvPicPr>
          <p:cNvPr id="182" name="Google Shape;182;p32" descr="Remitos, recibos... - Grancharoff impresores"/>
          <p:cNvPicPr preferRelativeResize="0"/>
          <p:nvPr/>
        </p:nvPicPr>
        <p:blipFill rotWithShape="1">
          <a:blip r:embed="rId4">
            <a:alphaModFix/>
          </a:blip>
          <a:srcRect/>
          <a:stretch/>
        </p:blipFill>
        <p:spPr>
          <a:xfrm>
            <a:off x="4603682" y="829052"/>
            <a:ext cx="4016767" cy="39975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CHEQUE</a:t>
            </a:r>
            <a:endParaRPr/>
          </a:p>
        </p:txBody>
      </p:sp>
      <p:sp>
        <p:nvSpPr>
          <p:cNvPr id="188" name="Google Shape;188;p33"/>
          <p:cNvSpPr/>
          <p:nvPr/>
        </p:nvSpPr>
        <p:spPr>
          <a:xfrm>
            <a:off x="467544" y="843558"/>
            <a:ext cx="8208912" cy="364907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s-AR" sz="3600">
                <a:solidFill>
                  <a:srgbClr val="EC01CC"/>
                </a:solidFill>
                <a:latin typeface="Verdana"/>
                <a:ea typeface="Verdana"/>
                <a:cs typeface="Verdana"/>
                <a:sym typeface="Verdana"/>
              </a:rPr>
              <a:t>Es una orden de pago pura y        simple librada contra un banco en el    cual el librador tiene fondos  depositados a su orden en cuenta corriente bancaria o autorización  para girar en descubierto</a:t>
            </a:r>
            <a:r>
              <a:rPr lang="es-AR" sz="1800">
                <a:solidFill>
                  <a:srgbClr val="EC01CC"/>
                </a:solidFill>
                <a:latin typeface="Verdana"/>
                <a:ea typeface="Verdana"/>
                <a:cs typeface="Verdana"/>
                <a:sym typeface="Verdana"/>
              </a:rPr>
              <a:t>. </a:t>
            </a:r>
            <a:endParaRPr sz="1600">
              <a:solidFill>
                <a:srgbClr val="EC01CC"/>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4" descr="http://contenidosdigitales.ulp.edu.ar/exe/Sistema_de_informacion_integral/cheque_comun_argentina.gif"/>
          <p:cNvPicPr preferRelativeResize="0"/>
          <p:nvPr/>
        </p:nvPicPr>
        <p:blipFill rotWithShape="1">
          <a:blip r:embed="rId3">
            <a:alphaModFix/>
          </a:blip>
          <a:srcRect/>
          <a:stretch/>
        </p:blipFill>
        <p:spPr>
          <a:xfrm>
            <a:off x="827584" y="555526"/>
            <a:ext cx="6984776" cy="374441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EJEMPLO</a:t>
            </a:r>
            <a:endParaRPr/>
          </a:p>
        </p:txBody>
      </p:sp>
      <p:pic>
        <p:nvPicPr>
          <p:cNvPr id="199" name="Google Shape;199;p35" descr="Cómo puedo endosar un cheque en Argentina en 2022?"/>
          <p:cNvPicPr preferRelativeResize="0"/>
          <p:nvPr/>
        </p:nvPicPr>
        <p:blipFill rotWithShape="1">
          <a:blip r:embed="rId3">
            <a:alphaModFix/>
          </a:blip>
          <a:srcRect/>
          <a:stretch/>
        </p:blipFill>
        <p:spPr>
          <a:xfrm>
            <a:off x="251520" y="1131590"/>
            <a:ext cx="3672408" cy="2334817"/>
          </a:xfrm>
          <a:prstGeom prst="rect">
            <a:avLst/>
          </a:prstGeom>
          <a:noFill/>
          <a:ln>
            <a:noFill/>
          </a:ln>
        </p:spPr>
      </p:pic>
      <p:pic>
        <p:nvPicPr>
          <p:cNvPr id="200" name="Google Shape;200;p35" descr="Cambiar cheques no a la orden por efectivo | cambio-de-cheques.com"/>
          <p:cNvPicPr preferRelativeResize="0"/>
          <p:nvPr/>
        </p:nvPicPr>
        <p:blipFill rotWithShape="1">
          <a:blip r:embed="rId4">
            <a:alphaModFix/>
          </a:blip>
          <a:srcRect/>
          <a:stretch/>
        </p:blipFill>
        <p:spPr>
          <a:xfrm>
            <a:off x="4644008" y="987574"/>
            <a:ext cx="4248472" cy="247883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B0F00"/>
              </a:buClr>
              <a:buSzPts val="3600"/>
              <a:buFont typeface="Arial"/>
              <a:buNone/>
            </a:pPr>
            <a:r>
              <a:rPr lang="es-AR">
                <a:solidFill>
                  <a:srgbClr val="9B0F00"/>
                </a:solidFill>
              </a:rPr>
              <a:t>PAGARÉ</a:t>
            </a:r>
            <a:endParaRPr>
              <a:solidFill>
                <a:srgbClr val="9B0F00"/>
              </a:solidFill>
            </a:endParaRPr>
          </a:p>
        </p:txBody>
      </p:sp>
      <p:sp>
        <p:nvSpPr>
          <p:cNvPr id="212" name="Google Shape;212;p37"/>
          <p:cNvSpPr txBox="1">
            <a:spLocks noGrp="1"/>
          </p:cNvSpPr>
          <p:nvPr>
            <p:ph type="body" idx="1"/>
          </p:nvPr>
        </p:nvSpPr>
        <p:spPr>
          <a:xfrm>
            <a:off x="0" y="987574"/>
            <a:ext cx="9143999" cy="3096344"/>
          </a:xfrm>
          <a:prstGeom prst="rect">
            <a:avLst/>
          </a:prstGeom>
          <a:noFill/>
          <a:ln>
            <a:noFill/>
          </a:ln>
        </p:spPr>
        <p:txBody>
          <a:bodyPr spcFirstLastPara="1" wrap="square" lIns="108000" tIns="45700" rIns="91425" bIns="45700" anchor="ctr" anchorCtr="0">
            <a:noAutofit/>
          </a:bodyPr>
          <a:lstStyle/>
          <a:p>
            <a:pPr marL="0" lvl="0" indent="0" algn="ctr" rtl="0">
              <a:spcBef>
                <a:spcPts val="0"/>
              </a:spcBef>
              <a:spcAft>
                <a:spcPts val="0"/>
              </a:spcAft>
              <a:buClr>
                <a:srgbClr val="3F3F3F"/>
              </a:buClr>
              <a:buSzPts val="2800"/>
              <a:buNone/>
            </a:pPr>
            <a:r>
              <a:rPr lang="es-AR" sz="2800"/>
              <a:t>Es el documento por el cual una persona se </a:t>
            </a:r>
            <a:endParaRPr sz="2800"/>
          </a:p>
          <a:p>
            <a:pPr marL="0" lvl="0" indent="0" algn="ctr" rtl="0">
              <a:spcBef>
                <a:spcPts val="560"/>
              </a:spcBef>
              <a:spcAft>
                <a:spcPts val="0"/>
              </a:spcAft>
              <a:buClr>
                <a:srgbClr val="3F3F3F"/>
              </a:buClr>
              <a:buSzPts val="2800"/>
              <a:buNone/>
            </a:pPr>
            <a:r>
              <a:rPr lang="es-AR" sz="2800"/>
              <a:t>compromete a pagar a otra una suma de dinero a una </a:t>
            </a:r>
            <a:endParaRPr sz="2800"/>
          </a:p>
          <a:p>
            <a:pPr marL="0" lvl="0" indent="0" algn="ctr" rtl="0">
              <a:spcBef>
                <a:spcPts val="560"/>
              </a:spcBef>
              <a:spcAft>
                <a:spcPts val="0"/>
              </a:spcAft>
              <a:buClr>
                <a:srgbClr val="3F3F3F"/>
              </a:buClr>
              <a:buSzPts val="2800"/>
              <a:buNone/>
            </a:pPr>
            <a:r>
              <a:rPr lang="es-AR" sz="2800"/>
              <a:t>fecha cierta o determinada. Es una promesa de pago.</a:t>
            </a:r>
            <a:endParaRPr sz="2800"/>
          </a:p>
          <a:p>
            <a:pPr marL="0" lvl="0" indent="0" algn="ctr" rtl="0">
              <a:spcBef>
                <a:spcPts val="560"/>
              </a:spcBef>
              <a:spcAft>
                <a:spcPts val="0"/>
              </a:spcAft>
              <a:buClr>
                <a:srgbClr val="3F3F3F"/>
              </a:buClr>
              <a:buSzPts val="2800"/>
              <a:buNone/>
            </a:pPr>
            <a:r>
              <a:rPr lang="es-AR" sz="2800" b="1"/>
              <a:t>PAGARÉ</a:t>
            </a:r>
            <a:r>
              <a:rPr lang="es-AR" sz="2800"/>
              <a:t>, está en primera persona del singular y en </a:t>
            </a:r>
            <a:endParaRPr sz="2800"/>
          </a:p>
          <a:p>
            <a:pPr marL="0" lvl="0" indent="0" algn="ctr" rtl="0">
              <a:spcBef>
                <a:spcPts val="560"/>
              </a:spcBef>
              <a:spcAft>
                <a:spcPts val="0"/>
              </a:spcAft>
              <a:buClr>
                <a:srgbClr val="3F3F3F"/>
              </a:buClr>
              <a:buSzPts val="2800"/>
              <a:buNone/>
            </a:pPr>
            <a:r>
              <a:rPr lang="es-AR" sz="2800"/>
              <a:t>futuro, está diciendo "yo pagaré", es decir que el firma y es el deudor o pagador. </a:t>
            </a:r>
            <a:endParaRPr sz="2800"/>
          </a:p>
          <a:p>
            <a:pPr marL="0" lvl="0" indent="0" algn="ctr" rtl="0">
              <a:spcBef>
                <a:spcPts val="240"/>
              </a:spcBef>
              <a:spcAft>
                <a:spcPts val="0"/>
              </a:spcAft>
              <a:buClr>
                <a:srgbClr val="3F3F3F"/>
              </a:buClr>
              <a:buSzPts val="12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108520" y="1419622"/>
            <a:ext cx="4032448" cy="216023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800"/>
              <a:buFont typeface="Arial"/>
              <a:buNone/>
            </a:pPr>
            <a:r>
              <a:rPr lang="es-AR" sz="2800" u="sng">
                <a:solidFill>
                  <a:schemeClr val="dk2"/>
                </a:solidFill>
              </a:rPr>
              <a:t>PROTESTO</a:t>
            </a:r>
            <a:r>
              <a:rPr lang="es-AR" sz="2800"/>
              <a:t>:</a:t>
            </a:r>
            <a:br>
              <a:rPr lang="es-AR" sz="2800"/>
            </a:br>
            <a:r>
              <a:rPr lang="es-AR" sz="2400"/>
              <a:t>Es el acto por el cual el beneficiario o tenedor de un documento deja constancia ante un escribano público que el pagaré no ha sido pagado o abonado a su vencimiento.</a:t>
            </a:r>
            <a:r>
              <a:rPr lang="es-AR" sz="3200"/>
              <a:t/>
            </a:r>
            <a:br>
              <a:rPr lang="es-AR" sz="3200"/>
            </a:br>
            <a:endParaRPr/>
          </a:p>
        </p:txBody>
      </p:sp>
      <p:sp>
        <p:nvSpPr>
          <p:cNvPr id="218" name="Google Shape;218;p38"/>
          <p:cNvSpPr/>
          <p:nvPr/>
        </p:nvSpPr>
        <p:spPr>
          <a:xfrm>
            <a:off x="4283968" y="426417"/>
            <a:ext cx="4572000" cy="4521944"/>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s-AR" sz="2400" b="1" u="sng">
                <a:solidFill>
                  <a:srgbClr val="FF0000"/>
                </a:solidFill>
                <a:latin typeface="Arial"/>
                <a:ea typeface="Arial"/>
                <a:cs typeface="Arial"/>
                <a:sym typeface="Arial"/>
              </a:rPr>
              <a:t>SIN PROTESTO</a:t>
            </a:r>
            <a:endParaRPr sz="2000">
              <a:solidFill>
                <a:srgbClr val="FF0000"/>
              </a:solidFill>
              <a:latin typeface="Calibri"/>
              <a:ea typeface="Calibri"/>
              <a:cs typeface="Calibri"/>
              <a:sym typeface="Calibri"/>
            </a:endParaRPr>
          </a:p>
          <a:p>
            <a:pPr marL="0" marR="0" lvl="0" indent="0" algn="ctr" rtl="0">
              <a:lnSpc>
                <a:spcPct val="107000"/>
              </a:lnSpc>
              <a:spcBef>
                <a:spcPts val="800"/>
              </a:spcBef>
              <a:spcAft>
                <a:spcPts val="0"/>
              </a:spcAft>
              <a:buNone/>
            </a:pPr>
            <a:r>
              <a:rPr lang="es-AR" sz="2400">
                <a:solidFill>
                  <a:srgbClr val="000000"/>
                </a:solidFill>
                <a:latin typeface="Arial"/>
                <a:ea typeface="Arial"/>
                <a:cs typeface="Arial"/>
                <a:sym typeface="Arial"/>
              </a:rPr>
              <a:t>Los pagaré que traen impreso   la cláusula "sin protesto",          permiten al beneficiario o           tenedor iniciar juicio por cobro   sin realizar previamente el         trámite de protesto. Es decir, no necesitan que el escribano        certifique que el pagaré ha        vencido y el  librador no lo         canceló.</a:t>
            </a:r>
            <a:endParaRPr sz="2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EJEMPLOS</a:t>
            </a:r>
            <a:endParaRPr/>
          </a:p>
        </p:txBody>
      </p:sp>
      <p:pic>
        <p:nvPicPr>
          <p:cNvPr id="224" name="Google Shape;224;p39" descr="▷ ¿Qué es un pagaré? [Toda la información para utilizarlo] - Circulantis"/>
          <p:cNvPicPr preferRelativeResize="0"/>
          <p:nvPr/>
        </p:nvPicPr>
        <p:blipFill rotWithShape="1">
          <a:blip r:embed="rId3">
            <a:alphaModFix/>
          </a:blip>
          <a:srcRect/>
          <a:stretch/>
        </p:blipFill>
        <p:spPr>
          <a:xfrm>
            <a:off x="251520" y="723145"/>
            <a:ext cx="3332577" cy="1560573"/>
          </a:xfrm>
          <a:prstGeom prst="rect">
            <a:avLst/>
          </a:prstGeom>
          <a:noFill/>
          <a:ln>
            <a:noFill/>
          </a:ln>
        </p:spPr>
      </p:pic>
      <p:pic>
        <p:nvPicPr>
          <p:cNvPr id="225" name="Google Shape;225;p39" descr="Resultado de imagen para pagare modelo completo | Letra de cambio, Cobro,  Mapa de europa"/>
          <p:cNvPicPr preferRelativeResize="0"/>
          <p:nvPr/>
        </p:nvPicPr>
        <p:blipFill rotWithShape="1">
          <a:blip r:embed="rId4">
            <a:alphaModFix/>
          </a:blip>
          <a:srcRect/>
          <a:stretch/>
        </p:blipFill>
        <p:spPr>
          <a:xfrm>
            <a:off x="4644008" y="701941"/>
            <a:ext cx="4228990" cy="2150641"/>
          </a:xfrm>
          <a:prstGeom prst="rect">
            <a:avLst/>
          </a:prstGeom>
          <a:noFill/>
          <a:ln>
            <a:noFill/>
          </a:ln>
        </p:spPr>
      </p:pic>
      <p:pic>
        <p:nvPicPr>
          <p:cNvPr id="226" name="Google Shape;226;p39" descr="Como completar un pagaré Sin Protesto Marca húsares - Foros del Portal de  Abogados | Husares, Foros, Abogados"/>
          <p:cNvPicPr preferRelativeResize="0"/>
          <p:nvPr/>
        </p:nvPicPr>
        <p:blipFill rotWithShape="1">
          <a:blip r:embed="rId5">
            <a:alphaModFix/>
          </a:blip>
          <a:srcRect/>
          <a:stretch/>
        </p:blipFill>
        <p:spPr>
          <a:xfrm>
            <a:off x="467544" y="2876185"/>
            <a:ext cx="5256584" cy="207182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0" y="375530"/>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u="sng"/>
              <a:t>NOTA DE DÉBITO </a:t>
            </a:r>
            <a:r>
              <a:rPr lang="es-AR"/>
              <a:t/>
            </a:r>
            <a:br>
              <a:rPr lang="es-AR"/>
            </a:br>
            <a:endParaRPr/>
          </a:p>
        </p:txBody>
      </p:sp>
      <p:sp>
        <p:nvSpPr>
          <p:cNvPr id="232" name="Google Shape;232;p40"/>
          <p:cNvSpPr txBox="1">
            <a:spLocks noGrp="1"/>
          </p:cNvSpPr>
          <p:nvPr>
            <p:ph type="body" idx="1"/>
          </p:nvPr>
        </p:nvSpPr>
        <p:spPr>
          <a:xfrm>
            <a:off x="35164" y="1347614"/>
            <a:ext cx="9143999" cy="756061"/>
          </a:xfrm>
          <a:prstGeom prst="rect">
            <a:avLst/>
          </a:prstGeom>
          <a:noFill/>
          <a:ln>
            <a:noFill/>
          </a:ln>
        </p:spPr>
        <p:txBody>
          <a:bodyPr spcFirstLastPara="1" wrap="square" lIns="108000" tIns="45700" rIns="91425" bIns="45700" anchor="ctr" anchorCtr="0">
            <a:noAutofit/>
          </a:bodyPr>
          <a:lstStyle/>
          <a:p>
            <a:pPr marL="0" lvl="0" indent="0" algn="ctr" rtl="0">
              <a:lnSpc>
                <a:spcPct val="150000"/>
              </a:lnSpc>
              <a:spcBef>
                <a:spcPts val="0"/>
              </a:spcBef>
              <a:spcAft>
                <a:spcPts val="0"/>
              </a:spcAft>
              <a:buClr>
                <a:srgbClr val="3F3F3F"/>
              </a:buClr>
              <a:buSzPts val="1800"/>
              <a:buNone/>
            </a:pPr>
            <a:r>
              <a:rPr lang="es-AR" sz="1800"/>
              <a:t>Es el documento que envía el vendedor al comprador comunicándole que aumentó       su deuda por motivos que en el mismo comprobante se especifican. La emisión de este documento genera un aumento del saldo adeudado por el cliente. </a:t>
            </a:r>
            <a:endParaRPr sz="1800"/>
          </a:p>
          <a:p>
            <a:pPr marL="0" lvl="0" indent="0" algn="ctr" rtl="0">
              <a:lnSpc>
                <a:spcPct val="150000"/>
              </a:lnSpc>
              <a:spcBef>
                <a:spcPts val="360"/>
              </a:spcBef>
              <a:spcAft>
                <a:spcPts val="0"/>
              </a:spcAft>
              <a:buClr>
                <a:srgbClr val="3F3F3F"/>
              </a:buClr>
              <a:buSzPts val="1800"/>
              <a:buNone/>
            </a:pPr>
            <a:r>
              <a:rPr lang="es-AR" sz="1800"/>
              <a:t>Se emite como mínimo por duplicado. </a:t>
            </a:r>
            <a:endParaRPr sz="1800"/>
          </a:p>
          <a:p>
            <a:pPr marL="0" lvl="0" indent="0" algn="ctr" rtl="0">
              <a:spcBef>
                <a:spcPts val="240"/>
              </a:spcBef>
              <a:spcAft>
                <a:spcPts val="0"/>
              </a:spcAft>
              <a:buClr>
                <a:srgbClr val="3F3F3F"/>
              </a:buClr>
              <a:buSzPts val="1200"/>
              <a:buNone/>
            </a:pPr>
            <a:endParaRPr/>
          </a:p>
          <a:p>
            <a:pPr marL="0" lvl="0" indent="0" algn="ctr" rtl="0">
              <a:spcBef>
                <a:spcPts val="240"/>
              </a:spcBef>
              <a:spcAft>
                <a:spcPts val="0"/>
              </a:spcAft>
              <a:buClr>
                <a:srgbClr val="3F3F3F"/>
              </a:buClr>
              <a:buSzPts val="1200"/>
              <a:buNone/>
            </a:pPr>
            <a:endParaRPr/>
          </a:p>
        </p:txBody>
      </p:sp>
      <p:sp>
        <p:nvSpPr>
          <p:cNvPr id="233" name="Google Shape;233;p40"/>
          <p:cNvSpPr txBox="1"/>
          <p:nvPr/>
        </p:nvSpPr>
        <p:spPr>
          <a:xfrm>
            <a:off x="-108520" y="2571750"/>
            <a:ext cx="9144000" cy="6480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Arial"/>
              <a:buNone/>
            </a:pPr>
            <a:r>
              <a:rPr lang="es-AR" sz="3600" b="1" u="sng">
                <a:solidFill>
                  <a:schemeClr val="lt2"/>
                </a:solidFill>
                <a:latin typeface="Arial"/>
                <a:ea typeface="Arial"/>
                <a:cs typeface="Arial"/>
                <a:sym typeface="Arial"/>
              </a:rPr>
              <a:t>REQUISITOS</a:t>
            </a:r>
            <a:endParaRPr sz="3600" b="1">
              <a:solidFill>
                <a:schemeClr val="lt2"/>
              </a:solidFill>
              <a:latin typeface="Arial"/>
              <a:ea typeface="Arial"/>
              <a:cs typeface="Arial"/>
              <a:sym typeface="Arial"/>
            </a:endParaRPr>
          </a:p>
        </p:txBody>
      </p:sp>
      <p:sp>
        <p:nvSpPr>
          <p:cNvPr id="234" name="Google Shape;234;p40"/>
          <p:cNvSpPr/>
          <p:nvPr/>
        </p:nvSpPr>
        <p:spPr>
          <a:xfrm>
            <a:off x="964504" y="3507854"/>
            <a:ext cx="749592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2400">
                <a:solidFill>
                  <a:srgbClr val="000000"/>
                </a:solidFill>
                <a:latin typeface="Arial"/>
                <a:ea typeface="Arial"/>
                <a:cs typeface="Arial"/>
                <a:sym typeface="Arial"/>
              </a:rPr>
              <a:t>Debe cumplir con los requisitos exigidos a todos los  comprobantes como las facturas y recibos </a:t>
            </a:r>
            <a:endParaRPr sz="2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941F970-299C-4CBE-3046-E232D8C8EC53}"/>
              </a:ext>
            </a:extLst>
          </p:cNvPr>
          <p:cNvSpPr txBox="1"/>
          <p:nvPr/>
        </p:nvSpPr>
        <p:spPr>
          <a:xfrm>
            <a:off x="170120" y="925033"/>
            <a:ext cx="8548577" cy="397031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t="100000" r="100000"/>
            </a:path>
            <a:tileRect l="-100000" b="-100000"/>
          </a:gradFill>
        </p:spPr>
        <p:txBody>
          <a:bodyPr wrap="square">
            <a:spAutoFit/>
          </a:bodyPr>
          <a:lstStyle/>
          <a:p>
            <a:pPr algn="ctr"/>
            <a:r>
              <a:rPr lang="es-MX" sz="2800" b="1" i="0" u="none" strike="noStrike" baseline="0" dirty="0">
                <a:solidFill>
                  <a:srgbClr val="404040"/>
                </a:solidFill>
                <a:latin typeface="Century Gothic" panose="020B0502020202020204" pitchFamily="34" charset="0"/>
              </a:rPr>
              <a:t>La contabilidad permite a las empresas monitorear y conocer en detalle su evolución comercial, así como todas las operaciones financieras que ocurren dentro de la organización. El cálculo de las ventas, los ingresos y las utilidades. Forma parte del día a día de los departamentos contables, por lo que es esencial para diagnosticar el éxito de un negocio.</a:t>
            </a:r>
            <a:endParaRPr lang="es-AR" sz="2800" dirty="0"/>
          </a:p>
        </p:txBody>
      </p:sp>
    </p:spTree>
    <p:extLst>
      <p:ext uri="{BB962C8B-B14F-4D97-AF65-F5344CB8AC3E}">
        <p14:creationId xmlns:p14="http://schemas.microsoft.com/office/powerpoint/2010/main" val="2139010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108520" y="339502"/>
            <a:ext cx="4716016" cy="30963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Font typeface="Arial"/>
              <a:buNone/>
            </a:pPr>
            <a:r>
              <a:rPr lang="es-AR" sz="2800" u="sng"/>
              <a:t>MOTIVOS</a:t>
            </a:r>
            <a:r>
              <a:rPr lang="es-AR" sz="2800"/>
              <a:t/>
            </a:r>
            <a:br>
              <a:rPr lang="es-AR" sz="2800"/>
            </a:br>
            <a:r>
              <a:rPr lang="es-AR" sz="2400">
                <a:solidFill>
                  <a:srgbClr val="FF0000"/>
                </a:solidFill>
              </a:rPr>
              <a:t>Gastos a cargo del comprador abonados por el vendedor        (fletes, comisiones, etc.).</a:t>
            </a:r>
            <a:br>
              <a:rPr lang="es-AR" sz="2400">
                <a:solidFill>
                  <a:srgbClr val="FF0000"/>
                </a:solidFill>
              </a:rPr>
            </a:br>
            <a:r>
              <a:rPr lang="es-AR" sz="2400">
                <a:solidFill>
                  <a:srgbClr val="FF0000"/>
                </a:solidFill>
              </a:rPr>
              <a:t>Por haberse facturado de       menos (cantidad o precio).</a:t>
            </a:r>
            <a:br>
              <a:rPr lang="es-AR" sz="2400">
                <a:solidFill>
                  <a:srgbClr val="FF0000"/>
                </a:solidFill>
              </a:rPr>
            </a:br>
            <a:r>
              <a:rPr lang="es-AR" sz="2400">
                <a:solidFill>
                  <a:srgbClr val="FF0000"/>
                </a:solidFill>
              </a:rPr>
              <a:t>Por el cobro de intereses.</a:t>
            </a:r>
            <a:br>
              <a:rPr lang="es-AR" sz="2400">
                <a:solidFill>
                  <a:srgbClr val="FF0000"/>
                </a:solidFill>
              </a:rPr>
            </a:br>
            <a:endParaRPr sz="2800">
              <a:solidFill>
                <a:srgbClr val="FF0000"/>
              </a:solidFill>
            </a:endParaRPr>
          </a:p>
        </p:txBody>
      </p:sp>
      <p:sp>
        <p:nvSpPr>
          <p:cNvPr id="240" name="Google Shape;240;p41"/>
          <p:cNvSpPr txBox="1">
            <a:spLocks noGrp="1"/>
          </p:cNvSpPr>
          <p:nvPr>
            <p:ph type="body" idx="1"/>
          </p:nvPr>
        </p:nvSpPr>
        <p:spPr>
          <a:xfrm>
            <a:off x="4860032" y="555538"/>
            <a:ext cx="4283968" cy="2880296"/>
          </a:xfrm>
          <a:prstGeom prst="rect">
            <a:avLst/>
          </a:prstGeom>
          <a:noFill/>
          <a:ln>
            <a:noFill/>
          </a:ln>
        </p:spPr>
        <p:txBody>
          <a:bodyPr spcFirstLastPara="1" wrap="square" lIns="108000" tIns="45700" rIns="91425" bIns="45700" anchor="ctr" anchorCtr="0">
            <a:noAutofit/>
          </a:bodyPr>
          <a:lstStyle/>
          <a:p>
            <a:pPr marL="0" lvl="0" indent="0" algn="ctr" rtl="0">
              <a:spcBef>
                <a:spcPts val="0"/>
              </a:spcBef>
              <a:spcAft>
                <a:spcPts val="0"/>
              </a:spcAft>
              <a:buClr>
                <a:srgbClr val="3F3F3F"/>
              </a:buClr>
              <a:buSzPts val="2000"/>
              <a:buNone/>
            </a:pPr>
            <a:r>
              <a:rPr lang="es-AR" sz="2000" b="1" u="sng"/>
              <a:t>IMPORTANCIA</a:t>
            </a:r>
            <a:r>
              <a:rPr lang="es-AR" sz="2000" u="sng"/>
              <a:t>:</a:t>
            </a:r>
            <a:endParaRPr sz="2000"/>
          </a:p>
          <a:p>
            <a:pPr marL="0" lvl="0" indent="0" algn="ctr" rtl="0">
              <a:spcBef>
                <a:spcPts val="480"/>
              </a:spcBef>
              <a:spcAft>
                <a:spcPts val="0"/>
              </a:spcAft>
              <a:buClr>
                <a:srgbClr val="CC870C"/>
              </a:buClr>
              <a:buSzPts val="2400"/>
              <a:buNone/>
            </a:pPr>
            <a:r>
              <a:rPr lang="es-AR" sz="2400" b="1" u="sng">
                <a:solidFill>
                  <a:srgbClr val="CC870C"/>
                </a:solidFill>
              </a:rPr>
              <a:t>Comprado</a:t>
            </a:r>
            <a:r>
              <a:rPr lang="es-AR" sz="2400" b="1">
                <a:solidFill>
                  <a:srgbClr val="CC870C"/>
                </a:solidFill>
              </a:rPr>
              <a:t>r:  le sirve para     registrar el aumento de su   deuda. </a:t>
            </a:r>
            <a:endParaRPr sz="2400" b="1">
              <a:solidFill>
                <a:srgbClr val="CC870C"/>
              </a:solidFill>
            </a:endParaRPr>
          </a:p>
          <a:p>
            <a:pPr marL="0" lvl="0" indent="0" algn="ctr" rtl="0">
              <a:spcBef>
                <a:spcPts val="480"/>
              </a:spcBef>
              <a:spcAft>
                <a:spcPts val="0"/>
              </a:spcAft>
              <a:buClr>
                <a:srgbClr val="CC870C"/>
              </a:buClr>
              <a:buSzPts val="2400"/>
              <a:buNone/>
            </a:pPr>
            <a:r>
              <a:rPr lang="es-AR" sz="2400" b="1" u="sng">
                <a:solidFill>
                  <a:srgbClr val="CC870C"/>
                </a:solidFill>
              </a:rPr>
              <a:t>Vendedor</a:t>
            </a:r>
            <a:r>
              <a:rPr lang="es-AR" sz="2400" b="1">
                <a:solidFill>
                  <a:srgbClr val="CC870C"/>
                </a:solidFill>
              </a:rPr>
              <a:t>:  le permite salvar errores ajustándolos a  la     realidad y registrar el             importe a su favor.</a:t>
            </a:r>
            <a:endParaRPr sz="2400" b="1">
              <a:solidFill>
                <a:srgbClr val="CC870C"/>
              </a:solidFill>
            </a:endParaRPr>
          </a:p>
          <a:p>
            <a:pPr marL="0" lvl="0" indent="0" algn="ctr" rtl="0">
              <a:spcBef>
                <a:spcPts val="400"/>
              </a:spcBef>
              <a:spcAft>
                <a:spcPts val="0"/>
              </a:spcAft>
              <a:buClr>
                <a:srgbClr val="3F3F3F"/>
              </a:buClr>
              <a:buSzPts val="2000"/>
              <a:buNone/>
            </a:pP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Ejemplo</a:t>
            </a:r>
            <a:endParaRPr/>
          </a:p>
        </p:txBody>
      </p:sp>
      <p:pic>
        <p:nvPicPr>
          <p:cNvPr id="246" name="Google Shape;246;p42" descr="http://contenidosdigitales.ulp.edu.ar/exe/Sistema_de_informacion_integral/boleta-papelera_3vacia.jpg"/>
          <p:cNvPicPr preferRelativeResize="0"/>
          <p:nvPr/>
        </p:nvPicPr>
        <p:blipFill rotWithShape="1">
          <a:blip r:embed="rId3">
            <a:alphaModFix/>
          </a:blip>
          <a:srcRect/>
          <a:stretch/>
        </p:blipFill>
        <p:spPr>
          <a:xfrm>
            <a:off x="323528" y="699542"/>
            <a:ext cx="3151237" cy="4116685"/>
          </a:xfrm>
          <a:prstGeom prst="rect">
            <a:avLst/>
          </a:prstGeom>
          <a:noFill/>
          <a:ln>
            <a:noFill/>
          </a:ln>
        </p:spPr>
      </p:pic>
      <p:pic>
        <p:nvPicPr>
          <p:cNvPr id="247" name="Google Shape;247;p42" descr="Nota de Débito - 504 - Documentos comerciales"/>
          <p:cNvPicPr preferRelativeResize="0"/>
          <p:nvPr/>
        </p:nvPicPr>
        <p:blipFill rotWithShape="1">
          <a:blip r:embed="rId4">
            <a:alphaModFix/>
          </a:blip>
          <a:srcRect/>
          <a:stretch/>
        </p:blipFill>
        <p:spPr>
          <a:xfrm>
            <a:off x="5220072" y="744774"/>
            <a:ext cx="3168352" cy="40530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3615" y="267495"/>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u="sng"/>
              <a:t>NOTA DE CRÉDITO </a:t>
            </a:r>
            <a:r>
              <a:rPr lang="es-AR"/>
              <a:t/>
            </a:r>
            <a:br>
              <a:rPr lang="es-AR"/>
            </a:br>
            <a:endParaRPr/>
          </a:p>
        </p:txBody>
      </p:sp>
      <p:sp>
        <p:nvSpPr>
          <p:cNvPr id="253" name="Google Shape;253;p43"/>
          <p:cNvSpPr txBox="1">
            <a:spLocks noGrp="1"/>
          </p:cNvSpPr>
          <p:nvPr>
            <p:ph type="body" idx="1"/>
          </p:nvPr>
        </p:nvSpPr>
        <p:spPr>
          <a:xfrm>
            <a:off x="-6230" y="735552"/>
            <a:ext cx="9143999" cy="2016212"/>
          </a:xfrm>
          <a:prstGeom prst="rect">
            <a:avLst/>
          </a:prstGeom>
          <a:noFill/>
          <a:ln>
            <a:noFill/>
          </a:ln>
        </p:spPr>
        <p:txBody>
          <a:bodyPr spcFirstLastPara="1" wrap="square" lIns="108000" tIns="45700" rIns="91425" bIns="45700" anchor="ctr" anchorCtr="0">
            <a:noAutofit/>
          </a:bodyPr>
          <a:lstStyle/>
          <a:p>
            <a:pPr marL="0" lvl="0" indent="0" algn="ctr" rtl="0">
              <a:spcBef>
                <a:spcPts val="0"/>
              </a:spcBef>
              <a:spcAft>
                <a:spcPts val="0"/>
              </a:spcAft>
              <a:buClr>
                <a:srgbClr val="3F3F3F"/>
              </a:buClr>
              <a:buSzPts val="2000"/>
              <a:buNone/>
            </a:pPr>
            <a:r>
              <a:rPr lang="es-AR" sz="2000"/>
              <a:t>Es el documento que envía el vendedor al comprador comunicándole que        disminuyó su deuda por motivos que en el mismo comprobante se especifican. La emisión de este documento genera disminución del saldo adeudado por el  cliente. Se emite como mínimo por duplicado, original para el receptor y           duplicado para el emisor. </a:t>
            </a:r>
            <a:endParaRPr sz="2000"/>
          </a:p>
          <a:p>
            <a:pPr marL="0" lvl="0" indent="0" algn="ctr" rtl="0">
              <a:spcBef>
                <a:spcPts val="240"/>
              </a:spcBef>
              <a:spcAft>
                <a:spcPts val="0"/>
              </a:spcAft>
              <a:buClr>
                <a:srgbClr val="3F3F3F"/>
              </a:buClr>
              <a:buSzPts val="1200"/>
              <a:buNone/>
            </a:pPr>
            <a:endParaRPr/>
          </a:p>
          <a:p>
            <a:pPr marL="0" lvl="0" indent="0" algn="ctr" rtl="0">
              <a:spcBef>
                <a:spcPts val="240"/>
              </a:spcBef>
              <a:spcAft>
                <a:spcPts val="0"/>
              </a:spcAft>
              <a:buClr>
                <a:srgbClr val="3F3F3F"/>
              </a:buClr>
              <a:buSzPts val="1200"/>
              <a:buNone/>
            </a:pPr>
            <a:endParaRPr/>
          </a:p>
        </p:txBody>
      </p:sp>
      <p:sp>
        <p:nvSpPr>
          <p:cNvPr id="254" name="Google Shape;254;p43"/>
          <p:cNvSpPr txBox="1"/>
          <p:nvPr/>
        </p:nvSpPr>
        <p:spPr>
          <a:xfrm>
            <a:off x="-108520" y="2571750"/>
            <a:ext cx="9144000" cy="6480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3600"/>
              <a:buFont typeface="Arial"/>
              <a:buNone/>
            </a:pPr>
            <a:r>
              <a:rPr lang="es-AR" sz="3600" b="1" u="sng">
                <a:solidFill>
                  <a:schemeClr val="lt2"/>
                </a:solidFill>
                <a:latin typeface="Arial"/>
                <a:ea typeface="Arial"/>
                <a:cs typeface="Arial"/>
                <a:sym typeface="Arial"/>
              </a:rPr>
              <a:t>REQUISITOS</a:t>
            </a:r>
            <a:endParaRPr sz="3600" b="1">
              <a:solidFill>
                <a:schemeClr val="lt2"/>
              </a:solidFill>
              <a:latin typeface="Arial"/>
              <a:ea typeface="Arial"/>
              <a:cs typeface="Arial"/>
              <a:sym typeface="Arial"/>
            </a:endParaRPr>
          </a:p>
        </p:txBody>
      </p:sp>
      <p:sp>
        <p:nvSpPr>
          <p:cNvPr id="255" name="Google Shape;255;p43"/>
          <p:cNvSpPr/>
          <p:nvPr/>
        </p:nvSpPr>
        <p:spPr>
          <a:xfrm>
            <a:off x="964504" y="3507854"/>
            <a:ext cx="749592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2400">
                <a:solidFill>
                  <a:srgbClr val="000000"/>
                </a:solidFill>
                <a:latin typeface="Arial"/>
                <a:ea typeface="Arial"/>
                <a:cs typeface="Arial"/>
                <a:sym typeface="Arial"/>
              </a:rPr>
              <a:t>Debe cumplir con los requisitos exigidos a todos los  comprobantes como las facturas y recibos </a:t>
            </a:r>
            <a:endParaRPr sz="24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p:nvPr/>
        </p:nvSpPr>
        <p:spPr>
          <a:xfrm>
            <a:off x="323528" y="411510"/>
            <a:ext cx="3456384" cy="2642775"/>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s-AR" sz="1800" b="1" u="sng">
                <a:solidFill>
                  <a:srgbClr val="008080"/>
                </a:solidFill>
                <a:latin typeface="Arial"/>
                <a:ea typeface="Arial"/>
                <a:cs typeface="Arial"/>
                <a:sym typeface="Arial"/>
              </a:rPr>
              <a:t>MOTIVOS</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1000"/>
              <a:buFont typeface="Noto Sans Symbols"/>
              <a:buChar char="∙"/>
            </a:pPr>
            <a:r>
              <a:rPr lang="es-AR" sz="1800">
                <a:solidFill>
                  <a:srgbClr val="000000"/>
                </a:solidFill>
                <a:latin typeface="Arial"/>
                <a:ea typeface="Arial"/>
                <a:cs typeface="Arial"/>
                <a:sym typeface="Arial"/>
              </a:rPr>
              <a:t>Devolución de mercaderías por parte del comprador.</a:t>
            </a:r>
            <a:endParaRPr sz="2800">
              <a:solidFill>
                <a:srgbClr val="000000"/>
              </a:solidFill>
              <a:latin typeface="Calibri"/>
              <a:ea typeface="Calibri"/>
              <a:cs typeface="Calibri"/>
              <a:sym typeface="Calibri"/>
            </a:endParaRPr>
          </a:p>
          <a:p>
            <a:pPr marL="342900" marR="0" lvl="0" indent="-342900" algn="l" rtl="0">
              <a:lnSpc>
                <a:spcPct val="107000"/>
              </a:lnSpc>
              <a:spcBef>
                <a:spcPts val="240"/>
              </a:spcBef>
              <a:spcAft>
                <a:spcPts val="0"/>
              </a:spcAft>
              <a:buClr>
                <a:srgbClr val="000000"/>
              </a:buClr>
              <a:buSzPts val="1000"/>
              <a:buFont typeface="Noto Sans Symbols"/>
              <a:buChar char="∙"/>
            </a:pPr>
            <a:r>
              <a:rPr lang="es-AR" sz="1800">
                <a:solidFill>
                  <a:srgbClr val="000000"/>
                </a:solidFill>
                <a:latin typeface="Arial"/>
                <a:ea typeface="Arial"/>
                <a:cs typeface="Arial"/>
                <a:sym typeface="Arial"/>
              </a:rPr>
              <a:t>Por haberse facturado de   más (cantidad o precio).</a:t>
            </a:r>
            <a:endParaRPr sz="2800">
              <a:solidFill>
                <a:srgbClr val="000000"/>
              </a:solidFill>
              <a:latin typeface="Calibri"/>
              <a:ea typeface="Calibri"/>
              <a:cs typeface="Calibri"/>
              <a:sym typeface="Calibri"/>
            </a:endParaRPr>
          </a:p>
          <a:p>
            <a:pPr marL="342900" marR="0" lvl="0" indent="-342900" algn="l" rtl="0">
              <a:lnSpc>
                <a:spcPct val="107000"/>
              </a:lnSpc>
              <a:spcBef>
                <a:spcPts val="240"/>
              </a:spcBef>
              <a:spcAft>
                <a:spcPts val="0"/>
              </a:spcAft>
              <a:buClr>
                <a:srgbClr val="000000"/>
              </a:buClr>
              <a:buSzPts val="1000"/>
              <a:buFont typeface="Noto Sans Symbols"/>
              <a:buChar char="∙"/>
            </a:pPr>
            <a:r>
              <a:rPr lang="es-AR" sz="1800">
                <a:solidFill>
                  <a:srgbClr val="000000"/>
                </a:solidFill>
                <a:latin typeface="Arial"/>
                <a:ea typeface="Arial"/>
                <a:cs typeface="Arial"/>
                <a:sym typeface="Arial"/>
              </a:rPr>
              <a:t>Por bonificaciones, quitas o descuentos no realizados.</a:t>
            </a:r>
            <a:endParaRPr sz="2800">
              <a:solidFill>
                <a:srgbClr val="000000"/>
              </a:solidFill>
              <a:latin typeface="Calibri"/>
              <a:ea typeface="Calibri"/>
              <a:cs typeface="Calibri"/>
              <a:sym typeface="Calibri"/>
            </a:endParaRPr>
          </a:p>
          <a:p>
            <a:pPr marL="342900" marR="0" lvl="0" indent="-342900" algn="l" rtl="0">
              <a:lnSpc>
                <a:spcPct val="107000"/>
              </a:lnSpc>
              <a:spcBef>
                <a:spcPts val="240"/>
              </a:spcBef>
              <a:spcAft>
                <a:spcPts val="0"/>
              </a:spcAft>
              <a:buClr>
                <a:srgbClr val="000000"/>
              </a:buClr>
              <a:buSzPts val="1000"/>
              <a:buFont typeface="Noto Sans Symbols"/>
              <a:buChar char="∙"/>
            </a:pPr>
            <a:r>
              <a:rPr lang="es-AR" sz="1800">
                <a:solidFill>
                  <a:srgbClr val="000000"/>
                </a:solidFill>
                <a:latin typeface="Arial"/>
                <a:ea typeface="Arial"/>
                <a:cs typeface="Arial"/>
                <a:sym typeface="Arial"/>
              </a:rPr>
              <a:t>Rescisiones de operaciones.</a:t>
            </a:r>
            <a:endParaRPr sz="2800">
              <a:solidFill>
                <a:srgbClr val="000000"/>
              </a:solidFill>
              <a:latin typeface="Calibri"/>
              <a:ea typeface="Calibri"/>
              <a:cs typeface="Calibri"/>
              <a:sym typeface="Calibri"/>
            </a:endParaRPr>
          </a:p>
        </p:txBody>
      </p:sp>
      <p:sp>
        <p:nvSpPr>
          <p:cNvPr id="261" name="Google Shape;261;p44"/>
          <p:cNvSpPr/>
          <p:nvPr/>
        </p:nvSpPr>
        <p:spPr>
          <a:xfrm>
            <a:off x="4427984" y="339502"/>
            <a:ext cx="4572000" cy="2591479"/>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s-AR" sz="1800" b="1" u="sng">
                <a:solidFill>
                  <a:srgbClr val="008080"/>
                </a:solidFill>
                <a:latin typeface="Arial"/>
                <a:ea typeface="Arial"/>
                <a:cs typeface="Arial"/>
                <a:sym typeface="Arial"/>
              </a:rPr>
              <a:t>IMPORTANCIA</a:t>
            </a:r>
            <a:r>
              <a:rPr lang="es-AR" sz="1800">
                <a:solidFill>
                  <a:srgbClr val="008080"/>
                </a:solidFill>
                <a:latin typeface="Arial"/>
                <a:ea typeface="Arial"/>
                <a:cs typeface="Arial"/>
                <a:sym typeface="Arial"/>
              </a:rPr>
              <a:t>:</a:t>
            </a:r>
            <a:endParaRPr sz="2800">
              <a:solidFill>
                <a:schemeClr val="dk1"/>
              </a:solidFill>
              <a:latin typeface="Calibri"/>
              <a:ea typeface="Calibri"/>
              <a:cs typeface="Calibri"/>
              <a:sym typeface="Calibri"/>
            </a:endParaRPr>
          </a:p>
          <a:p>
            <a:pPr marL="342900" marR="0" lvl="0" indent="-342900" algn="l" rtl="0">
              <a:lnSpc>
                <a:spcPct val="107000"/>
              </a:lnSpc>
              <a:spcBef>
                <a:spcPts val="800"/>
              </a:spcBef>
              <a:spcAft>
                <a:spcPts val="0"/>
              </a:spcAft>
              <a:buClr>
                <a:srgbClr val="008080"/>
              </a:buClr>
              <a:buSzPts val="1000"/>
              <a:buFont typeface="Noto Sans Symbols"/>
              <a:buChar char="∙"/>
            </a:pPr>
            <a:r>
              <a:rPr lang="es-AR" sz="1800" u="sng">
                <a:solidFill>
                  <a:srgbClr val="008080"/>
                </a:solidFill>
                <a:latin typeface="Arial"/>
                <a:ea typeface="Arial"/>
                <a:cs typeface="Arial"/>
                <a:sym typeface="Arial"/>
              </a:rPr>
              <a:t>Comprador</a:t>
            </a:r>
            <a:r>
              <a:rPr lang="es-AR" sz="1800">
                <a:solidFill>
                  <a:srgbClr val="008080"/>
                </a:solidFill>
                <a:latin typeface="Arial"/>
                <a:ea typeface="Arial"/>
                <a:cs typeface="Arial"/>
                <a:sym typeface="Arial"/>
              </a:rPr>
              <a:t>:</a:t>
            </a:r>
            <a:r>
              <a:rPr lang="es-AR" sz="1800">
                <a:solidFill>
                  <a:srgbClr val="000000"/>
                </a:solidFill>
                <a:latin typeface="Arial"/>
                <a:ea typeface="Arial"/>
                <a:cs typeface="Arial"/>
                <a:sym typeface="Arial"/>
              </a:rPr>
              <a:t>  le sirve para registrar la    disminución de lo que adeuda en          cuenta corriente. </a:t>
            </a:r>
            <a:endParaRPr sz="2800">
              <a:solidFill>
                <a:srgbClr val="000000"/>
              </a:solidFill>
              <a:latin typeface="Calibri"/>
              <a:ea typeface="Calibri"/>
              <a:cs typeface="Calibri"/>
              <a:sym typeface="Calibri"/>
            </a:endParaRPr>
          </a:p>
          <a:p>
            <a:pPr marL="342900" marR="0" lvl="0" indent="-342900" algn="l" rtl="0">
              <a:lnSpc>
                <a:spcPct val="107000"/>
              </a:lnSpc>
              <a:spcBef>
                <a:spcPts val="240"/>
              </a:spcBef>
              <a:spcAft>
                <a:spcPts val="0"/>
              </a:spcAft>
              <a:buClr>
                <a:srgbClr val="008080"/>
              </a:buClr>
              <a:buSzPts val="1000"/>
              <a:buFont typeface="Noto Sans Symbols"/>
              <a:buChar char="∙"/>
            </a:pPr>
            <a:r>
              <a:rPr lang="es-AR" sz="1800" u="sng">
                <a:solidFill>
                  <a:srgbClr val="008080"/>
                </a:solidFill>
                <a:latin typeface="Arial"/>
                <a:ea typeface="Arial"/>
                <a:cs typeface="Arial"/>
                <a:sym typeface="Arial"/>
              </a:rPr>
              <a:t>Vendedor:</a:t>
            </a:r>
            <a:r>
              <a:rPr lang="es-AR" sz="1800">
                <a:solidFill>
                  <a:srgbClr val="000000"/>
                </a:solidFill>
                <a:latin typeface="Arial"/>
                <a:ea typeface="Arial"/>
                <a:cs typeface="Arial"/>
                <a:sym typeface="Arial"/>
              </a:rPr>
              <a:t>  le permite salvar errores     ajustándolos a la realidad y registrar    una disminución en la cuenta corriente del comprador.</a:t>
            </a:r>
            <a:endParaRPr sz="2800">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400"/>
              <a:buFont typeface="Arial"/>
              <a:buNone/>
            </a:pPr>
            <a:r>
              <a:rPr lang="es-AR" sz="2400" u="sng"/>
              <a:t>NOTA DE CRÉDITO BANCARIA O BOLETA DE DEPÓSITO</a:t>
            </a:r>
            <a:endParaRPr sz="2400"/>
          </a:p>
        </p:txBody>
      </p:sp>
      <p:sp>
        <p:nvSpPr>
          <p:cNvPr id="267" name="Google Shape;267;p45"/>
          <p:cNvSpPr txBox="1">
            <a:spLocks noGrp="1"/>
          </p:cNvSpPr>
          <p:nvPr>
            <p:ph type="body" idx="1"/>
          </p:nvPr>
        </p:nvSpPr>
        <p:spPr>
          <a:xfrm>
            <a:off x="18756" y="706804"/>
            <a:ext cx="9143999" cy="1864946"/>
          </a:xfrm>
          <a:prstGeom prst="rect">
            <a:avLst/>
          </a:prstGeom>
          <a:noFill/>
          <a:ln>
            <a:noFill/>
          </a:ln>
        </p:spPr>
        <p:txBody>
          <a:bodyPr spcFirstLastPara="1" wrap="square" lIns="108000" tIns="45700" rIns="91425" bIns="45700" anchor="ctr" anchorCtr="0">
            <a:noAutofit/>
          </a:bodyPr>
          <a:lstStyle/>
          <a:p>
            <a:pPr marL="0" lvl="0" indent="0" algn="ctr" rtl="0">
              <a:spcBef>
                <a:spcPts val="0"/>
              </a:spcBef>
              <a:spcAft>
                <a:spcPts val="0"/>
              </a:spcAft>
              <a:buClr>
                <a:schemeClr val="dk1"/>
              </a:buClr>
              <a:buSzPts val="1800"/>
              <a:buNone/>
            </a:pPr>
            <a:r>
              <a:rPr lang="es-AR" sz="1800">
                <a:solidFill>
                  <a:schemeClr val="dk1"/>
                </a:solidFill>
              </a:rPr>
              <a:t>Es el documento que el banco entrega a su cliente (sellado por el cajero) declarando    haber recibido dinero (pesos, cheques u otros valores) en calidad de depósito en cuenta corriente o en caja de ahorro. Este documento se cumplimenta en original y copia.   La copia sellada y firmada por el cajero del banco se transforma en una constancia del      depósito realizado. </a:t>
            </a:r>
            <a:endParaRPr sz="1800">
              <a:solidFill>
                <a:schemeClr val="dk1"/>
              </a:solidFill>
            </a:endParaRPr>
          </a:p>
        </p:txBody>
      </p:sp>
      <p:sp>
        <p:nvSpPr>
          <p:cNvPr id="268" name="Google Shape;268;p45"/>
          <p:cNvSpPr/>
          <p:nvPr/>
        </p:nvSpPr>
        <p:spPr>
          <a:xfrm>
            <a:off x="179512" y="2571750"/>
            <a:ext cx="3888432" cy="1940659"/>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s-AR" sz="1800">
                <a:solidFill>
                  <a:srgbClr val="000000"/>
                </a:solidFill>
                <a:latin typeface="Arial"/>
                <a:ea typeface="Arial"/>
                <a:cs typeface="Arial"/>
                <a:sym typeface="Arial"/>
              </a:rPr>
              <a:t> </a:t>
            </a:r>
            <a:r>
              <a:rPr lang="es-AR" sz="1800" b="1" u="sng">
                <a:solidFill>
                  <a:srgbClr val="008080"/>
                </a:solidFill>
                <a:latin typeface="Arial"/>
                <a:ea typeface="Arial"/>
                <a:cs typeface="Arial"/>
                <a:sym typeface="Arial"/>
              </a:rPr>
              <a:t>IMPORTANCIA</a:t>
            </a:r>
            <a:endParaRPr sz="28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s-AR" sz="1800" u="sng">
                <a:solidFill>
                  <a:srgbClr val="008080"/>
                </a:solidFill>
                <a:latin typeface="Arial"/>
                <a:ea typeface="Arial"/>
                <a:cs typeface="Arial"/>
                <a:sym typeface="Arial"/>
              </a:rPr>
              <a:t>Para el Cliente</a:t>
            </a:r>
            <a:r>
              <a:rPr lang="es-AR" sz="1800">
                <a:solidFill>
                  <a:srgbClr val="008080"/>
                </a:solidFill>
                <a:latin typeface="Arial"/>
                <a:ea typeface="Arial"/>
                <a:cs typeface="Arial"/>
                <a:sym typeface="Arial"/>
              </a:rPr>
              <a:t>:</a:t>
            </a:r>
            <a:r>
              <a:rPr lang="es-AR" sz="1800">
                <a:solidFill>
                  <a:srgbClr val="000000"/>
                </a:solidFill>
                <a:latin typeface="Arial"/>
                <a:ea typeface="Arial"/>
                <a:cs typeface="Arial"/>
                <a:sym typeface="Arial"/>
              </a:rPr>
              <a:t> permite controlar y  contabilizar el depósito realizado.</a:t>
            </a:r>
            <a:endParaRPr sz="2800">
              <a:solidFill>
                <a:srgbClr val="000000"/>
              </a:solidFill>
              <a:latin typeface="Calibri"/>
              <a:ea typeface="Calibri"/>
              <a:cs typeface="Calibri"/>
              <a:sym typeface="Calibri"/>
            </a:endParaRPr>
          </a:p>
          <a:p>
            <a:pPr marL="0" marR="0" lvl="0" indent="0" algn="l" rtl="0">
              <a:spcBef>
                <a:spcPts val="240"/>
              </a:spcBef>
              <a:spcAft>
                <a:spcPts val="0"/>
              </a:spcAft>
              <a:buNone/>
            </a:pPr>
            <a:r>
              <a:rPr lang="es-AR" sz="1800" u="sng">
                <a:solidFill>
                  <a:srgbClr val="008080"/>
                </a:solidFill>
                <a:latin typeface="Arial"/>
                <a:ea typeface="Arial"/>
                <a:cs typeface="Arial"/>
                <a:sym typeface="Arial"/>
              </a:rPr>
              <a:t>Para el Banco</a:t>
            </a:r>
            <a:r>
              <a:rPr lang="es-AR" sz="1800">
                <a:solidFill>
                  <a:srgbClr val="008080"/>
                </a:solidFill>
                <a:latin typeface="Arial"/>
                <a:ea typeface="Arial"/>
                <a:cs typeface="Arial"/>
                <a:sym typeface="Arial"/>
              </a:rPr>
              <a:t>:</a:t>
            </a:r>
            <a:r>
              <a:rPr lang="es-AR" sz="1800">
                <a:solidFill>
                  <a:srgbClr val="000000"/>
                </a:solidFill>
                <a:latin typeface="Arial"/>
                <a:ea typeface="Arial"/>
                <a:cs typeface="Arial"/>
                <a:sym typeface="Arial"/>
              </a:rPr>
              <a:t> sirve para acreditar en la cuenta del cliente el dinero depositado</a:t>
            </a:r>
            <a:endParaRPr sz="1800">
              <a:solidFill>
                <a:schemeClr val="dk1"/>
              </a:solidFill>
              <a:latin typeface="Arial"/>
              <a:ea typeface="Arial"/>
              <a:cs typeface="Arial"/>
              <a:sym typeface="Arial"/>
            </a:endParaRPr>
          </a:p>
        </p:txBody>
      </p:sp>
      <p:sp>
        <p:nvSpPr>
          <p:cNvPr id="269" name="Google Shape;269;p45"/>
          <p:cNvSpPr/>
          <p:nvPr/>
        </p:nvSpPr>
        <p:spPr>
          <a:xfrm>
            <a:off x="4228700" y="2903819"/>
            <a:ext cx="4572000" cy="127778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s-AR" sz="1800">
                <a:solidFill>
                  <a:schemeClr val="dk1"/>
                </a:solidFill>
                <a:latin typeface="Verdana"/>
                <a:ea typeface="Verdana"/>
                <a:cs typeface="Verdana"/>
                <a:sym typeface="Verdana"/>
              </a:rPr>
              <a:t>Este documento genera registración  contable, tanto para quien realiza el  depósito (depositante) como para     quien lo recibe (banco)</a:t>
            </a:r>
            <a:endParaRPr sz="16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title"/>
          </p:nvPr>
        </p:nvSpPr>
        <p:spPr>
          <a:xfrm>
            <a:off x="107504" y="267495"/>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u="sng"/>
              <a:t>NOTA DE DÉBITO BANCARIA </a:t>
            </a:r>
            <a:r>
              <a:rPr lang="es-AR"/>
              <a:t/>
            </a:r>
            <a:br>
              <a:rPr lang="es-AR"/>
            </a:br>
            <a:endParaRPr/>
          </a:p>
        </p:txBody>
      </p:sp>
      <p:sp>
        <p:nvSpPr>
          <p:cNvPr id="275" name="Google Shape;275;p46"/>
          <p:cNvSpPr txBox="1">
            <a:spLocks noGrp="1"/>
          </p:cNvSpPr>
          <p:nvPr>
            <p:ph type="body" idx="1"/>
          </p:nvPr>
        </p:nvSpPr>
        <p:spPr>
          <a:xfrm>
            <a:off x="0" y="1059582"/>
            <a:ext cx="9143999" cy="792088"/>
          </a:xfrm>
          <a:prstGeom prst="rect">
            <a:avLst/>
          </a:prstGeom>
          <a:noFill/>
          <a:ln>
            <a:noFill/>
          </a:ln>
        </p:spPr>
        <p:txBody>
          <a:bodyPr spcFirstLastPara="1" wrap="square" lIns="108000" tIns="45700" rIns="91425" bIns="45700" anchor="ctr" anchorCtr="0">
            <a:noAutofit/>
          </a:bodyPr>
          <a:lstStyle/>
          <a:p>
            <a:pPr marL="0" lvl="0" indent="0" algn="ctr" rtl="0">
              <a:spcBef>
                <a:spcPts val="0"/>
              </a:spcBef>
              <a:spcAft>
                <a:spcPts val="0"/>
              </a:spcAft>
              <a:buClr>
                <a:srgbClr val="3F3F3F"/>
              </a:buClr>
              <a:buSzPts val="2000"/>
              <a:buNone/>
            </a:pPr>
            <a:r>
              <a:rPr lang="es-AR" sz="2000"/>
              <a:t>Es el documento que emite el banco originado en gastos bancarios                   (comisiones, intereses, sellados, etc).</a:t>
            </a:r>
            <a:endParaRPr sz="2000"/>
          </a:p>
          <a:p>
            <a:pPr marL="0" lvl="0" indent="0" algn="ctr" rtl="0">
              <a:spcBef>
                <a:spcPts val="240"/>
              </a:spcBef>
              <a:spcAft>
                <a:spcPts val="0"/>
              </a:spcAft>
              <a:buClr>
                <a:srgbClr val="3F3F3F"/>
              </a:buClr>
              <a:buSzPts val="1200"/>
              <a:buNone/>
            </a:pPr>
            <a:endParaRPr/>
          </a:p>
        </p:txBody>
      </p:sp>
      <p:sp>
        <p:nvSpPr>
          <p:cNvPr id="276" name="Google Shape;276;p46"/>
          <p:cNvSpPr/>
          <p:nvPr/>
        </p:nvSpPr>
        <p:spPr>
          <a:xfrm>
            <a:off x="4067944" y="2355726"/>
            <a:ext cx="4572000" cy="127778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s-AR" sz="1800">
                <a:solidFill>
                  <a:schemeClr val="dk1"/>
                </a:solidFill>
                <a:latin typeface="Verdana"/>
                <a:ea typeface="Verdana"/>
                <a:cs typeface="Verdana"/>
                <a:sym typeface="Verdana"/>
              </a:rPr>
              <a:t>Este documento genera registración  contable, tanto para quien realiza el  depósito (depositante) como para     quien lo recibe (banco)</a:t>
            </a:r>
            <a:endParaRPr sz="16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0" y="0"/>
            <a:ext cx="6876256" cy="28083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5"/>
              </a:buClr>
              <a:buSzPts val="2400"/>
              <a:buFont typeface="Arial"/>
              <a:buNone/>
            </a:pPr>
            <a:r>
              <a:rPr lang="es-AR" sz="2400" u="sng">
                <a:solidFill>
                  <a:schemeClr val="accent5"/>
                </a:solidFill>
              </a:rPr>
              <a:t>NOTA DE PEDIDO,   PRESUPUESTO O            COTIZACIÓN</a:t>
            </a:r>
            <a:r>
              <a:rPr lang="es-AR" sz="2400">
                <a:solidFill>
                  <a:schemeClr val="accent5"/>
                </a:solidFill>
              </a:rPr>
              <a:t/>
            </a:r>
            <a:br>
              <a:rPr lang="es-AR" sz="2400">
                <a:solidFill>
                  <a:schemeClr val="accent5"/>
                </a:solidFill>
              </a:rPr>
            </a:br>
            <a:r>
              <a:rPr lang="es-AR" sz="2400"/>
              <a:t>Es un documento comercial mediante el  cual una persona o empresa formula un  pedido de compra a un comerciante. Este documento    comercial no obliga a realizar la operación.</a:t>
            </a:r>
            <a:endParaRPr/>
          </a:p>
        </p:txBody>
      </p:sp>
      <p:sp>
        <p:nvSpPr>
          <p:cNvPr id="296" name="Google Shape;296;p49"/>
          <p:cNvSpPr/>
          <p:nvPr/>
        </p:nvSpPr>
        <p:spPr>
          <a:xfrm>
            <a:off x="2123728" y="2931790"/>
            <a:ext cx="6120680" cy="2068195"/>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s-AR" sz="2400">
                <a:solidFill>
                  <a:srgbClr val="333333"/>
                </a:solidFill>
                <a:latin typeface="Verdana"/>
                <a:ea typeface="Verdana"/>
                <a:cs typeface="Verdana"/>
                <a:sym typeface="Verdana"/>
              </a:rPr>
              <a:t>Deberán extenderse cómo mínimo dos ejemplares: uno que queda en poder del que lo suscribió (comprador) y     otro, que es el que se entrega o envía al vendedor.</a:t>
            </a:r>
            <a:endParaRPr sz="20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0"/>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EJEMPLO</a:t>
            </a:r>
            <a:endParaRPr/>
          </a:p>
        </p:txBody>
      </p:sp>
      <p:pic>
        <p:nvPicPr>
          <p:cNvPr id="302" name="Google Shape;302;p50" descr="Ejemplo de Nota De Pedido"/>
          <p:cNvPicPr preferRelativeResize="0"/>
          <p:nvPr/>
        </p:nvPicPr>
        <p:blipFill rotWithShape="1">
          <a:blip r:embed="rId3">
            <a:alphaModFix/>
          </a:blip>
          <a:srcRect/>
          <a:stretch/>
        </p:blipFill>
        <p:spPr>
          <a:xfrm>
            <a:off x="3203848" y="699542"/>
            <a:ext cx="3264297" cy="403742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title"/>
          </p:nvPr>
        </p:nvSpPr>
        <p:spPr>
          <a:xfrm>
            <a:off x="0" y="51471"/>
            <a:ext cx="9144000" cy="64807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EJEMPLO</a:t>
            </a:r>
            <a:endParaRPr/>
          </a:p>
        </p:txBody>
      </p:sp>
      <p:pic>
        <p:nvPicPr>
          <p:cNvPr id="308" name="Google Shape;308;p51" descr="Ejemplos de orden de compra"/>
          <p:cNvPicPr preferRelativeResize="0"/>
          <p:nvPr/>
        </p:nvPicPr>
        <p:blipFill rotWithShape="1">
          <a:blip r:embed="rId3">
            <a:alphaModFix/>
          </a:blip>
          <a:srcRect/>
          <a:stretch/>
        </p:blipFill>
        <p:spPr>
          <a:xfrm>
            <a:off x="107504" y="1012795"/>
            <a:ext cx="4676775" cy="3505200"/>
          </a:xfrm>
          <a:prstGeom prst="rect">
            <a:avLst/>
          </a:prstGeom>
          <a:noFill/>
          <a:ln>
            <a:noFill/>
          </a:ln>
        </p:spPr>
      </p:pic>
      <p:pic>
        <p:nvPicPr>
          <p:cNvPr id="309" name="Google Shape;309;p51" descr="Formato de orden de compra en excel - Siempre Excel"/>
          <p:cNvPicPr preferRelativeResize="0"/>
          <p:nvPr/>
        </p:nvPicPr>
        <p:blipFill rotWithShape="1">
          <a:blip r:embed="rId4">
            <a:alphaModFix/>
          </a:blip>
          <a:srcRect/>
          <a:stretch/>
        </p:blipFill>
        <p:spPr>
          <a:xfrm>
            <a:off x="5508104" y="771550"/>
            <a:ext cx="2810249" cy="398769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title"/>
          </p:nvPr>
        </p:nvSpPr>
        <p:spPr>
          <a:xfrm>
            <a:off x="0" y="25735"/>
            <a:ext cx="9144000" cy="7765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Font typeface="Arial"/>
              <a:buNone/>
            </a:pPr>
            <a:r>
              <a:rPr lang="es-AR"/>
              <a:t>ECHEQ</a:t>
            </a:r>
            <a:endParaRPr/>
          </a:p>
        </p:txBody>
      </p:sp>
      <p:sp>
        <p:nvSpPr>
          <p:cNvPr id="315" name="Google Shape;315;p52"/>
          <p:cNvSpPr/>
          <p:nvPr/>
        </p:nvSpPr>
        <p:spPr>
          <a:xfrm>
            <a:off x="683568" y="1203598"/>
            <a:ext cx="7776864"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a:solidFill>
                  <a:srgbClr val="FF0000"/>
                </a:solidFill>
                <a:latin typeface="Arial"/>
                <a:ea typeface="Arial"/>
                <a:cs typeface="Arial"/>
                <a:sym typeface="Arial"/>
              </a:rPr>
              <a:t>Un ECHEQ es un cheque electrónico con las mismas funcionalidades que un cheque físico.</a:t>
            </a:r>
            <a:endParaRPr sz="2800">
              <a:solidFill>
                <a:srgbClr val="FF0000"/>
              </a:solidFill>
              <a:latin typeface="Arial"/>
              <a:ea typeface="Arial"/>
              <a:cs typeface="Arial"/>
              <a:sym typeface="Arial"/>
            </a:endParaRPr>
          </a:p>
        </p:txBody>
      </p:sp>
      <p:sp>
        <p:nvSpPr>
          <p:cNvPr id="316" name="Google Shape;316;p52"/>
          <p:cNvSpPr/>
          <p:nvPr/>
        </p:nvSpPr>
        <p:spPr>
          <a:xfrm>
            <a:off x="1475656" y="2559038"/>
            <a:ext cx="6192688"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a:solidFill>
                  <a:schemeClr val="dk1"/>
                </a:solidFill>
                <a:latin typeface="Arial"/>
                <a:ea typeface="Arial"/>
                <a:cs typeface="Arial"/>
                <a:sym typeface="Arial"/>
              </a:rPr>
              <a:t>Existen tres clases de cheques: </a:t>
            </a:r>
            <a:endParaRPr/>
          </a:p>
          <a:p>
            <a:pPr marL="342900" marR="0" lvl="0" indent="-342900" algn="l" rtl="0">
              <a:spcBef>
                <a:spcPts val="0"/>
              </a:spcBef>
              <a:spcAft>
                <a:spcPts val="0"/>
              </a:spcAft>
              <a:buClr>
                <a:schemeClr val="dk1"/>
              </a:buClr>
              <a:buSzPts val="2800"/>
              <a:buFont typeface="Arial"/>
              <a:buAutoNum type="arabicParenR"/>
            </a:pPr>
            <a:r>
              <a:rPr lang="es-AR" sz="2800">
                <a:solidFill>
                  <a:schemeClr val="dk1"/>
                </a:solidFill>
                <a:latin typeface="Arial"/>
                <a:ea typeface="Arial"/>
                <a:cs typeface="Arial"/>
                <a:sym typeface="Arial"/>
              </a:rPr>
              <a:t>Comunes,</a:t>
            </a:r>
            <a:endParaRPr/>
          </a:p>
          <a:p>
            <a:pPr marL="342900" marR="0" lvl="0" indent="-342900" algn="l" rtl="0">
              <a:spcBef>
                <a:spcPts val="0"/>
              </a:spcBef>
              <a:spcAft>
                <a:spcPts val="0"/>
              </a:spcAft>
              <a:buClr>
                <a:schemeClr val="dk1"/>
              </a:buClr>
              <a:buSzPts val="2800"/>
              <a:buFont typeface="Arial"/>
              <a:buAutoNum type="arabicParenR"/>
            </a:pPr>
            <a:r>
              <a:rPr lang="es-AR" sz="2800">
                <a:solidFill>
                  <a:schemeClr val="dk1"/>
                </a:solidFill>
                <a:latin typeface="Arial"/>
                <a:ea typeface="Arial"/>
                <a:cs typeface="Arial"/>
                <a:sym typeface="Arial"/>
              </a:rPr>
              <a:t>De pago diferido, </a:t>
            </a:r>
            <a:endParaRPr/>
          </a:p>
          <a:p>
            <a:pPr marL="342900" marR="0" lvl="0" indent="-342900" algn="l" rtl="0">
              <a:spcBef>
                <a:spcPts val="0"/>
              </a:spcBef>
              <a:spcAft>
                <a:spcPts val="0"/>
              </a:spcAft>
              <a:buClr>
                <a:schemeClr val="dk1"/>
              </a:buClr>
              <a:buSzPts val="2800"/>
              <a:buFont typeface="Arial"/>
              <a:buAutoNum type="arabicParenR"/>
            </a:pPr>
            <a:r>
              <a:rPr lang="es-AR" sz="2800">
                <a:solidFill>
                  <a:schemeClr val="dk1"/>
                </a:solidFill>
                <a:latin typeface="Arial"/>
                <a:ea typeface="Arial"/>
                <a:cs typeface="Arial"/>
                <a:sym typeface="Arial"/>
              </a:rPr>
              <a:t> Cancelatorio.</a:t>
            </a:r>
            <a:endParaRPr sz="2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0E08B39-D0A8-A0FB-6599-424B0351A506}"/>
              </a:ext>
            </a:extLst>
          </p:cNvPr>
          <p:cNvSpPr>
            <a:spLocks noGrp="1"/>
          </p:cNvSpPr>
          <p:nvPr>
            <p:ph type="title"/>
          </p:nvPr>
        </p:nvSpPr>
        <p:spPr>
          <a:xfrm>
            <a:off x="212649" y="1177271"/>
            <a:ext cx="8431619" cy="3604721"/>
          </a:xfrm>
        </p:spPr>
        <p:txBody>
          <a:bodyPr/>
          <a:lstStyle/>
          <a:p>
            <a:r>
              <a:rPr lang="es-MX" sz="2400" b="0" i="0" u="none" strike="noStrike" baseline="0" dirty="0">
                <a:solidFill>
                  <a:srgbClr val="000000"/>
                </a:solidFill>
                <a:latin typeface="Arial" panose="020B0604020202020204" pitchFamily="34" charset="0"/>
              </a:rPr>
              <a:t>•</a:t>
            </a:r>
            <a:r>
              <a:rPr lang="es-MX" sz="2400" b="1" i="0" u="none" strike="noStrike" baseline="0" dirty="0">
                <a:solidFill>
                  <a:srgbClr val="000000"/>
                </a:solidFill>
                <a:latin typeface="Century Gothic" panose="020B0502020202020204" pitchFamily="34" charset="0"/>
              </a:rPr>
              <a:t>Registrar todas las operaciones de ingreso y egreso de una EMPRESA.</a:t>
            </a:r>
            <a:br>
              <a:rPr lang="es-MX" sz="2400" b="1" i="0" u="none" strike="noStrike" baseline="0" dirty="0">
                <a:solidFill>
                  <a:srgbClr val="000000"/>
                </a:solidFill>
                <a:latin typeface="Century Gothic" panose="020B0502020202020204" pitchFamily="34" charset="0"/>
              </a:rPr>
            </a:br>
            <a:r>
              <a:rPr lang="es-MX" sz="2400" b="0" i="0" u="none" strike="noStrike" baseline="0" dirty="0">
                <a:solidFill>
                  <a:srgbClr val="000000"/>
                </a:solidFill>
                <a:latin typeface="Century Gothic" panose="020B0502020202020204" pitchFamily="34" charset="0"/>
              </a:rPr>
              <a:t/>
            </a:r>
            <a:br>
              <a:rPr lang="es-MX" sz="2400" b="0" i="0" u="none" strike="noStrike" baseline="0" dirty="0">
                <a:solidFill>
                  <a:srgbClr val="000000"/>
                </a:solidFill>
                <a:latin typeface="Century Gothic" panose="020B0502020202020204" pitchFamily="34" charset="0"/>
              </a:rPr>
            </a:br>
            <a:r>
              <a:rPr lang="es-MX" sz="2400" b="0" i="0" u="none" strike="noStrike" baseline="0" dirty="0">
                <a:solidFill>
                  <a:srgbClr val="000000"/>
                </a:solidFill>
                <a:latin typeface="Arial" panose="020B0604020202020204" pitchFamily="34" charset="0"/>
              </a:rPr>
              <a:t>•</a:t>
            </a:r>
            <a:r>
              <a:rPr lang="es-MX" sz="2400" b="1" i="0" u="none" strike="noStrike" baseline="0" dirty="0">
                <a:solidFill>
                  <a:srgbClr val="000000"/>
                </a:solidFill>
                <a:latin typeface="Century Gothic" panose="020B0502020202020204" pitchFamily="34" charset="0"/>
              </a:rPr>
              <a:t>Informar la situación financiera de la compañía.</a:t>
            </a:r>
            <a:br>
              <a:rPr lang="es-MX" sz="2400" b="1" i="0" u="none" strike="noStrike" baseline="0" dirty="0">
                <a:solidFill>
                  <a:srgbClr val="000000"/>
                </a:solidFill>
                <a:latin typeface="Century Gothic" panose="020B0502020202020204" pitchFamily="34" charset="0"/>
              </a:rPr>
            </a:br>
            <a:r>
              <a:rPr lang="es-MX" sz="2400" b="0" i="0" u="none" strike="noStrike" baseline="0" dirty="0">
                <a:solidFill>
                  <a:srgbClr val="000000"/>
                </a:solidFill>
                <a:latin typeface="Century Gothic" panose="020B0502020202020204" pitchFamily="34" charset="0"/>
              </a:rPr>
              <a:t/>
            </a:r>
            <a:br>
              <a:rPr lang="es-MX" sz="2400" b="0" i="0" u="none" strike="noStrike" baseline="0" dirty="0">
                <a:solidFill>
                  <a:srgbClr val="000000"/>
                </a:solidFill>
                <a:latin typeface="Century Gothic" panose="020B0502020202020204" pitchFamily="34" charset="0"/>
              </a:rPr>
            </a:br>
            <a:r>
              <a:rPr lang="es-MX" sz="2400" b="0" i="0" u="none" strike="noStrike" baseline="0" dirty="0">
                <a:solidFill>
                  <a:srgbClr val="000000"/>
                </a:solidFill>
                <a:latin typeface="Arial" panose="020B0604020202020204" pitchFamily="34" charset="0"/>
              </a:rPr>
              <a:t>•</a:t>
            </a:r>
            <a:r>
              <a:rPr lang="es-MX" sz="2400" b="1" i="0" u="none" strike="noStrike" baseline="0" dirty="0">
                <a:solidFill>
                  <a:srgbClr val="000000"/>
                </a:solidFill>
                <a:latin typeface="Century Gothic" panose="020B0502020202020204" pitchFamily="34" charset="0"/>
              </a:rPr>
              <a:t>Facilitar la TOMA DE DECISIONES de los diferentes niveles jerárquicos de la organización.</a:t>
            </a:r>
            <a:br>
              <a:rPr lang="es-MX" sz="2400" b="1" i="0" u="none" strike="noStrike" baseline="0" dirty="0">
                <a:solidFill>
                  <a:srgbClr val="000000"/>
                </a:solidFill>
                <a:latin typeface="Century Gothic" panose="020B0502020202020204" pitchFamily="34" charset="0"/>
              </a:rPr>
            </a:br>
            <a:r>
              <a:rPr lang="es-MX" sz="2400" b="0" i="0" u="none" strike="noStrike" baseline="0" dirty="0">
                <a:solidFill>
                  <a:srgbClr val="000000"/>
                </a:solidFill>
                <a:latin typeface="Century Gothic" panose="020B0502020202020204" pitchFamily="34" charset="0"/>
              </a:rPr>
              <a:t/>
            </a:r>
            <a:br>
              <a:rPr lang="es-MX" sz="2400" b="0" i="0" u="none" strike="noStrike" baseline="0" dirty="0">
                <a:solidFill>
                  <a:srgbClr val="000000"/>
                </a:solidFill>
                <a:latin typeface="Century Gothic" panose="020B0502020202020204" pitchFamily="34" charset="0"/>
              </a:rPr>
            </a:br>
            <a:r>
              <a:rPr lang="es-AR" sz="2400" b="0" i="0" u="none" strike="noStrike" baseline="0" dirty="0">
                <a:solidFill>
                  <a:srgbClr val="000000"/>
                </a:solidFill>
                <a:latin typeface="Arial" panose="020B0604020202020204" pitchFamily="34" charset="0"/>
              </a:rPr>
              <a:t>•</a:t>
            </a:r>
            <a:r>
              <a:rPr lang="es-AR" sz="2400" b="1" i="0" u="none" strike="noStrike" baseline="0" dirty="0">
                <a:solidFill>
                  <a:srgbClr val="000000"/>
                </a:solidFill>
                <a:latin typeface="Century Gothic" panose="020B0502020202020204" pitchFamily="34" charset="0"/>
              </a:rPr>
              <a:t>Servir como medio de control financiero en diferentes</a:t>
            </a:r>
            <a:r>
              <a:rPr lang="es-AR" sz="2400" b="0" dirty="0">
                <a:solidFill>
                  <a:srgbClr val="000000"/>
                </a:solidFill>
                <a:latin typeface="Century Gothic" panose="020B0502020202020204" pitchFamily="34" charset="0"/>
              </a:rPr>
              <a:t> </a:t>
            </a:r>
            <a:r>
              <a:rPr lang="es-AR" sz="2400" b="1" i="0" u="none" strike="noStrike" baseline="0" dirty="0">
                <a:solidFill>
                  <a:srgbClr val="000000"/>
                </a:solidFill>
                <a:latin typeface="Century Gothic" panose="020B0502020202020204" pitchFamily="34" charset="0"/>
              </a:rPr>
              <a:t>AREAS DE LA EMPRESA.</a:t>
            </a:r>
            <a:endParaRPr lang="es-AR" sz="3600" dirty="0"/>
          </a:p>
        </p:txBody>
      </p:sp>
      <p:sp>
        <p:nvSpPr>
          <p:cNvPr id="5" name="CuadroTexto 4">
            <a:extLst>
              <a:ext uri="{FF2B5EF4-FFF2-40B4-BE49-F238E27FC236}">
                <a16:creationId xmlns:a16="http://schemas.microsoft.com/office/drawing/2014/main" id="{C9B67FCA-B160-92BC-EFFD-9881A43D3127}"/>
              </a:ext>
            </a:extLst>
          </p:cNvPr>
          <p:cNvSpPr txBox="1"/>
          <p:nvPr/>
        </p:nvSpPr>
        <p:spPr>
          <a:xfrm>
            <a:off x="2910662" y="170405"/>
            <a:ext cx="3035595" cy="707886"/>
          </a:xfrm>
          <a:prstGeom prst="rect">
            <a:avLst/>
          </a:prstGeom>
          <a:pattFill prst="pct75">
            <a:fgClr>
              <a:schemeClr val="accent4">
                <a:lumMod val="60000"/>
                <a:lumOff val="40000"/>
              </a:schemeClr>
            </a:fgClr>
            <a:bgClr>
              <a:schemeClr val="bg1"/>
            </a:bgClr>
          </a:pattFill>
        </p:spPr>
        <p:txBody>
          <a:bodyPr wrap="square">
            <a:spAutoFit/>
          </a:bodyPr>
          <a:lstStyle/>
          <a:p>
            <a:r>
              <a:rPr lang="es-AR" sz="4000" b="1" i="0" u="none" strike="noStrike" baseline="0" dirty="0">
                <a:solidFill>
                  <a:srgbClr val="6E3E0C"/>
                </a:solidFill>
                <a:latin typeface="Algerian" panose="04020705040A02060702" pitchFamily="82" charset="0"/>
              </a:rPr>
              <a:t>OBJETIVOS</a:t>
            </a:r>
            <a:endParaRPr lang="es-AR" sz="4000" dirty="0">
              <a:latin typeface="Algerian" panose="04020705040A02060702" pitchFamily="82" charset="0"/>
            </a:endParaRPr>
          </a:p>
        </p:txBody>
      </p:sp>
    </p:spTree>
    <p:extLst>
      <p:ext uri="{BB962C8B-B14F-4D97-AF65-F5344CB8AC3E}">
        <p14:creationId xmlns:p14="http://schemas.microsoft.com/office/powerpoint/2010/main" val="2183637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53" descr="No hay texto alternativo para esta imagen"/>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54" descr="ECheq, el nuevo amigo de las PyMEs - RePro"/>
          <p:cNvPicPr preferRelativeResize="0"/>
          <p:nvPr/>
        </p:nvPicPr>
        <p:blipFill rotWithShape="1">
          <a:blip r:embed="rId3">
            <a:alphaModFix/>
          </a:blip>
          <a:srcRect/>
          <a:stretch/>
        </p:blipFill>
        <p:spPr>
          <a:xfrm>
            <a:off x="0" y="0"/>
            <a:ext cx="9144000" cy="523604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55" descr="BCRA on Twitter: &quot;Todos los bancos deben recibir depósitos de #ECHEQ y, si  te depositaron alguno, vas a recibir una notificación. Conocé las  posibilidades que tenés una vez que aceptaste un cheque"/>
          <p:cNvPicPr preferRelativeResize="0"/>
          <p:nvPr/>
        </p:nvPicPr>
        <p:blipFill rotWithShape="1">
          <a:blip r:embed="rId3">
            <a:alphaModFix/>
          </a:blip>
          <a:srcRect/>
          <a:stretch/>
        </p:blipFill>
        <p:spPr>
          <a:xfrm>
            <a:off x="0" y="0"/>
            <a:ext cx="9144000" cy="531309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6" descr="Echeq: a partir de marzo debutan los cheques electrónicos en el mercado de  capitales"/>
          <p:cNvPicPr preferRelativeResize="0"/>
          <p:nvPr/>
        </p:nvPicPr>
        <p:blipFill rotWithShape="1">
          <a:blip r:embed="rId3">
            <a:alphaModFix/>
          </a:blip>
          <a:srcRect l="17605" t="12876" r="21293" b="33781"/>
          <a:stretch/>
        </p:blipFill>
        <p:spPr>
          <a:xfrm>
            <a:off x="-108520" y="-164554"/>
            <a:ext cx="9361040" cy="54006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7"/>
          <p:cNvSpPr/>
          <p:nvPr/>
        </p:nvSpPr>
        <p:spPr>
          <a:xfrm>
            <a:off x="4667274" y="4083918"/>
            <a:ext cx="4445044"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100">
                <a:solidFill>
                  <a:schemeClr val="dk1"/>
                </a:solidFill>
                <a:latin typeface="Arial"/>
                <a:ea typeface="Arial"/>
                <a:cs typeface="Arial"/>
                <a:sym typeface="Arial"/>
              </a:rPr>
              <a:t>Prof. DUARTE, ROMINA GISELA</a:t>
            </a:r>
            <a:endParaRPr sz="1100">
              <a:solidFill>
                <a:schemeClr val="dk1"/>
              </a:solidFill>
              <a:latin typeface="Arial"/>
              <a:ea typeface="Arial"/>
              <a:cs typeface="Arial"/>
              <a:sym typeface="Arial"/>
            </a:endParaRPr>
          </a:p>
          <a:p>
            <a:pPr marL="0" marR="0" lvl="0" indent="0" algn="ctr" rtl="0">
              <a:spcBef>
                <a:spcPts val="0"/>
              </a:spcBef>
              <a:spcAft>
                <a:spcPts val="0"/>
              </a:spcAft>
              <a:buNone/>
            </a:pPr>
            <a:r>
              <a:rPr lang="es-AR" sz="1100" b="1">
                <a:solidFill>
                  <a:schemeClr val="dk1"/>
                </a:solidFill>
                <a:latin typeface="Arial"/>
                <a:ea typeface="Arial"/>
                <a:cs typeface="Arial"/>
                <a:sym typeface="Arial"/>
              </a:rPr>
              <a:t>Contadora Publica</a:t>
            </a:r>
            <a:endParaRPr sz="1100">
              <a:solidFill>
                <a:schemeClr val="dk1"/>
              </a:solidFill>
              <a:latin typeface="Arial"/>
              <a:ea typeface="Arial"/>
              <a:cs typeface="Arial"/>
              <a:sym typeface="Arial"/>
            </a:endParaRPr>
          </a:p>
          <a:p>
            <a:pPr marL="0" marR="0" lvl="0" indent="0" algn="ctr" rtl="0">
              <a:spcBef>
                <a:spcPts val="0"/>
              </a:spcBef>
              <a:spcAft>
                <a:spcPts val="0"/>
              </a:spcAft>
              <a:buNone/>
            </a:pPr>
            <a:r>
              <a:rPr lang="es-AR" sz="1100" b="1">
                <a:solidFill>
                  <a:schemeClr val="dk1"/>
                </a:solidFill>
                <a:latin typeface="Arial"/>
                <a:ea typeface="Arial"/>
                <a:cs typeface="Arial"/>
                <a:sym typeface="Arial"/>
              </a:rPr>
              <a:t>Técnica Universitaria en Administración</a:t>
            </a:r>
            <a:endParaRPr sz="1100">
              <a:solidFill>
                <a:schemeClr val="dk1"/>
              </a:solidFill>
              <a:latin typeface="Arial"/>
              <a:ea typeface="Arial"/>
              <a:cs typeface="Arial"/>
              <a:sym typeface="Arial"/>
            </a:endParaRPr>
          </a:p>
          <a:p>
            <a:pPr marL="0" marR="0" lvl="0" indent="0" algn="ctr" rtl="0">
              <a:spcBef>
                <a:spcPts val="0"/>
              </a:spcBef>
              <a:spcAft>
                <a:spcPts val="0"/>
              </a:spcAft>
              <a:buNone/>
            </a:pPr>
            <a:r>
              <a:rPr lang="es-AR" sz="1100" b="1">
                <a:solidFill>
                  <a:schemeClr val="dk1"/>
                </a:solidFill>
                <a:latin typeface="Arial"/>
                <a:ea typeface="Arial"/>
                <a:cs typeface="Arial"/>
                <a:sym typeface="Arial"/>
              </a:rPr>
              <a:t>Técnica Superior en Empresas e Industrias de la Madera</a:t>
            </a:r>
            <a:endParaRPr sz="1100" b="1">
              <a:solidFill>
                <a:schemeClr val="dk1"/>
              </a:solidFill>
              <a:latin typeface="Arial"/>
              <a:ea typeface="Arial"/>
              <a:cs typeface="Arial"/>
              <a:sym typeface="Arial"/>
            </a:endParaRPr>
          </a:p>
        </p:txBody>
      </p:sp>
      <p:pic>
        <p:nvPicPr>
          <p:cNvPr id="504" name="Google Shape;504;p77" descr="C:\Users\Usuario\Downloads\WhatsApp Image 2022-07-21 at 12.20.02 PM.jpeg"/>
          <p:cNvPicPr preferRelativeResize="0"/>
          <p:nvPr/>
        </p:nvPicPr>
        <p:blipFill rotWithShape="1">
          <a:blip r:embed="rId3">
            <a:alphaModFix/>
          </a:blip>
          <a:srcRect/>
          <a:stretch/>
        </p:blipFill>
        <p:spPr>
          <a:xfrm>
            <a:off x="6228184" y="241573"/>
            <a:ext cx="2329542" cy="2978249"/>
          </a:xfrm>
          <a:prstGeom prst="rect">
            <a:avLst/>
          </a:prstGeom>
          <a:noFill/>
          <a:ln>
            <a:noFill/>
          </a:ln>
        </p:spPr>
      </p:pic>
      <p:sp>
        <p:nvSpPr>
          <p:cNvPr id="505" name="Google Shape;505;p77"/>
          <p:cNvSpPr txBox="1"/>
          <p:nvPr/>
        </p:nvSpPr>
        <p:spPr>
          <a:xfrm rot="-1094030">
            <a:off x="-10609" y="1389212"/>
            <a:ext cx="561230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8000" b="1">
                <a:solidFill>
                  <a:srgbClr val="EC01CC"/>
                </a:solidFill>
                <a:latin typeface="Arial"/>
                <a:ea typeface="Arial"/>
                <a:cs typeface="Arial"/>
                <a:sym typeface="Arial"/>
              </a:rPr>
              <a:t>GRACIAS</a:t>
            </a:r>
            <a:endParaRPr sz="4800" b="1">
              <a:solidFill>
                <a:srgbClr val="EC01CC"/>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76635E3-6F42-54AE-9CA4-F95CF2B68EB9}"/>
              </a:ext>
            </a:extLst>
          </p:cNvPr>
          <p:cNvSpPr txBox="1"/>
          <p:nvPr/>
        </p:nvSpPr>
        <p:spPr>
          <a:xfrm>
            <a:off x="935665" y="573045"/>
            <a:ext cx="6204097" cy="830997"/>
          </a:xfrm>
          <a:prstGeom prst="rect">
            <a:avLst/>
          </a:prstGeom>
          <a:noFill/>
        </p:spPr>
        <p:txBody>
          <a:bodyPr wrap="square">
            <a:spAutoFit/>
          </a:bodyPr>
          <a:lstStyle/>
          <a:p>
            <a:pPr algn="ctr"/>
            <a:r>
              <a:rPr lang="es-AR" sz="2400" b="1" dirty="0">
                <a:effectLst>
                  <a:outerShdw blurRad="38100" dist="38100" dir="2700000" algn="tl">
                    <a:srgbClr val="000000">
                      <a:alpha val="43137"/>
                    </a:srgbClr>
                  </a:outerShdw>
                </a:effectLst>
              </a:rPr>
              <a:t>tres aspectos básicos que son esenciales para su correcto desarrollo:</a:t>
            </a:r>
          </a:p>
        </p:txBody>
      </p:sp>
      <p:sp>
        <p:nvSpPr>
          <p:cNvPr id="7" name="CuadroTexto 6">
            <a:extLst>
              <a:ext uri="{FF2B5EF4-FFF2-40B4-BE49-F238E27FC236}">
                <a16:creationId xmlns:a16="http://schemas.microsoft.com/office/drawing/2014/main" id="{4F720534-9ACC-3F1A-277F-CAB0922CC9B4}"/>
              </a:ext>
            </a:extLst>
          </p:cNvPr>
          <p:cNvSpPr txBox="1"/>
          <p:nvPr/>
        </p:nvSpPr>
        <p:spPr>
          <a:xfrm>
            <a:off x="388089" y="1885897"/>
            <a:ext cx="4300870" cy="584775"/>
          </a:xfrm>
          <a:prstGeom prst="rect">
            <a:avLst/>
          </a:prstGeom>
          <a:noFill/>
        </p:spPr>
        <p:txBody>
          <a:bodyPr wrap="square">
            <a:spAutoFit/>
          </a:bodyPr>
          <a:lstStyle/>
          <a:p>
            <a:r>
              <a:rPr lang="es-AR" sz="3200" dirty="0">
                <a:solidFill>
                  <a:srgbClr val="FF0000"/>
                </a:solidFill>
                <a:latin typeface="Algerian" panose="04020705040A02060702" pitchFamily="82" charset="0"/>
              </a:rPr>
              <a:t>1. La Registración</a:t>
            </a:r>
          </a:p>
        </p:txBody>
      </p:sp>
      <p:sp>
        <p:nvSpPr>
          <p:cNvPr id="9" name="CuadroTexto 8">
            <a:extLst>
              <a:ext uri="{FF2B5EF4-FFF2-40B4-BE49-F238E27FC236}">
                <a16:creationId xmlns:a16="http://schemas.microsoft.com/office/drawing/2014/main" id="{43CFDDCE-A76F-BB62-C099-13CF4AEFFBEE}"/>
              </a:ext>
            </a:extLst>
          </p:cNvPr>
          <p:cNvSpPr txBox="1"/>
          <p:nvPr/>
        </p:nvSpPr>
        <p:spPr>
          <a:xfrm>
            <a:off x="4688959" y="2672829"/>
            <a:ext cx="3882164" cy="584775"/>
          </a:xfrm>
          <a:prstGeom prst="rect">
            <a:avLst/>
          </a:prstGeom>
          <a:noFill/>
        </p:spPr>
        <p:txBody>
          <a:bodyPr wrap="square">
            <a:spAutoFit/>
          </a:bodyPr>
          <a:lstStyle/>
          <a:p>
            <a:r>
              <a:rPr lang="es-AR" sz="3200" dirty="0">
                <a:solidFill>
                  <a:srgbClr val="002060"/>
                </a:solidFill>
                <a:latin typeface="Algerian" panose="04020705040A02060702" pitchFamily="82" charset="0"/>
              </a:rPr>
              <a:t>2. La Información</a:t>
            </a:r>
          </a:p>
        </p:txBody>
      </p:sp>
      <p:sp>
        <p:nvSpPr>
          <p:cNvPr id="11" name="CuadroTexto 10">
            <a:extLst>
              <a:ext uri="{FF2B5EF4-FFF2-40B4-BE49-F238E27FC236}">
                <a16:creationId xmlns:a16="http://schemas.microsoft.com/office/drawing/2014/main" id="{F3506B98-7A7E-CE95-9283-0EC40339F56E}"/>
              </a:ext>
            </a:extLst>
          </p:cNvPr>
          <p:cNvSpPr txBox="1"/>
          <p:nvPr/>
        </p:nvSpPr>
        <p:spPr>
          <a:xfrm>
            <a:off x="1142999" y="3739459"/>
            <a:ext cx="3109512" cy="584775"/>
          </a:xfrm>
          <a:prstGeom prst="rect">
            <a:avLst/>
          </a:prstGeom>
          <a:noFill/>
        </p:spPr>
        <p:txBody>
          <a:bodyPr wrap="square">
            <a:spAutoFit/>
          </a:bodyPr>
          <a:lstStyle/>
          <a:p>
            <a:r>
              <a:rPr lang="es-AR" sz="3200" dirty="0">
                <a:latin typeface="Algerian" panose="04020705040A02060702" pitchFamily="82" charset="0"/>
              </a:rPr>
              <a:t>3. El Control</a:t>
            </a:r>
          </a:p>
        </p:txBody>
      </p:sp>
    </p:spTree>
    <p:extLst>
      <p:ext uri="{BB962C8B-B14F-4D97-AF65-F5344CB8AC3E}">
        <p14:creationId xmlns:p14="http://schemas.microsoft.com/office/powerpoint/2010/main" val="9042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55A870-0A9F-0C94-6CF1-807AEBD42746}"/>
              </a:ext>
            </a:extLst>
          </p:cNvPr>
          <p:cNvSpPr txBox="1"/>
          <p:nvPr/>
        </p:nvSpPr>
        <p:spPr>
          <a:xfrm>
            <a:off x="349311" y="474807"/>
            <a:ext cx="4300870" cy="584775"/>
          </a:xfrm>
          <a:prstGeom prst="rect">
            <a:avLst/>
          </a:prstGeom>
          <a:noFill/>
        </p:spPr>
        <p:txBody>
          <a:bodyPr wrap="square">
            <a:spAutoFit/>
          </a:bodyPr>
          <a:lstStyle/>
          <a:p>
            <a:r>
              <a:rPr lang="es-AR" sz="3200" dirty="0">
                <a:solidFill>
                  <a:srgbClr val="FF0000"/>
                </a:solidFill>
                <a:latin typeface="Algerian" panose="04020705040A02060702" pitchFamily="82" charset="0"/>
              </a:rPr>
              <a:t>1. La Registración</a:t>
            </a:r>
          </a:p>
        </p:txBody>
      </p:sp>
      <p:sp>
        <p:nvSpPr>
          <p:cNvPr id="6" name="CuadroTexto 5">
            <a:extLst>
              <a:ext uri="{FF2B5EF4-FFF2-40B4-BE49-F238E27FC236}">
                <a16:creationId xmlns:a16="http://schemas.microsoft.com/office/drawing/2014/main" id="{A06FD3FB-01E8-45D9-9F4E-CDAF50F4913A}"/>
              </a:ext>
            </a:extLst>
          </p:cNvPr>
          <p:cNvSpPr txBox="1"/>
          <p:nvPr/>
        </p:nvSpPr>
        <p:spPr>
          <a:xfrm>
            <a:off x="504022" y="1175477"/>
            <a:ext cx="4577508" cy="954107"/>
          </a:xfrm>
          <a:prstGeom prst="rect">
            <a:avLst/>
          </a:prstGeom>
          <a:solidFill>
            <a:schemeClr val="accent3">
              <a:lumMod val="20000"/>
              <a:lumOff val="80000"/>
            </a:schemeClr>
          </a:solidFill>
        </p:spPr>
        <p:txBody>
          <a:bodyPr wrap="square">
            <a:spAutoFit/>
          </a:bodyPr>
          <a:lstStyle/>
          <a:p>
            <a:r>
              <a:rPr lang="es-AR" b="1" dirty="0"/>
              <a:t>se registran todas las operaciones que tienen incidencia de carácter patrimonial. Esto incluye transacciones comerciales, industriales o de servicios, como comprar, vender, pagar y cobrar.</a:t>
            </a:r>
          </a:p>
        </p:txBody>
      </p:sp>
      <p:sp>
        <p:nvSpPr>
          <p:cNvPr id="8" name="CuadroTexto 7">
            <a:extLst>
              <a:ext uri="{FF2B5EF4-FFF2-40B4-BE49-F238E27FC236}">
                <a16:creationId xmlns:a16="http://schemas.microsoft.com/office/drawing/2014/main" id="{3A3E2F1A-C883-3A4E-AFDE-8A373FDDD54C}"/>
              </a:ext>
            </a:extLst>
          </p:cNvPr>
          <p:cNvSpPr txBox="1"/>
          <p:nvPr/>
        </p:nvSpPr>
        <p:spPr>
          <a:xfrm>
            <a:off x="3963318" y="2245531"/>
            <a:ext cx="4577508" cy="738664"/>
          </a:xfrm>
          <a:prstGeom prst="rect">
            <a:avLst/>
          </a:prstGeom>
          <a:solidFill>
            <a:schemeClr val="accent2">
              <a:lumMod val="60000"/>
              <a:lumOff val="40000"/>
            </a:schemeClr>
          </a:solidFill>
        </p:spPr>
        <p:txBody>
          <a:bodyPr wrap="square">
            <a:spAutoFit/>
          </a:bodyPr>
          <a:lstStyle/>
          <a:p>
            <a:r>
              <a:rPr lang="es-AR" b="1" dirty="0"/>
              <a:t>Los datos se captan a través de comprobantes o documentación respaldatoria, como facturas, boletas de contado o recibos de sueldo.</a:t>
            </a:r>
          </a:p>
        </p:txBody>
      </p:sp>
      <p:sp>
        <p:nvSpPr>
          <p:cNvPr id="10" name="CuadroTexto 9">
            <a:extLst>
              <a:ext uri="{FF2B5EF4-FFF2-40B4-BE49-F238E27FC236}">
                <a16:creationId xmlns:a16="http://schemas.microsoft.com/office/drawing/2014/main" id="{AE6A1831-40BD-2E9D-E933-D311E1E173AD}"/>
              </a:ext>
            </a:extLst>
          </p:cNvPr>
          <p:cNvSpPr txBox="1"/>
          <p:nvPr/>
        </p:nvSpPr>
        <p:spPr>
          <a:xfrm>
            <a:off x="702325" y="3490969"/>
            <a:ext cx="4577508" cy="954107"/>
          </a:xfrm>
          <a:prstGeom prst="rect">
            <a:avLst/>
          </a:prstGeom>
          <a:solidFill>
            <a:schemeClr val="accent3">
              <a:lumMod val="40000"/>
              <a:lumOff val="60000"/>
            </a:schemeClr>
          </a:solidFill>
        </p:spPr>
        <p:txBody>
          <a:bodyPr wrap="square">
            <a:spAutoFit/>
          </a:bodyPr>
          <a:lstStyle/>
          <a:p>
            <a:r>
              <a:rPr lang="es-AR" b="1" dirty="0"/>
              <a:t>La registración sigue criterios y principios técnicos establecidos para facilitar la interpretación contable y la evaluación de la situación patrimonial económica y financiera de las empresas.</a:t>
            </a:r>
          </a:p>
        </p:txBody>
      </p:sp>
    </p:spTree>
    <p:extLst>
      <p:ext uri="{BB962C8B-B14F-4D97-AF65-F5344CB8AC3E}">
        <p14:creationId xmlns:p14="http://schemas.microsoft.com/office/powerpoint/2010/main" val="262825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1AAF4E-80A3-2CB0-9A77-1B7A8DF09719}"/>
              </a:ext>
            </a:extLst>
          </p:cNvPr>
          <p:cNvSpPr txBox="1"/>
          <p:nvPr/>
        </p:nvSpPr>
        <p:spPr>
          <a:xfrm>
            <a:off x="499731" y="182420"/>
            <a:ext cx="3882164" cy="584775"/>
          </a:xfrm>
          <a:prstGeom prst="rect">
            <a:avLst/>
          </a:prstGeom>
          <a:noFill/>
        </p:spPr>
        <p:txBody>
          <a:bodyPr wrap="square">
            <a:spAutoFit/>
          </a:bodyPr>
          <a:lstStyle/>
          <a:p>
            <a:r>
              <a:rPr lang="es-AR" sz="3200" dirty="0">
                <a:solidFill>
                  <a:srgbClr val="002060"/>
                </a:solidFill>
                <a:latin typeface="Algerian" panose="04020705040A02060702" pitchFamily="82" charset="0"/>
              </a:rPr>
              <a:t>2. La Información</a:t>
            </a:r>
          </a:p>
        </p:txBody>
      </p:sp>
      <p:sp>
        <p:nvSpPr>
          <p:cNvPr id="6" name="CuadroTexto 5">
            <a:extLst>
              <a:ext uri="{FF2B5EF4-FFF2-40B4-BE49-F238E27FC236}">
                <a16:creationId xmlns:a16="http://schemas.microsoft.com/office/drawing/2014/main" id="{32EA6551-B8B6-A432-548D-5210818B117F}"/>
              </a:ext>
            </a:extLst>
          </p:cNvPr>
          <p:cNvSpPr txBox="1"/>
          <p:nvPr/>
        </p:nvSpPr>
        <p:spPr>
          <a:xfrm>
            <a:off x="281762" y="1124542"/>
            <a:ext cx="4582632" cy="954107"/>
          </a:xfrm>
          <a:prstGeom prst="rect">
            <a:avLst/>
          </a:prstGeom>
          <a:solidFill>
            <a:schemeClr val="accent1">
              <a:lumMod val="40000"/>
              <a:lumOff val="60000"/>
            </a:schemeClr>
          </a:solidFill>
        </p:spPr>
        <p:txBody>
          <a:bodyPr wrap="square">
            <a:spAutoFit/>
          </a:bodyPr>
          <a:lstStyle/>
          <a:p>
            <a:r>
              <a:rPr lang="es-AR" b="1" dirty="0"/>
              <a:t>Una vez registrados y procesados los datos, se dispone de información útil para tomar decisiones relacionadas con la organización y funcionamiento de la empresa</a:t>
            </a:r>
          </a:p>
        </p:txBody>
      </p:sp>
      <p:sp>
        <p:nvSpPr>
          <p:cNvPr id="8" name="CuadroTexto 7">
            <a:extLst>
              <a:ext uri="{FF2B5EF4-FFF2-40B4-BE49-F238E27FC236}">
                <a16:creationId xmlns:a16="http://schemas.microsoft.com/office/drawing/2014/main" id="{30E564EA-F691-AF64-D357-7D68204BCDCB}"/>
              </a:ext>
            </a:extLst>
          </p:cNvPr>
          <p:cNvSpPr txBox="1"/>
          <p:nvPr/>
        </p:nvSpPr>
        <p:spPr>
          <a:xfrm>
            <a:off x="4066952" y="2326188"/>
            <a:ext cx="4582632" cy="738664"/>
          </a:xfrm>
          <a:prstGeom prst="rect">
            <a:avLst/>
          </a:prstGeom>
          <a:solidFill>
            <a:srgbClr val="FFC000"/>
          </a:solidFill>
        </p:spPr>
        <p:txBody>
          <a:bodyPr wrap="square">
            <a:spAutoFit/>
          </a:bodyPr>
          <a:lstStyle/>
          <a:p>
            <a:r>
              <a:rPr lang="es-AR" b="1" dirty="0"/>
              <a:t>La información contable debe ser útil y confiable. Debe proporcionar conocimientos beneficiosos para una oportuna toma de decisiones</a:t>
            </a:r>
          </a:p>
        </p:txBody>
      </p:sp>
      <p:sp>
        <p:nvSpPr>
          <p:cNvPr id="10" name="CuadroTexto 9">
            <a:extLst>
              <a:ext uri="{FF2B5EF4-FFF2-40B4-BE49-F238E27FC236}">
                <a16:creationId xmlns:a16="http://schemas.microsoft.com/office/drawing/2014/main" id="{CFF47919-7BED-58BA-1D87-6A844139019D}"/>
              </a:ext>
            </a:extLst>
          </p:cNvPr>
          <p:cNvSpPr txBox="1"/>
          <p:nvPr/>
        </p:nvSpPr>
        <p:spPr>
          <a:xfrm>
            <a:off x="675167" y="3401306"/>
            <a:ext cx="4582632" cy="523220"/>
          </a:xfrm>
          <a:prstGeom prst="rect">
            <a:avLst/>
          </a:prstGeom>
          <a:solidFill>
            <a:schemeClr val="accent1">
              <a:lumMod val="40000"/>
              <a:lumOff val="60000"/>
            </a:schemeClr>
          </a:solidFill>
        </p:spPr>
        <p:txBody>
          <a:bodyPr wrap="square">
            <a:spAutoFit/>
          </a:bodyPr>
          <a:lstStyle/>
          <a:p>
            <a:r>
              <a:rPr lang="es-AR" b="1" dirty="0"/>
              <a:t>Los informes contables deben comunicar formalmente lo necesario a quienes la utilizan.</a:t>
            </a:r>
          </a:p>
        </p:txBody>
      </p:sp>
    </p:spTree>
    <p:extLst>
      <p:ext uri="{BB962C8B-B14F-4D97-AF65-F5344CB8AC3E}">
        <p14:creationId xmlns:p14="http://schemas.microsoft.com/office/powerpoint/2010/main" val="280553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B1C1135-2AE0-16E2-B0D4-FC038752A094}"/>
              </a:ext>
            </a:extLst>
          </p:cNvPr>
          <p:cNvSpPr txBox="1"/>
          <p:nvPr/>
        </p:nvSpPr>
        <p:spPr>
          <a:xfrm>
            <a:off x="430617" y="475263"/>
            <a:ext cx="3109512" cy="584775"/>
          </a:xfrm>
          <a:prstGeom prst="rect">
            <a:avLst/>
          </a:prstGeom>
          <a:noFill/>
        </p:spPr>
        <p:txBody>
          <a:bodyPr wrap="square">
            <a:spAutoFit/>
          </a:bodyPr>
          <a:lstStyle/>
          <a:p>
            <a:r>
              <a:rPr lang="es-AR" sz="3200" dirty="0">
                <a:latin typeface="Algerian" panose="04020705040A02060702" pitchFamily="82" charset="0"/>
              </a:rPr>
              <a:t>3. El Control</a:t>
            </a:r>
          </a:p>
        </p:txBody>
      </p:sp>
      <p:sp>
        <p:nvSpPr>
          <p:cNvPr id="6" name="CuadroTexto 5">
            <a:extLst>
              <a:ext uri="{FF2B5EF4-FFF2-40B4-BE49-F238E27FC236}">
                <a16:creationId xmlns:a16="http://schemas.microsoft.com/office/drawing/2014/main" id="{28FF0E12-C99D-6DB8-5B01-8B8329DCA917}"/>
              </a:ext>
            </a:extLst>
          </p:cNvPr>
          <p:cNvSpPr txBox="1"/>
          <p:nvPr/>
        </p:nvSpPr>
        <p:spPr>
          <a:xfrm>
            <a:off x="536943" y="1571109"/>
            <a:ext cx="4582632" cy="830997"/>
          </a:xfrm>
          <a:prstGeom prst="rect">
            <a:avLst/>
          </a:prstGeom>
          <a:solidFill>
            <a:srgbClr val="FFC000"/>
          </a:solidFill>
        </p:spPr>
        <p:txBody>
          <a:bodyPr wrap="square">
            <a:spAutoFit/>
          </a:bodyPr>
          <a:lstStyle/>
          <a:p>
            <a:r>
              <a:rPr lang="es-AR" sz="1600" b="1" dirty="0"/>
              <a:t>Este aspecto busca asegurar que las operaciones se realicen correctamente y que los recursos se utilicen eficientemente</a:t>
            </a:r>
          </a:p>
        </p:txBody>
      </p:sp>
      <p:sp>
        <p:nvSpPr>
          <p:cNvPr id="8" name="CuadroTexto 7">
            <a:extLst>
              <a:ext uri="{FF2B5EF4-FFF2-40B4-BE49-F238E27FC236}">
                <a16:creationId xmlns:a16="http://schemas.microsoft.com/office/drawing/2014/main" id="{0DC71BF8-86C4-00D6-4B0A-565B5BDD8DF1}"/>
              </a:ext>
            </a:extLst>
          </p:cNvPr>
          <p:cNvSpPr txBox="1"/>
          <p:nvPr/>
        </p:nvSpPr>
        <p:spPr>
          <a:xfrm>
            <a:off x="2902688" y="3014481"/>
            <a:ext cx="5023883" cy="1569660"/>
          </a:xfrm>
          <a:prstGeom prst="rect">
            <a:avLst/>
          </a:prstGeom>
          <a:solidFill>
            <a:schemeClr val="accent1">
              <a:lumMod val="60000"/>
              <a:lumOff val="40000"/>
            </a:schemeClr>
          </a:solidFill>
        </p:spPr>
        <p:txBody>
          <a:bodyPr wrap="square">
            <a:spAutoFit/>
          </a:bodyPr>
          <a:lstStyle/>
          <a:p>
            <a:r>
              <a:rPr lang="es-AR" sz="1600" b="1" dirty="0"/>
              <a:t>El control implica verificar que las registraciones sean precisas, que no existan alteraciones en su contenido, que no haya atrasos considerables en la registración y que exista concordancia entre las registraciones contables y los documentos de respaldo.</a:t>
            </a:r>
          </a:p>
        </p:txBody>
      </p:sp>
    </p:spTree>
    <p:extLst>
      <p:ext uri="{BB962C8B-B14F-4D97-AF65-F5344CB8AC3E}">
        <p14:creationId xmlns:p14="http://schemas.microsoft.com/office/powerpoint/2010/main" val="1206400103"/>
      </p:ext>
    </p:extLst>
  </p:cSld>
  <p:clrMapOvr>
    <a:masterClrMapping/>
  </p:clrMapOvr>
</p:sld>
</file>

<file path=ppt/theme/theme1.xml><?xml version="1.0" encoding="utf-8"?>
<a:theme xmlns:a="http://schemas.openxmlformats.org/drawingml/2006/main" name="Contents Slide Master">
  <a:themeElements>
    <a:clrScheme name="ALLPPT-COLOR-A05">
      <a:dk1>
        <a:srgbClr val="000000"/>
      </a:dk1>
      <a:lt1>
        <a:srgbClr val="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1719</Words>
  <Application>Microsoft Office PowerPoint</Application>
  <PresentationFormat>Presentación en pantalla (16:9)</PresentationFormat>
  <Paragraphs>190</Paragraphs>
  <Slides>54</Slides>
  <Notes>34</Notes>
  <HiddenSlides>0</HiddenSlides>
  <MMClips>0</MMClips>
  <ScaleCrop>false</ScaleCrop>
  <HeadingPairs>
    <vt:vector size="6" baseType="variant">
      <vt:variant>
        <vt:lpstr>Fuentes usadas</vt:lpstr>
      </vt:variant>
      <vt:variant>
        <vt:i4>17</vt:i4>
      </vt:variant>
      <vt:variant>
        <vt:lpstr>Tema</vt:lpstr>
      </vt:variant>
      <vt:variant>
        <vt:i4>2</vt:i4>
      </vt:variant>
      <vt:variant>
        <vt:lpstr>Títulos de diapositiva</vt:lpstr>
      </vt:variant>
      <vt:variant>
        <vt:i4>54</vt:i4>
      </vt:variant>
    </vt:vector>
  </HeadingPairs>
  <TitlesOfParts>
    <vt:vector size="73" baseType="lpstr">
      <vt:lpstr>Times New Roman</vt:lpstr>
      <vt:lpstr>Malgun Gothic</vt:lpstr>
      <vt:lpstr>Century Gothic</vt:lpstr>
      <vt:lpstr>Arial</vt:lpstr>
      <vt:lpstr>Verdana</vt:lpstr>
      <vt:lpstr>Malgun Gothic</vt:lpstr>
      <vt:lpstr>Trebuchet MS</vt:lpstr>
      <vt:lpstr>Baskerville Old Face</vt:lpstr>
      <vt:lpstr>Calibri</vt:lpstr>
      <vt:lpstr>Wingdings 3</vt:lpstr>
      <vt:lpstr>Bahnschrift</vt:lpstr>
      <vt:lpstr>Wingdings</vt:lpstr>
      <vt:lpstr>Bahnschrift Light SemiCondensed</vt:lpstr>
      <vt:lpstr>Noto Sans Symbols</vt:lpstr>
      <vt:lpstr>Bahnschrift Condensed</vt:lpstr>
      <vt:lpstr>HY그래픽M</vt:lpstr>
      <vt:lpstr>Algerian</vt:lpstr>
      <vt:lpstr>Contents Slide Master</vt:lpstr>
      <vt:lpstr>Faceta</vt:lpstr>
      <vt:lpstr>CLASE “1” </vt:lpstr>
      <vt:lpstr>CONTABILIDAD DEFINICIÓN</vt:lpstr>
      <vt:lpstr>EN SINTESIS…</vt:lpstr>
      <vt:lpstr>Presentación de PowerPoint</vt:lpstr>
      <vt:lpstr>•Registrar todas las operaciones de ingreso y egreso de una EMPRESA.  •Informar la situación financiera de la compañía.  •Facilitar la TOMA DE DECISIONES de los diferentes niveles jerárquicos de la organización.  •Servir como medio de control financiero en diferentes AREAS DE LA EMPRESA.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CLASIFICACIÓN</vt:lpstr>
      <vt:lpstr>Presentación de PowerPoint</vt:lpstr>
      <vt:lpstr>Presentación de PowerPoint</vt:lpstr>
      <vt:lpstr>Presentación de PowerPoint</vt:lpstr>
      <vt:lpstr>Presentación de PowerPoint</vt:lpstr>
      <vt:lpstr>Presentación de PowerPoint</vt:lpstr>
      <vt:lpstr>Presentación de PowerPoint</vt:lpstr>
      <vt:lpstr>DOCUMENTOS CONTABLES  Y NO CONTABLES</vt:lpstr>
      <vt:lpstr>Presentación de PowerPoint</vt:lpstr>
      <vt:lpstr>PROHIBICIONES EN LOS DOCUMENTOS CONTABLES Y NO CONTABLES </vt:lpstr>
      <vt:lpstr>Analizaremos las mas importantes  dentro del ámbito de la contabilidad</vt:lpstr>
      <vt:lpstr>Presentación de PowerPoint</vt:lpstr>
      <vt:lpstr>EJEMPLOS: </vt:lpstr>
      <vt:lpstr>Presentación de PowerPoint</vt:lpstr>
      <vt:lpstr>RECIBOS</vt:lpstr>
      <vt:lpstr>Ejemplos </vt:lpstr>
      <vt:lpstr>REMITO  </vt:lpstr>
      <vt:lpstr>El remito se extiende por triplicado:  el original firmado por el vendedor se entrega al       adquirente;  el duplicado, con la conformidad del comprador por los efectos que los ha recibido, queda en poder del vendedor y se destina a la sección facturación para que proceda a la emisión de la factura.  Y Por último el triplicado permanece en la sección   depósito par constancia de las mercaderías salidas. </vt:lpstr>
      <vt:lpstr>EJEMPLOS</vt:lpstr>
      <vt:lpstr>CHEQUE</vt:lpstr>
      <vt:lpstr>Presentación de PowerPoint</vt:lpstr>
      <vt:lpstr>EJEMPLO</vt:lpstr>
      <vt:lpstr>PAGARÉ</vt:lpstr>
      <vt:lpstr>PROTESTO: Es el acto por el cual el beneficiario o tenedor de un documento deja constancia ante un escribano público que el pagaré no ha sido pagado o abonado a su vencimiento. </vt:lpstr>
      <vt:lpstr>EJEMPLOS</vt:lpstr>
      <vt:lpstr>NOTA DE DÉBITO  </vt:lpstr>
      <vt:lpstr>MOTIVOS Gastos a cargo del comprador abonados por el vendedor        (fletes, comisiones, etc.). Por haberse facturado de       menos (cantidad o precio). Por el cobro de intereses. </vt:lpstr>
      <vt:lpstr>Ejemplo</vt:lpstr>
      <vt:lpstr>NOTA DE CRÉDITO  </vt:lpstr>
      <vt:lpstr>Presentación de PowerPoint</vt:lpstr>
      <vt:lpstr>NOTA DE CRÉDITO BANCARIA O BOLETA DE DEPÓSITO</vt:lpstr>
      <vt:lpstr>NOTA DE DÉBITO BANCARIA  </vt:lpstr>
      <vt:lpstr>NOTA DE PEDIDO,   PRESUPUESTO O            COTIZACIÓN Es un documento comercial mediante el  cual una persona o empresa formula un  pedido de compra a un comerciante. Este documento    comercial no obliga a realizar la operación.</vt:lpstr>
      <vt:lpstr>EJEMPLO</vt:lpstr>
      <vt:lpstr>EJEMPLO</vt:lpstr>
      <vt:lpstr>ECHEQ</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“2”</dc:title>
  <dc:creator>Usuario</dc:creator>
  <cp:lastModifiedBy>Usuario</cp:lastModifiedBy>
  <cp:revision>8</cp:revision>
  <dcterms:modified xsi:type="dcterms:W3CDTF">2024-04-22T12:29:58Z</dcterms:modified>
</cp:coreProperties>
</file>