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57" r:id="rId3"/>
    <p:sldId id="260" r:id="rId4"/>
    <p:sldId id="272" r:id="rId5"/>
    <p:sldId id="262" r:id="rId6"/>
    <p:sldId id="266" r:id="rId7"/>
    <p:sldId id="265" r:id="rId8"/>
    <p:sldId id="264" r:id="rId9"/>
    <p:sldId id="263" r:id="rId10"/>
    <p:sldId id="268" r:id="rId11"/>
    <p:sldId id="267" r:id="rId12"/>
    <p:sldId id="271" r:id="rId13"/>
    <p:sldId id="261" r:id="rId14"/>
    <p:sldId id="283" r:id="rId15"/>
    <p:sldId id="284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0" r:id="rId2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5F9"/>
    <a:srgbClr val="FFF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48BA-0317-4FA0-AC76-3DAB96292725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A0C7A-99F0-48A5-B793-DF35D064480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790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A0C7A-99F0-48A5-B793-DF35D064480D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9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7913-E198-4FCB-B7DE-45C100368534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035-201A-469B-9A30-A7C2BA9E71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810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7913-E198-4FCB-B7DE-45C100368534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035-201A-469B-9A30-A7C2BA9E71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003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7913-E198-4FCB-B7DE-45C100368534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035-201A-469B-9A30-A7C2BA9E71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996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7913-E198-4FCB-B7DE-45C100368534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035-201A-469B-9A30-A7C2BA9E71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14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7913-E198-4FCB-B7DE-45C100368534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035-201A-469B-9A30-A7C2BA9E71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73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7913-E198-4FCB-B7DE-45C100368534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035-201A-469B-9A30-A7C2BA9E71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73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7913-E198-4FCB-B7DE-45C100368534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035-201A-469B-9A30-A7C2BA9E71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190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7913-E198-4FCB-B7DE-45C100368534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035-201A-469B-9A30-A7C2BA9E71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065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7913-E198-4FCB-B7DE-45C100368534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035-201A-469B-9A30-A7C2BA9E71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499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7913-E198-4FCB-B7DE-45C100368534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035-201A-469B-9A30-A7C2BA9E71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29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B7913-E198-4FCB-B7DE-45C100368534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D6035-201A-469B-9A30-A7C2BA9E71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937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B7913-E198-4FCB-B7DE-45C100368534}" type="datetimeFigureOut">
              <a:rPr lang="es-AR" smtClean="0"/>
              <a:t>27/4/2022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D6035-201A-469B-9A30-A7C2BA9E71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8566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35256" y="967562"/>
            <a:ext cx="5750442" cy="116969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s-AR" sz="3200" b="1" dirty="0">
                <a:solidFill>
                  <a:srgbClr val="002060"/>
                </a:solidFill>
              </a:rPr>
              <a:t>INSUFICIENCIA RENAL AGUDA</a:t>
            </a:r>
            <a:br>
              <a:rPr lang="es-AR" sz="3200" b="1" dirty="0">
                <a:solidFill>
                  <a:srgbClr val="002060"/>
                </a:solidFill>
              </a:rPr>
            </a:br>
            <a:br>
              <a:rPr lang="es-AR" sz="3200" b="1" dirty="0">
                <a:solidFill>
                  <a:srgbClr val="002060"/>
                </a:solidFill>
              </a:rPr>
            </a:br>
            <a:r>
              <a:rPr lang="es-AR" sz="3200" b="1" dirty="0">
                <a:solidFill>
                  <a:srgbClr val="002060"/>
                </a:solidFill>
              </a:rPr>
              <a:t>  FRACASO RENAL AGUDO</a:t>
            </a:r>
            <a:br>
              <a:rPr lang="es-AR" dirty="0"/>
            </a:br>
            <a:endParaRPr lang="es-AR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1" y="269010"/>
            <a:ext cx="4891519" cy="6181658"/>
          </a:xfrm>
        </p:spPr>
      </p:pic>
      <p:sp>
        <p:nvSpPr>
          <p:cNvPr id="7" name="Rectángulo 6"/>
          <p:cNvSpPr/>
          <p:nvPr/>
        </p:nvSpPr>
        <p:spPr>
          <a:xfrm>
            <a:off x="5933440" y="5080001"/>
            <a:ext cx="5791200" cy="13706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rgbClr val="002060"/>
                </a:solidFill>
              </a:rPr>
              <a:t>Química Clínica. </a:t>
            </a:r>
            <a:r>
              <a:rPr lang="es-AR" sz="2000" b="1" dirty="0" err="1">
                <a:solidFill>
                  <a:srgbClr val="002060"/>
                </a:solidFill>
              </a:rPr>
              <a:t>FaCENA</a:t>
            </a:r>
            <a:r>
              <a:rPr lang="es-AR" sz="2000" b="1" dirty="0">
                <a:solidFill>
                  <a:srgbClr val="002060"/>
                </a:solidFill>
              </a:rPr>
              <a:t>-UNNE.  Versión  2020</a:t>
            </a:r>
          </a:p>
          <a:p>
            <a:pPr algn="ctr"/>
            <a:r>
              <a:rPr lang="es-AR" sz="2000" b="1" dirty="0" err="1">
                <a:solidFill>
                  <a:srgbClr val="002060"/>
                </a:solidFill>
              </a:rPr>
              <a:t>Prof</a:t>
            </a:r>
            <a:r>
              <a:rPr lang="es-AR" sz="2000" b="1" dirty="0">
                <a:solidFill>
                  <a:srgbClr val="002060"/>
                </a:solidFill>
              </a:rPr>
              <a:t> </a:t>
            </a:r>
            <a:r>
              <a:rPr lang="es-AR" sz="2000" b="1" dirty="0" err="1">
                <a:solidFill>
                  <a:srgbClr val="002060"/>
                </a:solidFill>
              </a:rPr>
              <a:t>Tit</a:t>
            </a:r>
            <a:r>
              <a:rPr lang="es-AR" sz="2000" b="1" dirty="0">
                <a:solidFill>
                  <a:srgbClr val="002060"/>
                </a:solidFill>
              </a:rPr>
              <a:t> Alberto D Reyes</a:t>
            </a:r>
          </a:p>
        </p:txBody>
      </p:sp>
    </p:spTree>
    <p:extLst>
      <p:ext uri="{BB962C8B-B14F-4D97-AF65-F5344CB8AC3E}">
        <p14:creationId xmlns:p14="http://schemas.microsoft.com/office/powerpoint/2010/main" val="58488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5535"/>
            <a:ext cx="10515600" cy="177420"/>
          </a:xfrm>
        </p:spPr>
        <p:txBody>
          <a:bodyPr>
            <a:normAutofit fontScale="90000"/>
          </a:bodyPr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42" y="184245"/>
            <a:ext cx="7428690" cy="64826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850890" y="644857"/>
            <a:ext cx="4094328" cy="56501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AR" sz="1600" b="1" dirty="0">
                <a:solidFill>
                  <a:srgbClr val="002060"/>
                </a:solidFill>
              </a:rPr>
              <a:t>(1) Las  células más susceptibles a  lesión por hipoxia son las del TCP (S3), ricas en peroxisomas, y las del TCD</a:t>
            </a:r>
            <a:endParaRPr lang="es-AR" sz="1600" dirty="0">
              <a:solidFill>
                <a:srgbClr val="002060"/>
              </a:solidFill>
            </a:endParaRPr>
          </a:p>
          <a:p>
            <a:r>
              <a:rPr lang="es-AR" sz="1600" b="1" dirty="0">
                <a:solidFill>
                  <a:srgbClr val="002060"/>
                </a:solidFill>
              </a:rPr>
              <a:t> </a:t>
            </a:r>
            <a:endParaRPr lang="es-AR" sz="1600" dirty="0">
              <a:solidFill>
                <a:srgbClr val="002060"/>
              </a:solidFill>
            </a:endParaRPr>
          </a:p>
          <a:p>
            <a:pPr lvl="0"/>
            <a:r>
              <a:rPr lang="es-AR" sz="1600" b="1" dirty="0">
                <a:solidFill>
                  <a:srgbClr val="002060"/>
                </a:solidFill>
              </a:rPr>
              <a:t>(2)La </a:t>
            </a:r>
            <a:r>
              <a:rPr lang="es-AR" b="1" dirty="0" err="1">
                <a:solidFill>
                  <a:srgbClr val="002060"/>
                </a:solidFill>
              </a:rPr>
              <a:t>mioglobinuria</a:t>
            </a:r>
            <a:r>
              <a:rPr lang="es-AR" b="1" dirty="0">
                <a:solidFill>
                  <a:srgbClr val="002060"/>
                </a:solidFill>
              </a:rPr>
              <a:t> masiva </a:t>
            </a:r>
            <a:r>
              <a:rPr lang="es-AR" sz="1600" b="1" dirty="0">
                <a:solidFill>
                  <a:srgbClr val="002060"/>
                </a:solidFill>
              </a:rPr>
              <a:t>provoca DRA por  varios mecanismos  ( </a:t>
            </a:r>
            <a:r>
              <a:rPr lang="es-AR" sz="1600" b="1" dirty="0" err="1">
                <a:solidFill>
                  <a:srgbClr val="002060"/>
                </a:solidFill>
              </a:rPr>
              <a:t>rabdomiólisis</a:t>
            </a:r>
            <a:r>
              <a:rPr lang="es-AR" sz="1600" b="1" dirty="0">
                <a:solidFill>
                  <a:srgbClr val="002060"/>
                </a:solidFill>
              </a:rPr>
              <a:t> aguda)</a:t>
            </a:r>
            <a:endParaRPr lang="es-AR" sz="1600" dirty="0">
              <a:solidFill>
                <a:srgbClr val="002060"/>
              </a:solidFill>
            </a:endParaRPr>
          </a:p>
          <a:p>
            <a:r>
              <a:rPr lang="es-AR" sz="1600" b="1" dirty="0">
                <a:solidFill>
                  <a:srgbClr val="002060"/>
                </a:solidFill>
              </a:rPr>
              <a:t> </a:t>
            </a:r>
            <a:endParaRPr lang="es-AR" sz="1600" dirty="0">
              <a:solidFill>
                <a:srgbClr val="002060"/>
              </a:solidFill>
            </a:endParaRPr>
          </a:p>
          <a:p>
            <a:pPr lvl="0"/>
            <a:r>
              <a:rPr lang="es-AR" sz="1600" b="1" dirty="0">
                <a:solidFill>
                  <a:srgbClr val="002060"/>
                </a:solidFill>
              </a:rPr>
              <a:t>(3)Ante  alguien c/  acidosis metabólica severa, con AR alto, calcular  el delta </a:t>
            </a:r>
            <a:r>
              <a:rPr lang="es-AR" sz="1600" b="1" dirty="0" err="1">
                <a:solidFill>
                  <a:srgbClr val="002060"/>
                </a:solidFill>
              </a:rPr>
              <a:t>osmolar</a:t>
            </a:r>
            <a:r>
              <a:rPr lang="es-AR" sz="1600" b="1" dirty="0">
                <a:solidFill>
                  <a:srgbClr val="002060"/>
                </a:solidFill>
              </a:rPr>
              <a:t>: </a:t>
            </a:r>
            <a:endParaRPr lang="es-AR" sz="1600" dirty="0">
              <a:solidFill>
                <a:srgbClr val="002060"/>
              </a:solidFill>
            </a:endParaRPr>
          </a:p>
          <a:p>
            <a:r>
              <a:rPr lang="es-AR" sz="1600" b="1" dirty="0">
                <a:solidFill>
                  <a:srgbClr val="002060"/>
                </a:solidFill>
              </a:rPr>
              <a:t> </a:t>
            </a:r>
            <a:endParaRPr lang="es-AR" sz="1600" dirty="0">
              <a:solidFill>
                <a:schemeClr val="tx1"/>
              </a:solidFill>
            </a:endParaRPr>
          </a:p>
          <a:p>
            <a:r>
              <a:rPr lang="es-AR" sz="1600" b="1" dirty="0">
                <a:solidFill>
                  <a:schemeClr val="tx1"/>
                </a:solidFill>
              </a:rPr>
              <a:t>    Si (</a:t>
            </a:r>
            <a:r>
              <a:rPr lang="es-AR" sz="1600" b="1" dirty="0" err="1">
                <a:solidFill>
                  <a:schemeClr val="tx1"/>
                </a:solidFill>
              </a:rPr>
              <a:t>Osm</a:t>
            </a:r>
            <a:r>
              <a:rPr lang="es-AR" sz="1600" b="1" dirty="0">
                <a:solidFill>
                  <a:schemeClr val="tx1"/>
                </a:solidFill>
              </a:rPr>
              <a:t> medida – </a:t>
            </a:r>
            <a:r>
              <a:rPr lang="es-AR" sz="1600" b="1" dirty="0" err="1">
                <a:solidFill>
                  <a:schemeClr val="tx1"/>
                </a:solidFill>
              </a:rPr>
              <a:t>Oms</a:t>
            </a:r>
            <a:r>
              <a:rPr lang="es-AR" sz="1600" b="1" dirty="0">
                <a:solidFill>
                  <a:schemeClr val="tx1"/>
                </a:solidFill>
              </a:rPr>
              <a:t> </a:t>
            </a:r>
            <a:r>
              <a:rPr lang="es-AR" sz="1600" b="1" dirty="0" err="1">
                <a:solidFill>
                  <a:schemeClr val="tx1"/>
                </a:solidFill>
              </a:rPr>
              <a:t>calc</a:t>
            </a:r>
            <a:r>
              <a:rPr lang="es-AR" sz="1600" b="1" dirty="0">
                <a:solidFill>
                  <a:schemeClr val="tx1"/>
                </a:solidFill>
              </a:rPr>
              <a:t>.) &gt; 10 </a:t>
            </a:r>
            <a:r>
              <a:rPr lang="es-AR" sz="1600" b="1" dirty="0" err="1">
                <a:solidFill>
                  <a:schemeClr val="tx1"/>
                </a:solidFill>
              </a:rPr>
              <a:t>mOsm</a:t>
            </a:r>
            <a:r>
              <a:rPr lang="es-AR" sz="1600" b="1" dirty="0">
                <a:solidFill>
                  <a:schemeClr val="tx1"/>
                </a:solidFill>
              </a:rPr>
              <a:t>/l </a:t>
            </a:r>
          </a:p>
          <a:p>
            <a:endParaRPr lang="es-AR" sz="1600" b="1" dirty="0">
              <a:solidFill>
                <a:schemeClr val="tx1"/>
              </a:solidFill>
            </a:endParaRPr>
          </a:p>
          <a:p>
            <a:r>
              <a:rPr lang="es-AR" sz="1600" b="1" dirty="0">
                <a:solidFill>
                  <a:srgbClr val="002060"/>
                </a:solidFill>
              </a:rPr>
              <a:t>investigar Ingesta de Tóxicos: etilenglicol, </a:t>
            </a:r>
            <a:r>
              <a:rPr lang="es-AR" sz="1600" b="1" dirty="0" err="1">
                <a:solidFill>
                  <a:srgbClr val="002060"/>
                </a:solidFill>
              </a:rPr>
              <a:t>isopropanol</a:t>
            </a:r>
            <a:r>
              <a:rPr lang="es-AR" sz="1600" b="1" dirty="0">
                <a:solidFill>
                  <a:srgbClr val="002060"/>
                </a:solidFill>
              </a:rPr>
              <a:t>,  etanol y metanol </a:t>
            </a:r>
            <a:endParaRPr lang="es-AR" sz="1600" dirty="0">
              <a:solidFill>
                <a:srgbClr val="002060"/>
              </a:solidFill>
            </a:endParaRPr>
          </a:p>
          <a:p>
            <a:r>
              <a:rPr lang="es-AR" sz="1600" b="1" dirty="0">
                <a:solidFill>
                  <a:srgbClr val="002060"/>
                </a:solidFill>
              </a:rPr>
              <a:t> </a:t>
            </a:r>
            <a:endParaRPr lang="es-AR" sz="1600" dirty="0">
              <a:solidFill>
                <a:srgbClr val="002060"/>
              </a:solidFill>
            </a:endParaRPr>
          </a:p>
          <a:p>
            <a:pPr lvl="0"/>
            <a:r>
              <a:rPr lang="es-AR" sz="1600" b="1" dirty="0">
                <a:solidFill>
                  <a:srgbClr val="002060"/>
                </a:solidFill>
              </a:rPr>
              <a:t>(4) SLT= Síndrome de lisis tumoral</a:t>
            </a:r>
            <a:endParaRPr lang="es-AR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324465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144" y="569683"/>
            <a:ext cx="9247238" cy="628831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019535" y="902043"/>
            <a:ext cx="3173627" cy="1445741"/>
          </a:xfrm>
          <a:prstGeom prst="rect">
            <a:avLst/>
          </a:prstGeom>
          <a:solidFill>
            <a:srgbClr val="FFF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rgbClr val="002060"/>
                </a:solidFill>
              </a:rPr>
              <a:t>Ver Marcadores de daño tubular en el Word  </a:t>
            </a:r>
          </a:p>
          <a:p>
            <a:pPr algn="ctr"/>
            <a:r>
              <a:rPr lang="es-AR" b="1" dirty="0">
                <a:solidFill>
                  <a:srgbClr val="002060"/>
                </a:solidFill>
              </a:rPr>
              <a:t>“</a:t>
            </a:r>
            <a:r>
              <a:rPr lang="es-AR" b="1" dirty="0" err="1">
                <a:solidFill>
                  <a:srgbClr val="002060"/>
                </a:solidFill>
              </a:rPr>
              <a:t>Lab</a:t>
            </a:r>
            <a:r>
              <a:rPr lang="es-AR" b="1" dirty="0">
                <a:solidFill>
                  <a:srgbClr val="002060"/>
                </a:solidFill>
              </a:rPr>
              <a:t> en Nefropatías 2020” </a:t>
            </a:r>
          </a:p>
        </p:txBody>
      </p:sp>
    </p:spTree>
    <p:extLst>
      <p:ext uri="{BB962C8B-B14F-4D97-AF65-F5344CB8AC3E}">
        <p14:creationId xmlns:p14="http://schemas.microsoft.com/office/powerpoint/2010/main" val="1351442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7870" y="206478"/>
            <a:ext cx="10935930" cy="737420"/>
          </a:xfrm>
        </p:spPr>
        <p:txBody>
          <a:bodyPr>
            <a:normAutofit fontScale="90000"/>
          </a:bodyPr>
          <a:lstStyle/>
          <a:p>
            <a:pPr algn="ctr"/>
            <a:r>
              <a:rPr lang="es-AR" sz="2400" b="1" dirty="0"/>
              <a:t>Cambios sistémicos  durante el  Daño Renal Agudo (DRA)</a:t>
            </a:r>
            <a:br>
              <a:rPr lang="es-AR" sz="2400" b="1" dirty="0"/>
            </a:br>
            <a:r>
              <a:rPr lang="es-AR" sz="2400" b="1" dirty="0"/>
              <a:t>DRA= Injuria Renal Aguda  = Acute </a:t>
            </a:r>
            <a:r>
              <a:rPr lang="es-AR" sz="2400" b="1" dirty="0" err="1"/>
              <a:t>Kidney</a:t>
            </a:r>
            <a:r>
              <a:rPr lang="es-AR" sz="2400" b="1" dirty="0"/>
              <a:t> </a:t>
            </a:r>
            <a:r>
              <a:rPr lang="es-AR" sz="2400" b="1" dirty="0" err="1"/>
              <a:t>Disease</a:t>
            </a:r>
            <a:r>
              <a:rPr lang="es-AR" sz="2400" b="1" dirty="0"/>
              <a:t> ( IKA) </a:t>
            </a:r>
            <a:r>
              <a:rPr lang="es-AR" sz="2400" b="1" dirty="0">
                <a:solidFill>
                  <a:srgbClr val="FF0000"/>
                </a:solidFill>
              </a:rPr>
              <a:t>No son </a:t>
            </a:r>
            <a:r>
              <a:rPr lang="es-AR" sz="2400" b="1" dirty="0" err="1">
                <a:solidFill>
                  <a:srgbClr val="FF0000"/>
                </a:solidFill>
              </a:rPr>
              <a:t>Insuf</a:t>
            </a:r>
            <a:r>
              <a:rPr lang="es-AR" sz="2400" b="1" dirty="0">
                <a:solidFill>
                  <a:srgbClr val="FF0000"/>
                </a:solidFill>
              </a:rPr>
              <a:t> Renal Aguda</a:t>
            </a:r>
            <a:endParaRPr lang="es-AR" sz="12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7870" y="914402"/>
            <a:ext cx="11528323" cy="5766617"/>
          </a:xfrm>
        </p:spPr>
        <p:txBody>
          <a:bodyPr>
            <a:normAutofit/>
          </a:bodyPr>
          <a:lstStyle/>
          <a:p>
            <a:r>
              <a:rPr lang="es-AR" sz="2200" b="1" dirty="0"/>
              <a:t>A nivel cardíaco </a:t>
            </a:r>
            <a:r>
              <a:rPr lang="es-AR" sz="2200" b="1" dirty="0">
                <a:solidFill>
                  <a:srgbClr val="002060"/>
                </a:solidFill>
              </a:rPr>
              <a:t>aumentan  </a:t>
            </a:r>
            <a:r>
              <a:rPr lang="es-AR" sz="2200" b="1" dirty="0" err="1">
                <a:solidFill>
                  <a:srgbClr val="002060"/>
                </a:solidFill>
              </a:rPr>
              <a:t>Interleuquina</a:t>
            </a:r>
            <a:r>
              <a:rPr lang="es-AR" sz="2200" b="1" dirty="0">
                <a:solidFill>
                  <a:srgbClr val="002060"/>
                </a:solidFill>
              </a:rPr>
              <a:t> 1 ( IL-1) y factor alfa de necrosis tumoral  y empeora la función ventricular días después del DRA. </a:t>
            </a:r>
          </a:p>
          <a:p>
            <a:endParaRPr lang="es-AR" sz="2200" dirty="0">
              <a:solidFill>
                <a:srgbClr val="002060"/>
              </a:solidFill>
            </a:endParaRPr>
          </a:p>
          <a:p>
            <a:r>
              <a:rPr lang="es-AR" sz="2200" b="1" dirty="0"/>
              <a:t>A ni­vel pulmonar </a:t>
            </a:r>
            <a:r>
              <a:rPr lang="es-AR" sz="2200" b="1" dirty="0">
                <a:solidFill>
                  <a:srgbClr val="002060"/>
                </a:solidFill>
              </a:rPr>
              <a:t>aumentan las citoquinas con </a:t>
            </a:r>
            <a:r>
              <a:rPr lang="es-AR" sz="2200" b="1" dirty="0" err="1">
                <a:solidFill>
                  <a:srgbClr val="002060"/>
                </a:solidFill>
              </a:rPr>
              <a:t>ac­t</a:t>
            </a:r>
            <a:r>
              <a:rPr lang="es-AR" sz="2200" b="1" dirty="0">
                <a:solidFill>
                  <a:srgbClr val="002060"/>
                </a:solidFill>
              </a:rPr>
              <a:t> </a:t>
            </a:r>
            <a:r>
              <a:rPr lang="es-AR" sz="2200" b="1" dirty="0" err="1">
                <a:solidFill>
                  <a:srgbClr val="002060"/>
                </a:solidFill>
              </a:rPr>
              <a:t>proinflamatoria</a:t>
            </a:r>
            <a:r>
              <a:rPr lang="es-AR" sz="2200" b="1" dirty="0">
                <a:solidFill>
                  <a:srgbClr val="002060"/>
                </a:solidFill>
              </a:rPr>
              <a:t>, pero </a:t>
            </a:r>
            <a:r>
              <a:rPr lang="es-AR" sz="2200" b="1" dirty="0" err="1">
                <a:solidFill>
                  <a:srgbClr val="002060"/>
                </a:solidFill>
              </a:rPr>
              <a:t>tb</a:t>
            </a:r>
            <a:r>
              <a:rPr lang="es-AR" sz="2200" b="1" dirty="0">
                <a:solidFill>
                  <a:srgbClr val="002060"/>
                </a:solidFill>
              </a:rPr>
              <a:t> antiin­flamatoria, predominando una u otra según la etiología del DRA</a:t>
            </a:r>
          </a:p>
          <a:p>
            <a:endParaRPr lang="es-AR" sz="2200" dirty="0">
              <a:solidFill>
                <a:srgbClr val="002060"/>
              </a:solidFill>
            </a:endParaRPr>
          </a:p>
          <a:p>
            <a:r>
              <a:rPr lang="es-AR" sz="2200" b="1" dirty="0"/>
              <a:t>Alteracio­nes de la inmunidad que  facilitan in­fecciones y empeoran la </a:t>
            </a:r>
            <a:r>
              <a:rPr lang="es-AR" sz="2200" b="1" dirty="0" err="1"/>
              <a:t>rta</a:t>
            </a:r>
            <a:r>
              <a:rPr lang="es-AR" sz="2200" b="1" dirty="0"/>
              <a:t> a la sepsis. </a:t>
            </a:r>
          </a:p>
          <a:p>
            <a:pPr marL="0" indent="0">
              <a:buNone/>
            </a:pPr>
            <a:r>
              <a:rPr lang="es-AR" sz="2200" b="1" dirty="0">
                <a:solidFill>
                  <a:srgbClr val="002060"/>
                </a:solidFill>
              </a:rPr>
              <a:t>   La patogenia del DRA en la sepsis no está to­talmente esclarecida. </a:t>
            </a:r>
          </a:p>
          <a:p>
            <a:pPr marL="0" indent="0" algn="ctr">
              <a:buNone/>
            </a:pPr>
            <a:endParaRPr lang="es-AR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s-AR" sz="2400" b="1" dirty="0">
                <a:solidFill>
                  <a:srgbClr val="002060"/>
                </a:solidFill>
              </a:rPr>
              <a:t>                                                       Rol del </a:t>
            </a:r>
            <a:r>
              <a:rPr lang="es-AR" sz="2400" b="1" dirty="0" err="1">
                <a:solidFill>
                  <a:srgbClr val="002060"/>
                </a:solidFill>
              </a:rPr>
              <a:t>Lab</a:t>
            </a:r>
            <a:r>
              <a:rPr lang="es-AR" sz="2400" b="1" dirty="0">
                <a:solidFill>
                  <a:srgbClr val="002060"/>
                </a:solidFill>
              </a:rPr>
              <a:t> clínico =  ofrecer adecuados </a:t>
            </a:r>
          </a:p>
          <a:p>
            <a:pPr marL="0" indent="0" algn="ctr">
              <a:buNone/>
            </a:pPr>
            <a:r>
              <a:rPr lang="es-AR" sz="2600" b="1" dirty="0">
                <a:solidFill>
                  <a:srgbClr val="002060"/>
                </a:solidFill>
              </a:rPr>
              <a:t>                                                   </a:t>
            </a:r>
            <a:r>
              <a:rPr lang="es-AR" sz="2600" b="1" dirty="0" err="1">
                <a:solidFill>
                  <a:srgbClr val="002060"/>
                </a:solidFill>
              </a:rPr>
              <a:t>biomarcadores</a:t>
            </a:r>
            <a:r>
              <a:rPr lang="es-AR" sz="2600" b="1" dirty="0">
                <a:solidFill>
                  <a:srgbClr val="002060"/>
                </a:solidFill>
              </a:rPr>
              <a:t>  para monitoreo de</a:t>
            </a:r>
          </a:p>
          <a:p>
            <a:pPr marL="0" indent="0" algn="ctr">
              <a:buNone/>
            </a:pPr>
            <a:r>
              <a:rPr lang="es-AR" sz="2600" b="1" dirty="0">
                <a:solidFill>
                  <a:srgbClr val="002060"/>
                </a:solidFill>
              </a:rPr>
              <a:t>                                               de funciones  y daño renal !!!</a:t>
            </a:r>
          </a:p>
          <a:p>
            <a:pPr marL="0" indent="0" algn="ctr">
              <a:buNone/>
            </a:pPr>
            <a:r>
              <a:rPr lang="es-AR" sz="2600" b="1" dirty="0">
                <a:solidFill>
                  <a:srgbClr val="002060"/>
                </a:solidFill>
              </a:rPr>
              <a:t>                                                      glomerular….tubular…intersticial….</a:t>
            </a:r>
            <a:endParaRPr lang="es-AR" sz="2600" dirty="0">
              <a:solidFill>
                <a:srgbClr val="002060"/>
              </a:solidFill>
            </a:endParaRPr>
          </a:p>
          <a:p>
            <a:endParaRPr lang="es-AR" sz="2600" dirty="0">
              <a:solidFill>
                <a:srgbClr val="002060"/>
              </a:solidFill>
            </a:endParaRPr>
          </a:p>
          <a:p>
            <a:pPr algn="ctr"/>
            <a:endParaRPr lang="es-AR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29" y="4138545"/>
            <a:ext cx="3453726" cy="254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4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527" y="256674"/>
            <a:ext cx="10515600" cy="802106"/>
          </a:xfrm>
        </p:spPr>
        <p:txBody>
          <a:bodyPr>
            <a:noAutofit/>
          </a:bodyPr>
          <a:lstStyle/>
          <a:p>
            <a:pPr algn="ctr"/>
            <a:r>
              <a:rPr lang="es-AR" sz="2000" b="1" dirty="0">
                <a:solidFill>
                  <a:srgbClr val="002060"/>
                </a:solidFill>
              </a:rPr>
              <a:t>CLASIFICACIONES  FUNCIONALES  DE    IRA- DRA</a:t>
            </a:r>
            <a:br>
              <a:rPr lang="es-AR" sz="2000" dirty="0">
                <a:solidFill>
                  <a:srgbClr val="002060"/>
                </a:solidFill>
              </a:rPr>
            </a:br>
            <a:r>
              <a:rPr lang="es-AR" sz="2000" b="1" dirty="0">
                <a:solidFill>
                  <a:srgbClr val="002060"/>
                </a:solidFill>
              </a:rPr>
              <a:t>     ESCALA  RIFLE  Y   ESTADIOS AKI</a:t>
            </a:r>
            <a:br>
              <a:rPr lang="es-AR" sz="2000" dirty="0">
                <a:solidFill>
                  <a:srgbClr val="002060"/>
                </a:solidFill>
              </a:rPr>
            </a:br>
            <a:endParaRPr lang="es-AR" sz="1400" dirty="0">
              <a:solidFill>
                <a:srgbClr val="00206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528" y="1327356"/>
            <a:ext cx="6541167" cy="49997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dirty="0"/>
              <a:t> </a:t>
            </a:r>
            <a:r>
              <a:rPr lang="es-AR" sz="2600" b="1" dirty="0">
                <a:solidFill>
                  <a:srgbClr val="002060"/>
                </a:solidFill>
              </a:rPr>
              <a:t>RIFLE = Riesgo (</a:t>
            </a:r>
            <a:r>
              <a:rPr lang="es-AR" sz="2600" b="1" dirty="0" err="1">
                <a:solidFill>
                  <a:srgbClr val="002060"/>
                </a:solidFill>
              </a:rPr>
              <a:t>Risk</a:t>
            </a:r>
            <a:r>
              <a:rPr lang="es-AR" sz="2600" b="1" dirty="0">
                <a:solidFill>
                  <a:srgbClr val="002060"/>
                </a:solidFill>
              </a:rPr>
              <a:t>), daño (</a:t>
            </a:r>
            <a:r>
              <a:rPr lang="es-AR" sz="2600" b="1" i="1" dirty="0" err="1">
                <a:solidFill>
                  <a:srgbClr val="002060"/>
                </a:solidFill>
              </a:rPr>
              <a:t>Injury</a:t>
            </a:r>
            <a:r>
              <a:rPr lang="es-AR" sz="2600" b="1" dirty="0">
                <a:solidFill>
                  <a:srgbClr val="002060"/>
                </a:solidFill>
              </a:rPr>
              <a:t>), Fallo (</a:t>
            </a:r>
            <a:r>
              <a:rPr lang="es-AR" sz="2600" b="1" i="1" dirty="0" err="1">
                <a:solidFill>
                  <a:srgbClr val="002060"/>
                </a:solidFill>
              </a:rPr>
              <a:t>Failure</a:t>
            </a:r>
            <a:r>
              <a:rPr lang="es-AR" sz="2600" b="1" dirty="0">
                <a:solidFill>
                  <a:srgbClr val="002060"/>
                </a:solidFill>
              </a:rPr>
              <a:t>), pérdida  de función renal (</a:t>
            </a:r>
            <a:r>
              <a:rPr lang="es-AR" sz="2600" b="1" i="1" dirty="0" err="1">
                <a:solidFill>
                  <a:srgbClr val="002060"/>
                </a:solidFill>
              </a:rPr>
              <a:t>Loss</a:t>
            </a:r>
            <a:r>
              <a:rPr lang="es-AR" sz="2600" b="1" dirty="0">
                <a:solidFill>
                  <a:srgbClr val="002060"/>
                </a:solidFill>
              </a:rPr>
              <a:t>) y fallo final e irreversible  renal (</a:t>
            </a:r>
            <a:r>
              <a:rPr lang="es-AR" sz="2600" b="1" i="1" dirty="0" err="1">
                <a:solidFill>
                  <a:srgbClr val="002060"/>
                </a:solidFill>
              </a:rPr>
              <a:t>End</a:t>
            </a:r>
            <a:r>
              <a:rPr lang="es-AR" sz="2600" b="1" dirty="0">
                <a:solidFill>
                  <a:srgbClr val="002060"/>
                </a:solidFill>
              </a:rPr>
              <a:t>).      </a:t>
            </a:r>
          </a:p>
          <a:p>
            <a:pPr marL="0" indent="0">
              <a:buNone/>
            </a:pPr>
            <a:r>
              <a:rPr lang="es-AR" sz="2600" b="1" dirty="0">
                <a:solidFill>
                  <a:srgbClr val="002060"/>
                </a:solidFill>
              </a:rPr>
              <a:t>útil para:</a:t>
            </a:r>
          </a:p>
          <a:p>
            <a:pPr marL="0" indent="0">
              <a:buNone/>
            </a:pPr>
            <a:r>
              <a:rPr lang="es-AR" sz="2600" b="1" dirty="0">
                <a:solidFill>
                  <a:srgbClr val="002060"/>
                </a:solidFill>
              </a:rPr>
              <a:t>- Diagnostico funcional  del DRA </a:t>
            </a:r>
          </a:p>
          <a:p>
            <a:pPr marL="0" indent="0">
              <a:buNone/>
            </a:pPr>
            <a:r>
              <a:rPr lang="es-AR" sz="2600" b="1" dirty="0">
                <a:solidFill>
                  <a:srgbClr val="002060"/>
                </a:solidFill>
              </a:rPr>
              <a:t> -Clasificar su gravedad funcional</a:t>
            </a:r>
          </a:p>
          <a:p>
            <a:pPr marL="0" indent="0">
              <a:buNone/>
            </a:pPr>
            <a:r>
              <a:rPr lang="es-AR" sz="2600" b="1" dirty="0">
                <a:solidFill>
                  <a:srgbClr val="002060"/>
                </a:solidFill>
              </a:rPr>
              <a:t>- Como marcador pronóstico</a:t>
            </a:r>
            <a:r>
              <a:rPr lang="es-AR" dirty="0"/>
              <a:t>.</a:t>
            </a:r>
          </a:p>
          <a:p>
            <a:pPr marL="0" indent="0">
              <a:buNone/>
            </a:pPr>
            <a:r>
              <a:rPr lang="es-AR" dirty="0"/>
              <a:t>   </a:t>
            </a:r>
          </a:p>
          <a:p>
            <a:pPr marL="0" indent="0">
              <a:buNone/>
            </a:pPr>
            <a:r>
              <a:rPr lang="es-AR" dirty="0"/>
              <a:t>  </a:t>
            </a:r>
            <a:r>
              <a:rPr lang="es-AR" b="1" dirty="0"/>
              <a:t>Incluye 3 etapas de lesión renal y gravedad creciente (</a:t>
            </a:r>
            <a:r>
              <a:rPr lang="es-AR" b="1" i="1" dirty="0"/>
              <a:t>Riesgo- Daño -Fallo</a:t>
            </a:r>
            <a:r>
              <a:rPr lang="es-AR" b="1" dirty="0"/>
              <a:t>) y </a:t>
            </a:r>
          </a:p>
          <a:p>
            <a:pPr marL="0" indent="0">
              <a:buNone/>
            </a:pPr>
            <a:r>
              <a:rPr lang="es-AR" b="1" dirty="0"/>
              <a:t>2 de pronóstico clínico </a:t>
            </a:r>
            <a:endParaRPr lang="es-AR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F532F90-7A1E-42E0-AA81-7EAB16C13D6C}"/>
              </a:ext>
            </a:extLst>
          </p:cNvPr>
          <p:cNvSpPr/>
          <p:nvPr/>
        </p:nvSpPr>
        <p:spPr>
          <a:xfrm>
            <a:off x="7940842" y="1507958"/>
            <a:ext cx="3352800" cy="43794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rgbClr val="002060"/>
                </a:solidFill>
              </a:rPr>
              <a:t>La Meta es preservar al menos una parte del tejido renal, desde  la detección e intervención temprana de la LRA.</a:t>
            </a:r>
          </a:p>
          <a:p>
            <a:pPr algn="ctr"/>
            <a:endParaRPr lang="es-MX" sz="2000" b="1" dirty="0">
              <a:solidFill>
                <a:srgbClr val="002060"/>
              </a:solidFill>
            </a:endParaRPr>
          </a:p>
          <a:p>
            <a:pPr algn="ctr"/>
            <a:r>
              <a:rPr lang="es-MX" sz="2000" b="1" dirty="0">
                <a:solidFill>
                  <a:schemeClr val="tx1"/>
                </a:solidFill>
              </a:rPr>
              <a:t>Por lo cual se requieren biomarcadores de LRA que detecten precozmente lesiones renales en la etapa subclínica</a:t>
            </a:r>
            <a:endParaRPr lang="es-A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65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52" y="733871"/>
            <a:ext cx="8260931" cy="590711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64D3E5B-6EC6-47D9-8D5E-CE62229D033E}"/>
              </a:ext>
            </a:extLst>
          </p:cNvPr>
          <p:cNvSpPr/>
          <p:nvPr/>
        </p:nvSpPr>
        <p:spPr>
          <a:xfrm>
            <a:off x="8597482" y="3256547"/>
            <a:ext cx="3257965" cy="33844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2000" b="1" dirty="0">
                <a:solidFill>
                  <a:srgbClr val="002060"/>
                </a:solidFill>
              </a:rPr>
              <a:t>¿ Cuáles otros biomarcadores debería </a:t>
            </a:r>
            <a:r>
              <a:rPr lang="es-MX" sz="2000" b="1" dirty="0" err="1">
                <a:solidFill>
                  <a:srgbClr val="002060"/>
                </a:solidFill>
              </a:rPr>
              <a:t>incluír</a:t>
            </a:r>
            <a:r>
              <a:rPr lang="es-MX" sz="2000" b="1" dirty="0">
                <a:solidFill>
                  <a:srgbClr val="002060"/>
                </a:solidFill>
              </a:rPr>
              <a:t> y para qué?</a:t>
            </a:r>
          </a:p>
          <a:p>
            <a:pPr algn="ctr"/>
            <a:r>
              <a:rPr lang="es-MX" sz="20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s-MX" sz="2000" b="1" dirty="0">
                <a:solidFill>
                  <a:srgbClr val="C00000"/>
                </a:solidFill>
              </a:rPr>
              <a:t>¿ y si es amputado, obeso, con baja masa muscular?</a:t>
            </a:r>
          </a:p>
          <a:p>
            <a:pPr algn="ctr"/>
            <a:endParaRPr lang="es-MX" sz="2000" b="1" dirty="0">
              <a:solidFill>
                <a:srgbClr val="C00000"/>
              </a:solidFill>
            </a:endParaRPr>
          </a:p>
          <a:p>
            <a:pPr algn="ctr"/>
            <a:r>
              <a:rPr lang="es-MX" sz="2000" b="1" dirty="0">
                <a:solidFill>
                  <a:srgbClr val="C00000"/>
                </a:solidFill>
              </a:rPr>
              <a:t>¿ y si el sujeto tiene oliguria por  un bajo VSCE ???</a:t>
            </a:r>
            <a:endParaRPr lang="es-AR" sz="2000" b="1" dirty="0">
              <a:solidFill>
                <a:srgbClr val="C0000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F2CD363-F307-4045-8956-4A05CAEA7A93}"/>
              </a:ext>
            </a:extLst>
          </p:cNvPr>
          <p:cNvSpPr/>
          <p:nvPr/>
        </p:nvSpPr>
        <p:spPr>
          <a:xfrm>
            <a:off x="224257" y="132735"/>
            <a:ext cx="11471874" cy="5894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rgbClr val="002060"/>
                </a:solidFill>
              </a:rPr>
              <a:t>ESCALA RIFLE ( desde el 2004)        ¿ Para qué sirve?   </a:t>
            </a:r>
            <a:r>
              <a:rPr lang="es-MX" sz="2000" b="1" dirty="0" err="1">
                <a:solidFill>
                  <a:srgbClr val="002060"/>
                </a:solidFill>
              </a:rPr>
              <a:t>Sd</a:t>
            </a:r>
            <a:r>
              <a:rPr lang="es-MX" sz="2000" b="1" dirty="0">
                <a:solidFill>
                  <a:srgbClr val="002060"/>
                </a:solidFill>
              </a:rPr>
              <a:t> y Ed p/ LRA y Diálisis oportuna. Pronóstico</a:t>
            </a:r>
            <a:endParaRPr lang="es-AR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2035F5EC-C7E6-4B4F-8072-F95BB0812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922865"/>
              </p:ext>
            </p:extLst>
          </p:nvPr>
        </p:nvGraphicFramePr>
        <p:xfrm>
          <a:off x="8375062" y="733871"/>
          <a:ext cx="3480386" cy="230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193">
                  <a:extLst>
                    <a:ext uri="{9D8B030D-6E8A-4147-A177-3AD203B41FA5}">
                      <a16:colId xmlns:a16="http://schemas.microsoft.com/office/drawing/2014/main" val="3013124680"/>
                    </a:ext>
                  </a:extLst>
                </a:gridCol>
                <a:gridCol w="1740193">
                  <a:extLst>
                    <a:ext uri="{9D8B030D-6E8A-4147-A177-3AD203B41FA5}">
                      <a16:colId xmlns:a16="http://schemas.microsoft.com/office/drawing/2014/main" val="3244524197"/>
                    </a:ext>
                  </a:extLst>
                </a:gridCol>
              </a:tblGrid>
              <a:tr h="5903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 err="1"/>
                        <a:t>Estadío</a:t>
                      </a:r>
                      <a:r>
                        <a:rPr lang="es-MX" b="1" dirty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/>
                        <a:t>RIFLE</a:t>
                      </a:r>
                      <a:endParaRPr lang="es-AR" b="1" dirty="0"/>
                    </a:p>
                    <a:p>
                      <a:pPr algn="ctr"/>
                      <a:r>
                        <a:rPr lang="es-AR" b="1" dirty="0"/>
                        <a:t>( n: 70.000)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Riesgo de morir </a:t>
                      </a:r>
                    </a:p>
                    <a:p>
                      <a:pPr algn="ctr"/>
                      <a:r>
                        <a:rPr lang="es-MX" b="1" dirty="0"/>
                        <a:t>sin LRA Vs </a:t>
                      </a:r>
                    </a:p>
                    <a:p>
                      <a:pPr algn="ctr"/>
                      <a:r>
                        <a:rPr lang="es-MX" b="1" dirty="0"/>
                        <a:t>con LRA</a:t>
                      </a:r>
                      <a:endParaRPr lang="es-AR" b="1" dirty="0"/>
                    </a:p>
                    <a:p>
                      <a:pPr algn="ctr"/>
                      <a:endParaRPr lang="es-A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921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Riesgo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2,4</a:t>
                      </a:r>
                      <a:endParaRPr lang="es-A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12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Lesión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4,15</a:t>
                      </a:r>
                      <a:endParaRPr lang="es-A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41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Falla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6,4</a:t>
                      </a:r>
                      <a:endParaRPr lang="es-A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002593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F40E7506-D17F-4AD2-A5C6-14022BAB709B}"/>
              </a:ext>
            </a:extLst>
          </p:cNvPr>
          <p:cNvSpPr/>
          <p:nvPr/>
        </p:nvSpPr>
        <p:spPr>
          <a:xfrm>
            <a:off x="866274" y="3510966"/>
            <a:ext cx="1684421" cy="3529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>
                <a:solidFill>
                  <a:srgbClr val="002060"/>
                </a:solidFill>
              </a:rPr>
              <a:t>Dism</a:t>
            </a:r>
            <a:r>
              <a:rPr lang="es-MX" dirty="0">
                <a:solidFill>
                  <a:srgbClr val="002060"/>
                </a:solidFill>
              </a:rPr>
              <a:t> FG &gt; 75 %</a:t>
            </a:r>
            <a:endParaRPr lang="es-A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89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97FBE-8215-4169-B74C-4848C7C1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790" y="118068"/>
            <a:ext cx="8690810" cy="545431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/>
              <a:t>Se propone incluir biomarcadores de lesión renal </a:t>
            </a:r>
            <a:endParaRPr lang="es-AR" sz="2800" b="1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50C05EA-7D19-4868-9D75-DC9426262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794" y="5554646"/>
            <a:ext cx="6999911" cy="1129018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A626DED-68A3-4DD8-AAB3-10B7F4C58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93" y="738845"/>
            <a:ext cx="6999912" cy="46997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46AD50-2468-4AE0-A77E-7E503B6F7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6" y="3111500"/>
            <a:ext cx="3689824" cy="32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19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998" y="134547"/>
            <a:ext cx="9056026" cy="596145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445F011-C127-4DE9-B351-371222452452}"/>
              </a:ext>
            </a:extLst>
          </p:cNvPr>
          <p:cNvSpPr/>
          <p:nvPr/>
        </p:nvSpPr>
        <p:spPr>
          <a:xfrm>
            <a:off x="9701221" y="390275"/>
            <a:ext cx="2101515" cy="3523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¿</a:t>
            </a:r>
            <a:r>
              <a:rPr lang="es-MX" sz="2000" b="1" dirty="0">
                <a:solidFill>
                  <a:srgbClr val="002060"/>
                </a:solidFill>
              </a:rPr>
              <a:t>detectan DRA en la etapa subclínica?</a:t>
            </a:r>
          </a:p>
          <a:p>
            <a:pPr algn="ctr"/>
            <a:endParaRPr lang="es-MX" sz="2000" b="1" dirty="0">
              <a:solidFill>
                <a:srgbClr val="002060"/>
              </a:solidFill>
            </a:endParaRPr>
          </a:p>
          <a:p>
            <a:pPr algn="ctr"/>
            <a:r>
              <a:rPr lang="es-MX" sz="2000" b="1" dirty="0">
                <a:solidFill>
                  <a:srgbClr val="002060"/>
                </a:solidFill>
              </a:rPr>
              <a:t>¿ Cuáles otros biomarcadores debería </a:t>
            </a:r>
            <a:r>
              <a:rPr lang="es-MX" sz="2000" b="1" dirty="0" err="1">
                <a:solidFill>
                  <a:srgbClr val="002060"/>
                </a:solidFill>
              </a:rPr>
              <a:t>incluír</a:t>
            </a:r>
            <a:r>
              <a:rPr lang="es-MX" sz="2000" b="1" dirty="0">
                <a:solidFill>
                  <a:srgbClr val="002060"/>
                </a:solidFill>
              </a:rPr>
              <a:t> ?</a:t>
            </a:r>
          </a:p>
          <a:p>
            <a:pPr algn="ctr"/>
            <a:r>
              <a:rPr lang="es-MX" sz="20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s-MX" sz="2000" b="1" dirty="0">
                <a:solidFill>
                  <a:srgbClr val="002060"/>
                </a:solidFill>
              </a:rPr>
              <a:t>¿ Para qué?</a:t>
            </a:r>
          </a:p>
          <a:p>
            <a:pPr algn="ctr"/>
            <a:endParaRPr lang="es-AR" sz="2000" b="1" dirty="0">
              <a:solidFill>
                <a:srgbClr val="00206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E0ED53-FA2A-49AD-AE5A-E0D603875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4113308"/>
            <a:ext cx="1550813" cy="235441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1FA841C-5B4D-420D-8A56-27B79DBB7CAF}"/>
              </a:ext>
            </a:extLst>
          </p:cNvPr>
          <p:cNvSpPr/>
          <p:nvPr/>
        </p:nvSpPr>
        <p:spPr>
          <a:xfrm>
            <a:off x="346717" y="5746575"/>
            <a:ext cx="9711683" cy="1204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2400" dirty="0">
                <a:solidFill>
                  <a:srgbClr val="231F2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endParaRPr lang="es-A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1600" b="1" dirty="0">
                <a:solidFill>
                  <a:srgbClr val="00206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ATENCION: La </a:t>
            </a:r>
            <a:r>
              <a:rPr lang="es-AR" sz="1600" b="1" dirty="0" err="1">
                <a:solidFill>
                  <a:srgbClr val="00206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Cre</a:t>
            </a:r>
            <a:r>
              <a:rPr lang="es-AR" sz="1600" b="1" dirty="0">
                <a:solidFill>
                  <a:srgbClr val="002060"/>
                </a:solidFill>
                <a:highlight>
                  <a:srgbClr val="FFFF00"/>
                </a:highlight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s NO DETECTA DAÑOS  NI  DISFUNCIONES TUBULARES E INTERSTICIALES</a:t>
            </a:r>
            <a:r>
              <a:rPr lang="es-AR" sz="2000" b="1" u="sng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s-AR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AR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A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20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F0DB250-CBCA-4775-AE31-F1F94E529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56" y="193431"/>
            <a:ext cx="8085043" cy="627994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14D69D2-24E7-44FF-BC85-FDA741B8857B}"/>
              </a:ext>
            </a:extLst>
          </p:cNvPr>
          <p:cNvSpPr/>
          <p:nvPr/>
        </p:nvSpPr>
        <p:spPr>
          <a:xfrm>
            <a:off x="8518299" y="244231"/>
            <a:ext cx="3412444" cy="61783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Responsabilidad del </a:t>
            </a:r>
            <a:r>
              <a:rPr lang="es-MX" b="1" dirty="0" err="1">
                <a:solidFill>
                  <a:schemeClr val="tx1"/>
                </a:solidFill>
              </a:rPr>
              <a:t>Bioq</a:t>
            </a:r>
            <a:r>
              <a:rPr lang="es-MX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s-MX" b="1" dirty="0">
              <a:solidFill>
                <a:srgbClr val="002060"/>
              </a:solidFill>
            </a:endParaRPr>
          </a:p>
          <a:p>
            <a:r>
              <a:rPr lang="es-MX" b="1" dirty="0">
                <a:solidFill>
                  <a:schemeClr val="tx1"/>
                </a:solidFill>
              </a:rPr>
              <a:t>1-No usar Cr para estimar o calcular el FG en sujetos: </a:t>
            </a:r>
          </a:p>
          <a:p>
            <a:r>
              <a:rPr lang="es-AR" dirty="0">
                <a:solidFill>
                  <a:srgbClr val="002060"/>
                </a:solidFill>
              </a:rPr>
              <a:t>     -</a:t>
            </a:r>
            <a:r>
              <a:rPr lang="es-AR" b="1" dirty="0">
                <a:solidFill>
                  <a:srgbClr val="002060"/>
                </a:solidFill>
              </a:rPr>
              <a:t>Amputados</a:t>
            </a:r>
          </a:p>
          <a:p>
            <a:r>
              <a:rPr lang="es-AR" b="1" dirty="0">
                <a:solidFill>
                  <a:srgbClr val="002060"/>
                </a:solidFill>
              </a:rPr>
              <a:t>     -Baja masa muscular (IMC&lt; 17)</a:t>
            </a:r>
          </a:p>
          <a:p>
            <a:r>
              <a:rPr lang="es-AR" b="1" dirty="0">
                <a:solidFill>
                  <a:srgbClr val="002060"/>
                </a:solidFill>
              </a:rPr>
              <a:t> Por desnutrición, inmovilidad prolongada, etc.</a:t>
            </a:r>
          </a:p>
          <a:p>
            <a:r>
              <a:rPr lang="es-AR" b="1" dirty="0">
                <a:solidFill>
                  <a:srgbClr val="002060"/>
                </a:solidFill>
              </a:rPr>
              <a:t>     -IMC &gt; 35 kg/m2 por obesidad</a:t>
            </a:r>
          </a:p>
          <a:p>
            <a:pPr marL="285750" indent="-285750">
              <a:buFontTx/>
              <a:buChar char="-"/>
            </a:pPr>
            <a:endParaRPr lang="es-AR" dirty="0">
              <a:solidFill>
                <a:srgbClr val="002060"/>
              </a:solidFill>
            </a:endParaRPr>
          </a:p>
          <a:p>
            <a:r>
              <a:rPr lang="es-AR" b="1" dirty="0">
                <a:solidFill>
                  <a:srgbClr val="002060"/>
                </a:solidFill>
              </a:rPr>
              <a:t>2- </a:t>
            </a:r>
            <a:r>
              <a:rPr lang="es-AR" b="1" dirty="0">
                <a:solidFill>
                  <a:schemeClr val="tx1"/>
                </a:solidFill>
              </a:rPr>
              <a:t>Controlar </a:t>
            </a:r>
            <a:r>
              <a:rPr lang="es-AR" b="1" dirty="0">
                <a:solidFill>
                  <a:srgbClr val="002060"/>
                </a:solidFill>
              </a:rPr>
              <a:t>Error </a:t>
            </a:r>
            <a:r>
              <a:rPr lang="es-AR" b="1" dirty="0" err="1">
                <a:solidFill>
                  <a:srgbClr val="002060"/>
                </a:solidFill>
              </a:rPr>
              <a:t>Preanal</a:t>
            </a:r>
            <a:r>
              <a:rPr lang="es-AR" b="1" dirty="0">
                <a:solidFill>
                  <a:srgbClr val="002060"/>
                </a:solidFill>
              </a:rPr>
              <a:t>  nulo</a:t>
            </a:r>
          </a:p>
          <a:p>
            <a:pPr marL="285750" indent="-285750">
              <a:buFontTx/>
              <a:buChar char="-"/>
            </a:pPr>
            <a:endParaRPr lang="es-AR" b="1" dirty="0">
              <a:solidFill>
                <a:srgbClr val="002060"/>
              </a:solidFill>
            </a:endParaRPr>
          </a:p>
          <a:p>
            <a:r>
              <a:rPr lang="es-AR" b="1" dirty="0">
                <a:solidFill>
                  <a:srgbClr val="002060"/>
                </a:solidFill>
              </a:rPr>
              <a:t>3-</a:t>
            </a:r>
            <a:r>
              <a:rPr lang="es-AR" b="1" dirty="0">
                <a:solidFill>
                  <a:schemeClr val="tx1"/>
                </a:solidFill>
              </a:rPr>
              <a:t>Asegurar </a:t>
            </a:r>
            <a:r>
              <a:rPr lang="es-AR" b="1" dirty="0">
                <a:solidFill>
                  <a:srgbClr val="002060"/>
                </a:solidFill>
              </a:rPr>
              <a:t>Errores Analíticos y Sigma aceptables en Cr S y U</a:t>
            </a:r>
          </a:p>
          <a:p>
            <a:pPr marL="285750" indent="-285750">
              <a:buFontTx/>
              <a:buChar char="-"/>
            </a:pPr>
            <a:endParaRPr lang="es-AR" b="1" dirty="0">
              <a:solidFill>
                <a:srgbClr val="002060"/>
              </a:solidFill>
            </a:endParaRPr>
          </a:p>
          <a:p>
            <a:r>
              <a:rPr lang="es-AR" b="1" dirty="0">
                <a:solidFill>
                  <a:srgbClr val="002060"/>
                </a:solidFill>
              </a:rPr>
              <a:t>4- </a:t>
            </a:r>
            <a:r>
              <a:rPr lang="es-AR" b="1" dirty="0">
                <a:solidFill>
                  <a:schemeClr val="tx1"/>
                </a:solidFill>
              </a:rPr>
              <a:t>Método 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b="1" dirty="0">
                <a:solidFill>
                  <a:schemeClr val="tx1"/>
                </a:solidFill>
              </a:rPr>
              <a:t>estandarizado </a:t>
            </a:r>
            <a:r>
              <a:rPr lang="es-MX" b="1" dirty="0">
                <a:solidFill>
                  <a:srgbClr val="002060"/>
                </a:solidFill>
              </a:rPr>
              <a:t>y  con trazabilidad frente al método  Espectrometría de Masas por Dilución Isotópica (IMDS)2,5 .</a:t>
            </a:r>
            <a:endParaRPr lang="es-AR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es-AR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es-A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46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2233"/>
            <a:ext cx="10515600" cy="250722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274" y="134832"/>
            <a:ext cx="8243155" cy="30559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890819" y="188780"/>
            <a:ext cx="2662551" cy="3657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 err="1">
                <a:solidFill>
                  <a:srgbClr val="002060"/>
                </a:solidFill>
              </a:rPr>
              <a:t>Dism</a:t>
            </a:r>
            <a:r>
              <a:rPr lang="es-AR" sz="2000" b="1" dirty="0">
                <a:solidFill>
                  <a:srgbClr val="002060"/>
                </a:solidFill>
              </a:rPr>
              <a:t> del FG</a:t>
            </a:r>
          </a:p>
          <a:p>
            <a:pPr algn="ctr"/>
            <a:endParaRPr lang="es-AR" sz="2000" b="1" dirty="0">
              <a:solidFill>
                <a:srgbClr val="002060"/>
              </a:solidFill>
            </a:endParaRPr>
          </a:p>
          <a:p>
            <a:pPr algn="ctr"/>
            <a:r>
              <a:rPr lang="es-AR" sz="2000" b="1" dirty="0">
                <a:solidFill>
                  <a:srgbClr val="002060"/>
                </a:solidFill>
              </a:rPr>
              <a:t>E1~19-39 %</a:t>
            </a:r>
          </a:p>
          <a:p>
            <a:pPr algn="ctr"/>
            <a:endParaRPr lang="es-AR" sz="2000" b="1" dirty="0">
              <a:solidFill>
                <a:srgbClr val="002060"/>
              </a:solidFill>
            </a:endParaRPr>
          </a:p>
          <a:p>
            <a:pPr algn="ctr"/>
            <a:r>
              <a:rPr lang="es-AR" sz="2000" b="1" dirty="0">
                <a:solidFill>
                  <a:srgbClr val="002060"/>
                </a:solidFill>
              </a:rPr>
              <a:t>E2 ~ 30-57 %</a:t>
            </a:r>
          </a:p>
          <a:p>
            <a:pPr algn="ctr"/>
            <a:endParaRPr lang="es-AR" sz="2000" b="1" dirty="0">
              <a:solidFill>
                <a:srgbClr val="002060"/>
              </a:solidFill>
            </a:endParaRPr>
          </a:p>
          <a:p>
            <a:pPr algn="ctr"/>
            <a:r>
              <a:rPr lang="es-AR" sz="2000" b="1" dirty="0">
                <a:solidFill>
                  <a:srgbClr val="002060"/>
                </a:solidFill>
              </a:rPr>
              <a:t>E3 ~49-68 %</a:t>
            </a:r>
          </a:p>
          <a:p>
            <a:pPr algn="ctr"/>
            <a:r>
              <a:rPr lang="es-AR" sz="2000" b="1" dirty="0">
                <a:solidFill>
                  <a:schemeClr val="tx1"/>
                </a:solidFill>
              </a:rPr>
              <a:t>Debe calcularse la </a:t>
            </a:r>
            <a:r>
              <a:rPr lang="es-AR" sz="2000" b="1" dirty="0" err="1">
                <a:solidFill>
                  <a:schemeClr val="tx1"/>
                </a:solidFill>
              </a:rPr>
              <a:t>dism</a:t>
            </a:r>
            <a:r>
              <a:rPr lang="es-AR" sz="2000" b="1" dirty="0">
                <a:solidFill>
                  <a:schemeClr val="tx1"/>
                </a:solidFill>
              </a:rPr>
              <a:t> por diferencia  entre valor previo y actual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15321" y="4847728"/>
            <a:ext cx="10808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latin typeface="Calibri" panose="020F0502020204030204" pitchFamily="34" charset="0"/>
                <a:ea typeface="Times New Roman" panose="02020603050405020304" pitchFamily="18" charset="0"/>
              </a:rPr>
              <a:t>Para sujetos sanos, para  Cr S el CV </a:t>
            </a:r>
            <a:r>
              <a:rPr lang="es-AR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bi</a:t>
            </a:r>
            <a:r>
              <a:rPr lang="es-AR" b="1" dirty="0">
                <a:latin typeface="Calibri" panose="020F0502020204030204" pitchFamily="34" charset="0"/>
                <a:ea typeface="Times New Roman" panose="02020603050405020304" pitchFamily="18" charset="0"/>
              </a:rPr>
              <a:t>= 5,6%, si  logramos un </a:t>
            </a:r>
            <a:r>
              <a:rPr lang="es-AR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CVa</a:t>
            </a:r>
            <a:r>
              <a:rPr lang="es-AR" b="1" dirty="0">
                <a:latin typeface="Calibri" panose="020F0502020204030204" pitchFamily="34" charset="0"/>
                <a:ea typeface="Times New Roman" panose="02020603050405020304" pitchFamily="18" charset="0"/>
              </a:rPr>
              <a:t>= 1 %, con Z= 1,65 , el </a:t>
            </a:r>
            <a:r>
              <a:rPr lang="es-AR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VRC=13%,</a:t>
            </a:r>
            <a:r>
              <a:rPr lang="es-AR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s-AR" dirty="0"/>
          </a:p>
        </p:txBody>
      </p:sp>
      <p:sp>
        <p:nvSpPr>
          <p:cNvPr id="7" name="Rectángulo 6"/>
          <p:cNvSpPr/>
          <p:nvPr/>
        </p:nvSpPr>
        <p:spPr>
          <a:xfrm>
            <a:off x="320274" y="3393587"/>
            <a:ext cx="8891029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aumento en la Cr s de 0,3 mg/dl, para una Cr s = 1,5 mg/dl, sería un </a:t>
            </a:r>
            <a:r>
              <a:rPr lang="es-AR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aum</a:t>
            </a:r>
            <a:r>
              <a:rPr lang="es-A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20%.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          para una Cr s= 3 mg/dl, sería un </a:t>
            </a:r>
            <a:r>
              <a:rPr lang="es-AR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aum</a:t>
            </a:r>
            <a:r>
              <a:rPr lang="es-AR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del 10 %</a:t>
            </a:r>
            <a:endParaRPr lang="es-A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79230" y="4288912"/>
            <a:ext cx="11174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latin typeface="Calibri" panose="020F0502020204030204" pitchFamily="34" charset="0"/>
                <a:ea typeface="Times New Roman" panose="02020603050405020304" pitchFamily="18" charset="0"/>
              </a:rPr>
              <a:t>Con  </a:t>
            </a:r>
            <a:r>
              <a:rPr lang="es-AR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CVa</a:t>
            </a:r>
            <a:r>
              <a:rPr lang="es-AR" b="1" dirty="0">
                <a:latin typeface="Calibri" panose="020F0502020204030204" pitchFamily="34" charset="0"/>
                <a:ea typeface="Times New Roman" panose="02020603050405020304" pitchFamily="18" charset="0"/>
              </a:rPr>
              <a:t>= 3%, y Z= 1,65, el </a:t>
            </a:r>
            <a:r>
              <a:rPr lang="es-AR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VRC = 14,8 %,   ya no es útil para  detectar  cambios por  pérdida aguda de función de FG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20275" y="5376962"/>
            <a:ext cx="11033526" cy="1157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AR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Esencial esforzarnos en lograr un muy bajo CV analítico, para  ofrecer un VRC útil para diferenciar si un  incremento  en la </a:t>
            </a:r>
            <a:r>
              <a:rPr lang="es-AR" b="1" dirty="0" err="1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</a:t>
            </a:r>
            <a:r>
              <a:rPr lang="es-AR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  se debe a un FRA </a:t>
            </a:r>
            <a:r>
              <a:rPr lang="es-AR" b="1" dirty="0" err="1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ó</a:t>
            </a:r>
            <a:r>
              <a:rPr lang="es-AR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es sólo parte de la </a:t>
            </a:r>
            <a:r>
              <a:rPr lang="es-AR" b="1" dirty="0" err="1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Variab</a:t>
            </a:r>
            <a:r>
              <a:rPr lang="es-AR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AR" b="1" dirty="0" err="1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biol</a:t>
            </a:r>
            <a:r>
              <a:rPr lang="es-AR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+ </a:t>
            </a:r>
            <a:r>
              <a:rPr lang="es-AR" b="1" dirty="0" err="1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Variab</a:t>
            </a:r>
            <a:r>
              <a:rPr lang="es-AR" b="1" dirty="0"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analítica.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AR" b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bajo </a:t>
            </a:r>
            <a:r>
              <a:rPr lang="es-AR" b="1" dirty="0" err="1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CVa</a:t>
            </a:r>
            <a:r>
              <a:rPr lang="es-AR" b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 la Cr S permite valorar la tendencia  en los cambios del FG!!!!!</a:t>
            </a:r>
            <a:endParaRPr lang="es-AR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26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968" y="117988"/>
            <a:ext cx="9586969" cy="663677"/>
          </a:xfrm>
        </p:spPr>
        <p:txBody>
          <a:bodyPr>
            <a:noAutofit/>
          </a:bodyPr>
          <a:lstStyle/>
          <a:p>
            <a:pPr algn="ctr"/>
            <a:r>
              <a:rPr lang="es-AR" sz="2400" b="1" dirty="0">
                <a:solidFill>
                  <a:srgbClr val="002060"/>
                </a:solidFill>
              </a:rPr>
              <a:t>Ante un sujeto  con  azoemia y oliguria,  hay  4 Objetivos  diagnósticos </a:t>
            </a:r>
            <a:br>
              <a:rPr lang="es-AR" sz="2800" dirty="0">
                <a:solidFill>
                  <a:srgbClr val="002060"/>
                </a:solidFill>
              </a:rPr>
            </a:br>
            <a:endParaRPr lang="es-AR" sz="1600" dirty="0">
              <a:solidFill>
                <a:srgbClr val="00206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431" y="741663"/>
            <a:ext cx="8642555" cy="611633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7141836-1636-4015-ADD7-3BFBB20D380B}"/>
              </a:ext>
            </a:extLst>
          </p:cNvPr>
          <p:cNvSpPr/>
          <p:nvPr/>
        </p:nvSpPr>
        <p:spPr>
          <a:xfrm>
            <a:off x="9438449" y="741663"/>
            <a:ext cx="2598821" cy="4042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rgbClr val="002060"/>
                </a:solidFill>
              </a:rPr>
              <a:t>Siempre </a:t>
            </a:r>
          </a:p>
          <a:p>
            <a:pPr algn="ctr"/>
            <a:r>
              <a:rPr lang="es-MX" sz="2000" b="1" dirty="0">
                <a:solidFill>
                  <a:srgbClr val="002060"/>
                </a:solidFill>
              </a:rPr>
              <a:t>Anamnesis detallada</a:t>
            </a:r>
          </a:p>
          <a:p>
            <a:pPr algn="ctr"/>
            <a:r>
              <a:rPr lang="es-MX" sz="2000" b="1" dirty="0">
                <a:solidFill>
                  <a:srgbClr val="002060"/>
                </a:solidFill>
              </a:rPr>
              <a:t>+</a:t>
            </a:r>
          </a:p>
          <a:p>
            <a:pPr algn="ctr"/>
            <a:endParaRPr lang="es-MX" sz="2000" b="1" dirty="0">
              <a:solidFill>
                <a:srgbClr val="002060"/>
              </a:solidFill>
            </a:endParaRPr>
          </a:p>
          <a:p>
            <a:pPr algn="ctr"/>
            <a:r>
              <a:rPr lang="es-MX" sz="2000" b="1" dirty="0">
                <a:solidFill>
                  <a:srgbClr val="002060"/>
                </a:solidFill>
              </a:rPr>
              <a:t> Examen Clínico exhaustivo</a:t>
            </a:r>
          </a:p>
          <a:p>
            <a:pPr algn="ctr"/>
            <a:r>
              <a:rPr lang="es-MX" sz="2000" b="1" dirty="0">
                <a:solidFill>
                  <a:srgbClr val="002060"/>
                </a:solidFill>
              </a:rPr>
              <a:t>+</a:t>
            </a:r>
          </a:p>
          <a:p>
            <a:pPr algn="ctr"/>
            <a:r>
              <a:rPr lang="es-MX" sz="2000" b="1" dirty="0">
                <a:solidFill>
                  <a:srgbClr val="002060"/>
                </a:solidFill>
              </a:rPr>
              <a:t>exámenes morfológicos</a:t>
            </a:r>
          </a:p>
          <a:p>
            <a:pPr algn="ctr"/>
            <a:r>
              <a:rPr lang="es-MX" sz="2000" b="1" dirty="0">
                <a:solidFill>
                  <a:srgbClr val="002060"/>
                </a:solidFill>
              </a:rPr>
              <a:t>+</a:t>
            </a:r>
          </a:p>
          <a:p>
            <a:pPr algn="ctr"/>
            <a:r>
              <a:rPr lang="es-MX" sz="2000" b="1" dirty="0">
                <a:solidFill>
                  <a:srgbClr val="002060"/>
                </a:solidFill>
              </a:rPr>
              <a:t> </a:t>
            </a:r>
            <a:r>
              <a:rPr lang="es-MX" sz="2000" b="1" dirty="0" err="1">
                <a:solidFill>
                  <a:srgbClr val="002060"/>
                </a:solidFill>
              </a:rPr>
              <a:t>lab</a:t>
            </a:r>
            <a:r>
              <a:rPr lang="es-MX" sz="2000" b="1" dirty="0">
                <a:solidFill>
                  <a:srgbClr val="002060"/>
                </a:solidFill>
              </a:rPr>
              <a:t> clínico</a:t>
            </a:r>
            <a:endParaRPr lang="es-A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6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0753"/>
            <a:ext cx="10515600" cy="69111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s-AR" sz="3100" b="1" dirty="0">
                <a:solidFill>
                  <a:srgbClr val="002060"/>
                </a:solidFill>
              </a:rPr>
              <a:t>¿ Qué  condiciones  necesitan los riñones para ser felices?</a:t>
            </a:r>
            <a:br>
              <a:rPr lang="es-AR" dirty="0"/>
            </a:br>
            <a:endParaRPr lang="es-AR" sz="28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0639" y="844478"/>
            <a:ext cx="6794857" cy="577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65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275" y="143899"/>
            <a:ext cx="8369968" cy="644683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800F060-25E0-4E91-B41C-73CF48491D48}"/>
              </a:ext>
            </a:extLst>
          </p:cNvPr>
          <p:cNvSpPr/>
          <p:nvPr/>
        </p:nvSpPr>
        <p:spPr>
          <a:xfrm>
            <a:off x="8999622" y="657727"/>
            <a:ext cx="2707103" cy="47324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Limitaciones</a:t>
            </a:r>
            <a:r>
              <a:rPr lang="es-MX" sz="2000" b="1" dirty="0">
                <a:solidFill>
                  <a:srgbClr val="002060"/>
                </a:solidFill>
              </a:rPr>
              <a:t>:</a:t>
            </a:r>
          </a:p>
          <a:p>
            <a:pPr algn="ctr"/>
            <a:endParaRPr lang="es-MX" sz="2000" b="1" dirty="0">
              <a:solidFill>
                <a:srgbClr val="002060"/>
              </a:solidFill>
            </a:endParaRPr>
          </a:p>
          <a:p>
            <a:pPr algn="ctr"/>
            <a:r>
              <a:rPr lang="es-MX" sz="2000" b="1" dirty="0">
                <a:solidFill>
                  <a:srgbClr val="002060"/>
                </a:solidFill>
              </a:rPr>
              <a:t>Faltan biomarcadores de daño / disfunción tubular proximal</a:t>
            </a:r>
          </a:p>
          <a:p>
            <a:pPr algn="ctr"/>
            <a:endParaRPr lang="es-MX" sz="2000" b="1" dirty="0">
              <a:solidFill>
                <a:srgbClr val="002060"/>
              </a:solidFill>
            </a:endParaRPr>
          </a:p>
          <a:p>
            <a:pPr algn="ctr"/>
            <a:r>
              <a:rPr lang="es-MX" sz="2000" b="1" dirty="0">
                <a:solidFill>
                  <a:srgbClr val="002060"/>
                </a:solidFill>
              </a:rPr>
              <a:t>Faltan otros biomarcadores de daño / disfunción del túbulo contorneado distal</a:t>
            </a:r>
          </a:p>
          <a:p>
            <a:pPr algn="ctr"/>
            <a:endParaRPr lang="es-MX" sz="2000" b="1" dirty="0">
              <a:solidFill>
                <a:srgbClr val="002060"/>
              </a:solidFill>
            </a:endParaRPr>
          </a:p>
          <a:p>
            <a:pPr algn="ctr"/>
            <a:r>
              <a:rPr lang="es-MX" sz="2000" b="1" dirty="0">
                <a:solidFill>
                  <a:srgbClr val="002060"/>
                </a:solidFill>
              </a:rPr>
              <a:t>Existen casos con IRA </a:t>
            </a:r>
            <a:r>
              <a:rPr lang="es-MX" sz="2000" b="1" dirty="0" err="1">
                <a:solidFill>
                  <a:srgbClr val="002060"/>
                </a:solidFill>
              </a:rPr>
              <a:t>Pre-renal</a:t>
            </a:r>
            <a:r>
              <a:rPr lang="es-MX" sz="2000" b="1" dirty="0">
                <a:solidFill>
                  <a:srgbClr val="002060"/>
                </a:solidFill>
              </a:rPr>
              <a:t> y daño tubular subclínico</a:t>
            </a:r>
            <a:endParaRPr lang="es-A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18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3397"/>
            <a:ext cx="10515600" cy="283804"/>
          </a:xfrm>
        </p:spPr>
        <p:txBody>
          <a:bodyPr>
            <a:normAutofit fontScale="90000"/>
          </a:bodyPr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7141" y="173397"/>
            <a:ext cx="8453884" cy="61058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0" y="2043046"/>
            <a:ext cx="3121152" cy="20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4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240"/>
            <a:ext cx="10515600" cy="235974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622" y="339214"/>
            <a:ext cx="10012044" cy="637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85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94968"/>
            <a:ext cx="10515600" cy="737420"/>
          </a:xfrm>
        </p:spPr>
        <p:txBody>
          <a:bodyPr>
            <a:normAutofit/>
          </a:bodyPr>
          <a:lstStyle/>
          <a:p>
            <a:pPr algn="ctr"/>
            <a:r>
              <a:rPr lang="es-AR" dirty="0">
                <a:solidFill>
                  <a:srgbClr val="002060"/>
                </a:solidFill>
              </a:rPr>
              <a:t>Conclusión final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3102" y="1592826"/>
            <a:ext cx="7948344" cy="37755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2" y="1182329"/>
            <a:ext cx="2916936" cy="39624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933440" y="5560142"/>
            <a:ext cx="5791200" cy="8905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rgbClr val="002060"/>
                </a:solidFill>
              </a:rPr>
              <a:t>Química Clínica. </a:t>
            </a:r>
            <a:r>
              <a:rPr lang="es-AR" sz="2000" b="1" dirty="0" err="1">
                <a:solidFill>
                  <a:srgbClr val="002060"/>
                </a:solidFill>
              </a:rPr>
              <a:t>FaCENA</a:t>
            </a:r>
            <a:r>
              <a:rPr lang="es-AR" sz="2000" b="1" dirty="0">
                <a:solidFill>
                  <a:srgbClr val="002060"/>
                </a:solidFill>
              </a:rPr>
              <a:t>-UNNE.  Versión  2022</a:t>
            </a:r>
          </a:p>
          <a:p>
            <a:pPr algn="ctr"/>
            <a:r>
              <a:rPr lang="es-AR" sz="2000" b="1" dirty="0" err="1">
                <a:solidFill>
                  <a:srgbClr val="002060"/>
                </a:solidFill>
              </a:rPr>
              <a:t>Prof</a:t>
            </a:r>
            <a:r>
              <a:rPr lang="es-AR" sz="2000" b="1" dirty="0">
                <a:solidFill>
                  <a:srgbClr val="002060"/>
                </a:solidFill>
              </a:rPr>
              <a:t> </a:t>
            </a:r>
            <a:r>
              <a:rPr lang="es-AR" sz="2000" b="1" dirty="0" err="1">
                <a:solidFill>
                  <a:srgbClr val="002060"/>
                </a:solidFill>
              </a:rPr>
              <a:t>Tit</a:t>
            </a:r>
            <a:r>
              <a:rPr lang="es-AR" sz="2000" b="1" dirty="0">
                <a:solidFill>
                  <a:srgbClr val="002060"/>
                </a:solidFill>
              </a:rPr>
              <a:t> Alberto D Reyes</a:t>
            </a:r>
          </a:p>
        </p:txBody>
      </p:sp>
    </p:spTree>
    <p:extLst>
      <p:ext uri="{BB962C8B-B14F-4D97-AF65-F5344CB8AC3E}">
        <p14:creationId xmlns:p14="http://schemas.microsoft.com/office/powerpoint/2010/main" val="186886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7485"/>
            <a:ext cx="10515600" cy="619431"/>
          </a:xfrm>
        </p:spPr>
        <p:txBody>
          <a:bodyPr anchor="t">
            <a:noAutofit/>
          </a:bodyPr>
          <a:lstStyle/>
          <a:p>
            <a:pPr algn="ctr"/>
            <a:r>
              <a:rPr lang="es-AR" sz="2400" b="1" dirty="0">
                <a:solidFill>
                  <a:srgbClr val="002060"/>
                </a:solidFill>
              </a:rPr>
              <a:t>INSUFICIENCIA RENAL AGUDA   =    FRACASO RENAL AGUDO</a:t>
            </a:r>
            <a:br>
              <a:rPr lang="es-AR" sz="2400" dirty="0"/>
            </a:br>
            <a:endParaRPr lang="es-AR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66916"/>
            <a:ext cx="10515600" cy="5811305"/>
          </a:xfrm>
        </p:spPr>
        <p:txBody>
          <a:bodyPr/>
          <a:lstStyle/>
          <a:p>
            <a:r>
              <a:rPr lang="es-AR" sz="2400" b="1" dirty="0">
                <a:solidFill>
                  <a:srgbClr val="002060"/>
                </a:solidFill>
              </a:rPr>
              <a:t>Síndrome clínico,  2rio a múltiples etiologías.</a:t>
            </a:r>
          </a:p>
          <a:p>
            <a:r>
              <a:rPr lang="es-AR" sz="2400" b="1" dirty="0">
                <a:solidFill>
                  <a:srgbClr val="002060"/>
                </a:solidFill>
              </a:rPr>
              <a:t>Se caracteriza por un deterioro brusco  de las  funciones  renales</a:t>
            </a:r>
            <a:endParaRPr lang="es-AR" sz="2400" dirty="0">
              <a:solidFill>
                <a:srgbClr val="002060"/>
              </a:solidFill>
            </a:endParaRPr>
          </a:p>
          <a:p>
            <a:r>
              <a:rPr lang="es-AR" sz="2400" b="1" dirty="0">
                <a:solidFill>
                  <a:srgbClr val="002060"/>
                </a:solidFill>
              </a:rPr>
              <a:t>Se manifiesta por diferentes signos y síntomas, según severidad, mecanismos patogénicos y etiologías </a:t>
            </a:r>
            <a:r>
              <a:rPr lang="es-AR" sz="2000" b="1" dirty="0">
                <a:solidFill>
                  <a:srgbClr val="002060"/>
                </a:solidFill>
              </a:rPr>
              <a:t>( Ver Farreras </a:t>
            </a:r>
            <a:r>
              <a:rPr lang="es-AR" sz="2000" b="1" dirty="0" err="1">
                <a:solidFill>
                  <a:srgbClr val="002060"/>
                </a:solidFill>
              </a:rPr>
              <a:t>Rozman</a:t>
            </a:r>
            <a:r>
              <a:rPr lang="es-AR" sz="2000" b="1" dirty="0">
                <a:solidFill>
                  <a:srgbClr val="002060"/>
                </a:solidFill>
              </a:rPr>
              <a:t>, </a:t>
            </a:r>
            <a:r>
              <a:rPr lang="es-AR" sz="2000" b="1" dirty="0" err="1">
                <a:solidFill>
                  <a:srgbClr val="002060"/>
                </a:solidFill>
              </a:rPr>
              <a:t>pág</a:t>
            </a:r>
            <a:r>
              <a:rPr lang="es-AR" sz="2000" b="1" dirty="0">
                <a:solidFill>
                  <a:srgbClr val="002060"/>
                </a:solidFill>
              </a:rPr>
              <a:t> 28 a 32)</a:t>
            </a:r>
            <a:endParaRPr lang="es-AR" sz="2400" b="1" dirty="0">
              <a:solidFill>
                <a:srgbClr val="002060"/>
              </a:solidFill>
            </a:endParaRPr>
          </a:p>
          <a:p>
            <a:r>
              <a:rPr lang="es-AR" sz="2400" b="1" dirty="0">
                <a:solidFill>
                  <a:srgbClr val="002060"/>
                </a:solidFill>
              </a:rPr>
              <a:t>Toda  IRA-FRA   muestra un rápido aumento de uremia y </a:t>
            </a:r>
            <a:r>
              <a:rPr lang="es-AR" sz="2400" b="1" dirty="0" err="1">
                <a:solidFill>
                  <a:srgbClr val="002060"/>
                </a:solidFill>
              </a:rPr>
              <a:t>creatininemia</a:t>
            </a:r>
            <a:r>
              <a:rPr lang="es-AR" sz="2400" b="1" dirty="0">
                <a:solidFill>
                  <a:srgbClr val="002060"/>
                </a:solidFill>
              </a:rPr>
              <a:t>, </a:t>
            </a:r>
            <a:r>
              <a:rPr lang="es-AR" sz="2400" b="1" dirty="0"/>
              <a:t>con </a:t>
            </a:r>
            <a:r>
              <a:rPr lang="es-AR" sz="2400" b="1" dirty="0" err="1"/>
              <a:t>ó</a:t>
            </a:r>
            <a:r>
              <a:rPr lang="es-AR" sz="2400" b="1" dirty="0"/>
              <a:t> sin </a:t>
            </a:r>
            <a:r>
              <a:rPr lang="es-AR" sz="2400" b="1" dirty="0">
                <a:solidFill>
                  <a:srgbClr val="002060"/>
                </a:solidFill>
              </a:rPr>
              <a:t>disminución del volumen urinario</a:t>
            </a:r>
            <a:endParaRPr lang="es-AR" sz="2400" dirty="0">
              <a:solidFill>
                <a:srgbClr val="002060"/>
              </a:solidFill>
            </a:endParaRPr>
          </a:p>
          <a:p>
            <a:pPr algn="just"/>
            <a:endParaRPr lang="es-AR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16" y="3264528"/>
            <a:ext cx="6859556" cy="331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0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516" y="382139"/>
            <a:ext cx="3133299" cy="2292822"/>
          </a:xfrm>
        </p:spPr>
        <p:txBody>
          <a:bodyPr>
            <a:noAutofit/>
          </a:bodyPr>
          <a:lstStyle/>
          <a:p>
            <a:pPr algn="ctr"/>
            <a:r>
              <a:rPr lang="es-AR" sz="2800" b="1" dirty="0">
                <a:solidFill>
                  <a:srgbClr val="002060"/>
                </a:solidFill>
              </a:rPr>
              <a:t> </a:t>
            </a:r>
            <a:r>
              <a:rPr lang="es-AR" sz="2400" b="1" dirty="0">
                <a:solidFill>
                  <a:srgbClr val="002060"/>
                </a:solidFill>
              </a:rPr>
              <a:t>Clases de Insuficiencia Renal Aguda</a:t>
            </a:r>
            <a:br>
              <a:rPr lang="es-AR" sz="2400" dirty="0">
                <a:solidFill>
                  <a:srgbClr val="002060"/>
                </a:solidFill>
              </a:rPr>
            </a:br>
            <a:r>
              <a:rPr lang="es-AR" sz="2400" b="1" dirty="0">
                <a:solidFill>
                  <a:srgbClr val="002060"/>
                </a:solidFill>
              </a:rPr>
              <a:t>según el mecanismo patogénico principal</a:t>
            </a:r>
            <a:br>
              <a:rPr lang="es-AR" sz="2800" dirty="0">
                <a:solidFill>
                  <a:srgbClr val="002060"/>
                </a:solidFill>
              </a:rPr>
            </a:br>
            <a:endParaRPr lang="es-AR" sz="1800" dirty="0">
              <a:solidFill>
                <a:srgbClr val="00206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2820" y="130528"/>
            <a:ext cx="8440732" cy="616109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4018" y="3848668"/>
            <a:ext cx="3133299" cy="2442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buAutoNum type="arabicParenBoth"/>
            </a:pPr>
            <a:r>
              <a:rPr lang="es-A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Incidencia global. </a:t>
            </a:r>
          </a:p>
          <a:p>
            <a:pPr marL="342900" lvl="0" indent="-342900" algn="ctr">
              <a:buAutoNum type="arabicParenBoth"/>
            </a:pPr>
            <a:endParaRPr lang="es-AR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s-A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tomar decisiones, calcular la Incidencia Específica =</a:t>
            </a:r>
          </a:p>
          <a:p>
            <a:pPr lvl="0" algn="ctr"/>
            <a:r>
              <a:rPr lang="es-A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N° casos  en cada población, lugar y momento </a:t>
            </a:r>
            <a:endParaRPr lang="es-AR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A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4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362" y="177421"/>
            <a:ext cx="6075239" cy="900752"/>
          </a:xfrm>
        </p:spPr>
        <p:txBody>
          <a:bodyPr>
            <a:noAutofit/>
          </a:bodyPr>
          <a:lstStyle/>
          <a:p>
            <a:pPr algn="ctr"/>
            <a:r>
              <a:rPr lang="es-AR" sz="2800" b="1" dirty="0">
                <a:solidFill>
                  <a:srgbClr val="002060"/>
                </a:solidFill>
              </a:rPr>
              <a:t>Mecanismos y Etiologías en cada IRA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4651" y="443552"/>
            <a:ext cx="5077813" cy="63735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110" y="1392072"/>
            <a:ext cx="5336491" cy="4626591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27362" y="2729552"/>
            <a:ext cx="879123" cy="35678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AR" altLang="es-A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Funcional 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27362" y="3289111"/>
            <a:ext cx="879475" cy="34119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AR" altLang="es-A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Orgánica</a:t>
            </a: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1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7705"/>
            <a:ext cx="10844284" cy="139842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788" y="327547"/>
            <a:ext cx="7114643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50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4057"/>
            <a:ext cx="10515600" cy="139842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4057"/>
            <a:ext cx="7165073" cy="655428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188657" y="955343"/>
            <a:ext cx="3766782" cy="5186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chemeClr val="tx1"/>
                </a:solidFill>
              </a:rPr>
              <a:t>¿Cómo distinguimos si el paciente presenta IRA Pre-renal funcional</a:t>
            </a:r>
          </a:p>
          <a:p>
            <a:pPr algn="ctr"/>
            <a:r>
              <a:rPr lang="es-AR" sz="2000" b="1" dirty="0">
                <a:solidFill>
                  <a:schemeClr val="tx1"/>
                </a:solidFill>
              </a:rPr>
              <a:t> </a:t>
            </a:r>
            <a:r>
              <a:rPr lang="es-AR" sz="2000" b="1" dirty="0" err="1">
                <a:solidFill>
                  <a:schemeClr val="tx1"/>
                </a:solidFill>
              </a:rPr>
              <a:t>ó</a:t>
            </a:r>
            <a:endParaRPr lang="es-AR" sz="2000" b="1" dirty="0">
              <a:solidFill>
                <a:schemeClr val="tx1"/>
              </a:solidFill>
            </a:endParaRPr>
          </a:p>
          <a:p>
            <a:pPr algn="ctr"/>
            <a:r>
              <a:rPr lang="es-AR" sz="2000" b="1" dirty="0">
                <a:solidFill>
                  <a:schemeClr val="tx1"/>
                </a:solidFill>
              </a:rPr>
              <a:t> IRA Pre-renal Orgánica?</a:t>
            </a:r>
          </a:p>
          <a:p>
            <a:endParaRPr lang="es-AR" dirty="0">
              <a:solidFill>
                <a:srgbClr val="002060"/>
              </a:solidFill>
            </a:endParaRPr>
          </a:p>
          <a:p>
            <a:pPr algn="ctr"/>
            <a:r>
              <a:rPr lang="es-AR" b="1" dirty="0">
                <a:solidFill>
                  <a:srgbClr val="002060"/>
                </a:solidFill>
              </a:rPr>
              <a:t>Antecedentes clínicos y de </a:t>
            </a:r>
            <a:r>
              <a:rPr lang="es-AR" b="1" dirty="0" err="1">
                <a:solidFill>
                  <a:srgbClr val="002060"/>
                </a:solidFill>
              </a:rPr>
              <a:t>lab</a:t>
            </a:r>
            <a:r>
              <a:rPr lang="es-AR" b="1" dirty="0">
                <a:solidFill>
                  <a:srgbClr val="002060"/>
                </a:solidFill>
              </a:rPr>
              <a:t>   + </a:t>
            </a:r>
          </a:p>
          <a:p>
            <a:pPr algn="ctr"/>
            <a:r>
              <a:rPr lang="es-AR" b="1" dirty="0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es-AR" b="1" dirty="0">
                <a:solidFill>
                  <a:srgbClr val="002060"/>
                </a:solidFill>
              </a:rPr>
              <a:t>signos y síntomas  +  </a:t>
            </a:r>
          </a:p>
          <a:p>
            <a:pPr algn="ctr"/>
            <a:endParaRPr lang="es-AR" b="1" dirty="0">
              <a:solidFill>
                <a:srgbClr val="002060"/>
              </a:solidFill>
            </a:endParaRPr>
          </a:p>
          <a:p>
            <a:pPr algn="ctr"/>
            <a:r>
              <a:rPr lang="es-AR" b="1" dirty="0">
                <a:solidFill>
                  <a:srgbClr val="002060"/>
                </a:solidFill>
              </a:rPr>
              <a:t>hallazgos de </a:t>
            </a:r>
            <a:r>
              <a:rPr lang="es-AR" b="1" dirty="0" err="1">
                <a:solidFill>
                  <a:srgbClr val="002060"/>
                </a:solidFill>
              </a:rPr>
              <a:t>lab</a:t>
            </a:r>
            <a:r>
              <a:rPr lang="es-AR" b="1" dirty="0">
                <a:solidFill>
                  <a:srgbClr val="002060"/>
                </a:solidFill>
              </a:rPr>
              <a:t> (según Etiología)</a:t>
            </a:r>
            <a:endParaRPr lang="es-AR" dirty="0">
              <a:solidFill>
                <a:srgbClr val="002060"/>
              </a:solidFill>
            </a:endParaRPr>
          </a:p>
          <a:p>
            <a:r>
              <a:rPr lang="es-AR" b="1" dirty="0">
                <a:solidFill>
                  <a:srgbClr val="002060"/>
                </a:solidFill>
              </a:rPr>
              <a:t> </a:t>
            </a:r>
            <a:endParaRPr lang="es-AR" dirty="0">
              <a:solidFill>
                <a:srgbClr val="002060"/>
              </a:solidFill>
            </a:endParaRPr>
          </a:p>
          <a:p>
            <a:pPr algn="ctr"/>
            <a:endParaRPr lang="es-A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7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609" y="0"/>
            <a:ext cx="10515600" cy="245659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1490" y="245659"/>
            <a:ext cx="7314990" cy="64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2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121" y="382136"/>
            <a:ext cx="4579961" cy="791571"/>
          </a:xfrm>
        </p:spPr>
        <p:txBody>
          <a:bodyPr>
            <a:normAutofit/>
          </a:bodyPr>
          <a:lstStyle/>
          <a:p>
            <a:pPr algn="ctr"/>
            <a:r>
              <a:rPr lang="es-AR" sz="3600" dirty="0">
                <a:solidFill>
                  <a:srgbClr val="002060"/>
                </a:solidFill>
              </a:rPr>
              <a:t>IRA </a:t>
            </a:r>
            <a:r>
              <a:rPr lang="es-AR" sz="3600" dirty="0" err="1">
                <a:solidFill>
                  <a:srgbClr val="002060"/>
                </a:solidFill>
              </a:rPr>
              <a:t>postrenal</a:t>
            </a:r>
            <a:endParaRPr lang="es-AR" sz="3600" dirty="0">
              <a:solidFill>
                <a:srgbClr val="00206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712794"/>
            <a:ext cx="4801309" cy="4036752"/>
          </a:xfrm>
        </p:spPr>
      </p:pic>
      <p:sp>
        <p:nvSpPr>
          <p:cNvPr id="5" name="Rectángulo 4"/>
          <p:cNvSpPr/>
          <p:nvPr/>
        </p:nvSpPr>
        <p:spPr>
          <a:xfrm>
            <a:off x="5104546" y="477671"/>
            <a:ext cx="6906051" cy="61824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chemeClr val="tx1"/>
                </a:solidFill>
              </a:rPr>
              <a:t>Recursos  para el diagnóstico  de  uropatías  obstructivas</a:t>
            </a:r>
          </a:p>
          <a:p>
            <a:pPr algn="ctr"/>
            <a:endParaRPr lang="es-AR" sz="2000" dirty="0">
              <a:solidFill>
                <a:schemeClr val="tx1"/>
              </a:solidFill>
            </a:endParaRPr>
          </a:p>
          <a:p>
            <a:r>
              <a:rPr lang="es-AR" sz="2000" b="1" dirty="0">
                <a:solidFill>
                  <a:srgbClr val="002060"/>
                </a:solidFill>
              </a:rPr>
              <a:t>-Los datos de la micción son esenciales ( disuria, </a:t>
            </a:r>
            <a:r>
              <a:rPr lang="es-AR" sz="2000" b="1" dirty="0" err="1">
                <a:solidFill>
                  <a:srgbClr val="002060"/>
                </a:solidFill>
              </a:rPr>
              <a:t>nicturia</a:t>
            </a:r>
            <a:r>
              <a:rPr lang="es-AR" sz="2000" b="1" dirty="0">
                <a:solidFill>
                  <a:srgbClr val="002060"/>
                </a:solidFill>
              </a:rPr>
              <a:t>,  oliguria, goteo post micción, etc.)</a:t>
            </a:r>
          </a:p>
          <a:p>
            <a:endParaRPr lang="es-AR" sz="2000" dirty="0">
              <a:solidFill>
                <a:srgbClr val="002060"/>
              </a:solidFill>
            </a:endParaRPr>
          </a:p>
          <a:p>
            <a:r>
              <a:rPr lang="es-AR" sz="2000" b="1" dirty="0">
                <a:solidFill>
                  <a:srgbClr val="002060"/>
                </a:solidFill>
              </a:rPr>
              <a:t>-La Ecografía puede detectar  dilatación de un </a:t>
            </a:r>
            <a:r>
              <a:rPr lang="es-AR" sz="2000" b="1" dirty="0" err="1">
                <a:solidFill>
                  <a:srgbClr val="002060"/>
                </a:solidFill>
              </a:rPr>
              <a:t>ó</a:t>
            </a:r>
            <a:r>
              <a:rPr lang="es-AR" sz="2000" b="1" dirty="0">
                <a:solidFill>
                  <a:srgbClr val="002060"/>
                </a:solidFill>
              </a:rPr>
              <a:t> ambos uréteres,  y/o  de la  uretra. </a:t>
            </a:r>
          </a:p>
          <a:p>
            <a:endParaRPr lang="es-AR" sz="2000" dirty="0">
              <a:solidFill>
                <a:srgbClr val="002060"/>
              </a:solidFill>
            </a:endParaRPr>
          </a:p>
          <a:p>
            <a:r>
              <a:rPr lang="es-AR" sz="2000" b="1" dirty="0">
                <a:solidFill>
                  <a:srgbClr val="002060"/>
                </a:solidFill>
              </a:rPr>
              <a:t>-La tomografía axial computarizada, la </a:t>
            </a:r>
            <a:r>
              <a:rPr lang="es-AR" sz="2000" b="1" dirty="0" err="1">
                <a:solidFill>
                  <a:srgbClr val="002060"/>
                </a:solidFill>
              </a:rPr>
              <a:t>pielografía</a:t>
            </a:r>
            <a:r>
              <a:rPr lang="es-AR" sz="2000" b="1" dirty="0">
                <a:solidFill>
                  <a:srgbClr val="002060"/>
                </a:solidFill>
              </a:rPr>
              <a:t>  y la cistografía tienen mayor sensibilidad para detectar obstrucciones. La </a:t>
            </a:r>
            <a:r>
              <a:rPr lang="es-AR" sz="2000" b="1" dirty="0" err="1">
                <a:solidFill>
                  <a:srgbClr val="002060"/>
                </a:solidFill>
              </a:rPr>
              <a:t>uroresonancia</a:t>
            </a:r>
            <a:r>
              <a:rPr lang="es-AR" sz="2000" b="1" dirty="0">
                <a:solidFill>
                  <a:srgbClr val="002060"/>
                </a:solidFill>
              </a:rPr>
              <a:t> magnética  no precisa  administrar  medios de contraste.</a:t>
            </a:r>
          </a:p>
          <a:p>
            <a:endParaRPr lang="es-AR" sz="2000" dirty="0">
              <a:solidFill>
                <a:srgbClr val="002060"/>
              </a:solidFill>
            </a:endParaRPr>
          </a:p>
          <a:p>
            <a:r>
              <a:rPr lang="es-AR" sz="2000" b="1" dirty="0">
                <a:solidFill>
                  <a:srgbClr val="002060"/>
                </a:solidFill>
              </a:rPr>
              <a:t>-En el </a:t>
            </a:r>
            <a:r>
              <a:rPr lang="es-AR" sz="2000" b="1" dirty="0" err="1">
                <a:solidFill>
                  <a:srgbClr val="002060"/>
                </a:solidFill>
              </a:rPr>
              <a:t>lab</a:t>
            </a:r>
            <a:r>
              <a:rPr lang="es-AR" sz="2000" b="1" dirty="0">
                <a:solidFill>
                  <a:srgbClr val="002060"/>
                </a:solidFill>
              </a:rPr>
              <a:t> solamente   observamos   en plasma aumento de urea y creatinina, y en la orina: Relación Uremia / </a:t>
            </a:r>
            <a:r>
              <a:rPr lang="es-AR" sz="2000" b="1" dirty="0" err="1">
                <a:solidFill>
                  <a:srgbClr val="002060"/>
                </a:solidFill>
              </a:rPr>
              <a:t>Creat</a:t>
            </a:r>
            <a:r>
              <a:rPr lang="es-AR" sz="2000" b="1" dirty="0">
                <a:solidFill>
                  <a:srgbClr val="002060"/>
                </a:solidFill>
              </a:rPr>
              <a:t> &gt; 20 ( ambas en mg/dl), sin datos clínicos para pensar en una IRS  Pre-renal</a:t>
            </a:r>
            <a:endParaRPr lang="es-AR" sz="2000" dirty="0">
              <a:solidFill>
                <a:srgbClr val="002060"/>
              </a:solidFill>
            </a:endParaRPr>
          </a:p>
          <a:p>
            <a:r>
              <a:rPr lang="es-AR" sz="2000" b="1" dirty="0">
                <a:solidFill>
                  <a:srgbClr val="002060"/>
                </a:solidFill>
              </a:rPr>
              <a:t> </a:t>
            </a:r>
            <a:endParaRPr lang="es-A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551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1151</Words>
  <Application>Microsoft Office PowerPoint</Application>
  <PresentationFormat>Panorámica</PresentationFormat>
  <Paragraphs>151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Tema de Office</vt:lpstr>
      <vt:lpstr>INSUFICIENCIA RENAL AGUDA    FRACASO RENAL AGUDO </vt:lpstr>
      <vt:lpstr>¿ Qué  condiciones  necesitan los riñones para ser felices? </vt:lpstr>
      <vt:lpstr>INSUFICIENCIA RENAL AGUDA   =    FRACASO RENAL AGUDO </vt:lpstr>
      <vt:lpstr> Clases de Insuficiencia Renal Aguda según el mecanismo patogénico principal </vt:lpstr>
      <vt:lpstr>Mecanismos y Etiologías en cada IRA</vt:lpstr>
      <vt:lpstr>Presentación de PowerPoint</vt:lpstr>
      <vt:lpstr>Presentación de PowerPoint</vt:lpstr>
      <vt:lpstr>Presentación de PowerPoint</vt:lpstr>
      <vt:lpstr>IRA postrenal</vt:lpstr>
      <vt:lpstr>Presentación de PowerPoint</vt:lpstr>
      <vt:lpstr>Presentación de PowerPoint</vt:lpstr>
      <vt:lpstr>Cambios sistémicos  durante el  Daño Renal Agudo (DRA) DRA= Injuria Renal Aguda  = Acute Kidney Disease ( IKA) No son Insuf Renal Aguda</vt:lpstr>
      <vt:lpstr>CLASIFICACIONES  FUNCIONALES  DE    IRA- DRA      ESCALA  RIFLE  Y   ESTADIOS AKI </vt:lpstr>
      <vt:lpstr>Presentación de PowerPoint</vt:lpstr>
      <vt:lpstr>Se propone incluir biomarcadores de lesión renal </vt:lpstr>
      <vt:lpstr>Presentación de PowerPoint</vt:lpstr>
      <vt:lpstr>Presentación de PowerPoint</vt:lpstr>
      <vt:lpstr>Presentación de PowerPoint</vt:lpstr>
      <vt:lpstr>Ante un sujeto  con  azoemia y oliguria,  hay  4 Objetivos  diagnósticos  </vt:lpstr>
      <vt:lpstr>Presentación de PowerPoint</vt:lpstr>
      <vt:lpstr>Presentación de PowerPoint</vt:lpstr>
      <vt:lpstr>Presentación de PowerPoint</vt:lpstr>
      <vt:lpstr>Conclusión final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89</cp:revision>
  <dcterms:created xsi:type="dcterms:W3CDTF">2020-05-11T22:00:09Z</dcterms:created>
  <dcterms:modified xsi:type="dcterms:W3CDTF">2022-04-28T02:01:58Z</dcterms:modified>
</cp:coreProperties>
</file>