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66" r:id="rId5"/>
    <p:sldId id="261" r:id="rId6"/>
    <p:sldId id="265" r:id="rId7"/>
    <p:sldId id="264" r:id="rId8"/>
    <p:sldId id="268" r:id="rId9"/>
    <p:sldId id="277" r:id="rId10"/>
    <p:sldId id="280" r:id="rId11"/>
    <p:sldId id="281" r:id="rId12"/>
    <p:sldId id="284" r:id="rId13"/>
    <p:sldId id="282" r:id="rId14"/>
    <p:sldId id="262" r:id="rId15"/>
    <p:sldId id="272" r:id="rId16"/>
    <p:sldId id="273" r:id="rId17"/>
    <p:sldId id="259" r:id="rId18"/>
    <p:sldId id="260" r:id="rId19"/>
    <p:sldId id="271" r:id="rId20"/>
    <p:sldId id="279" r:id="rId21"/>
    <p:sldId id="274" r:id="rId22"/>
    <p:sldId id="275" r:id="rId23"/>
    <p:sldId id="270" r:id="rId24"/>
    <p:sldId id="269" r:id="rId2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5FCDE-50E5-4404-BA82-0A493E1AF3B0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B2567-2D74-410A-BB3A-775BD0856D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29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2567-2D74-410A-BB3A-775BD0856D3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398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2567-2D74-410A-BB3A-775BD0856D3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646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B2567-2D74-410A-BB3A-775BD0856D37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784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874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624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29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03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035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41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41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12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50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04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34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475B-9C04-4DBC-8E5D-81255059E5F2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2824-389B-4357-A452-555AA2BD82A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174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92369"/>
            <a:ext cx="9185564" cy="1441771"/>
          </a:xfrm>
        </p:spPr>
        <p:txBody>
          <a:bodyPr>
            <a:normAutofit fontScale="90000"/>
          </a:bodyPr>
          <a:lstStyle/>
          <a:p>
            <a:r>
              <a:rPr lang="es-AR" sz="5400" b="1" dirty="0">
                <a:solidFill>
                  <a:srgbClr val="002060"/>
                </a:solidFill>
              </a:rPr>
              <a:t>Laboratorio clínico en sujetos con nefropatías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67056" y="5818908"/>
            <a:ext cx="4793672" cy="719051"/>
          </a:xfrm>
        </p:spPr>
        <p:txBody>
          <a:bodyPr>
            <a:normAutofit/>
          </a:bodyPr>
          <a:lstStyle/>
          <a:p>
            <a:r>
              <a:rPr lang="es-AR" sz="1400" b="1" dirty="0" err="1">
                <a:solidFill>
                  <a:srgbClr val="002060"/>
                </a:solidFill>
              </a:rPr>
              <a:t>Prof</a:t>
            </a:r>
            <a:r>
              <a:rPr lang="es-AR" sz="1400" b="1" dirty="0">
                <a:solidFill>
                  <a:srgbClr val="002060"/>
                </a:solidFill>
              </a:rPr>
              <a:t> Titular Alberto Daniel Reyes</a:t>
            </a:r>
          </a:p>
          <a:p>
            <a:r>
              <a:rPr lang="es-AR" sz="1400" b="1" dirty="0" err="1">
                <a:solidFill>
                  <a:srgbClr val="002060"/>
                </a:solidFill>
              </a:rPr>
              <a:t>Qca</a:t>
            </a:r>
            <a:r>
              <a:rPr lang="es-AR" sz="1400" b="1" dirty="0">
                <a:solidFill>
                  <a:srgbClr val="002060"/>
                </a:solidFill>
              </a:rPr>
              <a:t> Clínica- </a:t>
            </a:r>
            <a:r>
              <a:rPr lang="es-AR" sz="1400" b="1" dirty="0" err="1">
                <a:solidFill>
                  <a:srgbClr val="002060"/>
                </a:solidFill>
              </a:rPr>
              <a:t>FaCENA</a:t>
            </a:r>
            <a:r>
              <a:rPr lang="es-AR" sz="1400" b="1" dirty="0">
                <a:solidFill>
                  <a:srgbClr val="002060"/>
                </a:solidFill>
              </a:rPr>
              <a:t>-UNNE -2022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77" y="1976559"/>
            <a:ext cx="4541623" cy="35999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2DE9E1-4E62-45F3-878C-0D712489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6" y="2069649"/>
            <a:ext cx="4924234" cy="27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4AF57-4DE9-4259-9033-9C305F00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622" y="126711"/>
            <a:ext cx="10515600" cy="575886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Biomarcadores de función renal y Biomarcadores de lesión renal</a:t>
            </a:r>
            <a:endParaRPr lang="es-AR" sz="2400" b="1" dirty="0">
              <a:solidFill>
                <a:srgbClr val="00206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451F4F-B122-4458-9B5B-98651759D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156" y="702597"/>
            <a:ext cx="7792453" cy="469463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6163F8-B8D5-46FA-99C8-2CA1BFE6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95" y="5397231"/>
            <a:ext cx="5889658" cy="12583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7F23075-6048-4251-929D-D50D1C7BA3F4}"/>
              </a:ext>
            </a:extLst>
          </p:cNvPr>
          <p:cNvSpPr/>
          <p:nvPr/>
        </p:nvSpPr>
        <p:spPr>
          <a:xfrm>
            <a:off x="8791075" y="702597"/>
            <a:ext cx="3112168" cy="5666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Biomarcadores de función renal ?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Filtración….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Reabsorción…..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Secreción ….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Concentración….</a:t>
            </a:r>
          </a:p>
          <a:p>
            <a:pPr algn="ctr">
              <a:lnSpc>
                <a:spcPct val="150000"/>
              </a:lnSpc>
            </a:pPr>
            <a:endParaRPr lang="es-MX" sz="2000" b="1" dirty="0">
              <a:solidFill>
                <a:srgbClr val="002060"/>
              </a:solidFill>
            </a:endParaRP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Biomarcadores de daño renal ?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Glomerular….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Tubular….</a:t>
            </a:r>
          </a:p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Intersticial…</a:t>
            </a:r>
            <a:endParaRPr lang="es-A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9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334907-419E-46AE-8177-40573B3F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9" y="327599"/>
            <a:ext cx="7268853" cy="40335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8E1893-D6C1-48C9-AA50-A4960C8B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5" y="4441361"/>
            <a:ext cx="6047874" cy="224318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BB240F1-DEC9-4CC4-A69F-7FE64609D4F9}"/>
              </a:ext>
            </a:extLst>
          </p:cNvPr>
          <p:cNvSpPr/>
          <p:nvPr/>
        </p:nvSpPr>
        <p:spPr>
          <a:xfrm>
            <a:off x="7443538" y="5390146"/>
            <a:ext cx="4475746" cy="12943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 </a:t>
            </a:r>
            <a:r>
              <a:rPr lang="es-AR" sz="1600" b="1" dirty="0">
                <a:solidFill>
                  <a:schemeClr val="tx1"/>
                </a:solidFill>
              </a:rPr>
              <a:t>Hoste EA, McCullough PA, </a:t>
            </a:r>
            <a:r>
              <a:rPr lang="es-AR" sz="1600" b="1" dirty="0" err="1">
                <a:solidFill>
                  <a:schemeClr val="tx1"/>
                </a:solidFill>
              </a:rPr>
              <a:t>Kashani</a:t>
            </a:r>
            <a:r>
              <a:rPr lang="es-AR" sz="1600" b="1" dirty="0">
                <a:solidFill>
                  <a:schemeClr val="tx1"/>
                </a:solidFill>
              </a:rPr>
              <a:t> K, </a:t>
            </a:r>
            <a:r>
              <a:rPr lang="es-AR" sz="1600" b="1" dirty="0" err="1">
                <a:solidFill>
                  <a:schemeClr val="tx1"/>
                </a:solidFill>
              </a:rPr>
              <a:t>Chawla</a:t>
            </a:r>
            <a:r>
              <a:rPr lang="es-AR" sz="1600" b="1" dirty="0">
                <a:solidFill>
                  <a:schemeClr val="tx1"/>
                </a:solidFill>
              </a:rPr>
              <a:t> LS, </a:t>
            </a:r>
            <a:r>
              <a:rPr lang="es-AR" sz="1600" b="1" dirty="0" err="1">
                <a:solidFill>
                  <a:schemeClr val="tx1"/>
                </a:solidFill>
              </a:rPr>
              <a:t>Joannidis</a:t>
            </a:r>
            <a:r>
              <a:rPr lang="es-AR" sz="1600" b="1" dirty="0">
                <a:solidFill>
                  <a:schemeClr val="tx1"/>
                </a:solidFill>
              </a:rPr>
              <a:t> M, Shaw AD, et al. </a:t>
            </a:r>
            <a:r>
              <a:rPr lang="es-AR" sz="1600" b="1" dirty="0" err="1">
                <a:solidFill>
                  <a:schemeClr val="tx1"/>
                </a:solidFill>
              </a:rPr>
              <a:t>for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the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Sapphire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Investigators</a:t>
            </a:r>
            <a:r>
              <a:rPr lang="es-AR" sz="1600" b="1" dirty="0">
                <a:solidFill>
                  <a:schemeClr val="tx1"/>
                </a:solidFill>
              </a:rPr>
              <a:t>: </a:t>
            </a:r>
            <a:r>
              <a:rPr lang="es-AR" sz="1600" b="1" dirty="0" err="1">
                <a:solidFill>
                  <a:schemeClr val="tx1"/>
                </a:solidFill>
              </a:rPr>
              <a:t>Derivation</a:t>
            </a:r>
            <a:r>
              <a:rPr lang="es-AR" sz="1600" b="1" dirty="0">
                <a:solidFill>
                  <a:schemeClr val="tx1"/>
                </a:solidFill>
              </a:rPr>
              <a:t> and </a:t>
            </a:r>
            <a:r>
              <a:rPr lang="es-AR" sz="1600" b="1" dirty="0" err="1">
                <a:solidFill>
                  <a:schemeClr val="tx1"/>
                </a:solidFill>
              </a:rPr>
              <a:t>validation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of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cut-offs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for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clinical</a:t>
            </a:r>
            <a:r>
              <a:rPr lang="es-AR" sz="1600" b="1" dirty="0">
                <a:solidFill>
                  <a:schemeClr val="tx1"/>
                </a:solidFill>
              </a:rPr>
              <a:t> use </a:t>
            </a:r>
            <a:r>
              <a:rPr lang="es-AR" sz="1600" b="1" dirty="0" err="1">
                <a:solidFill>
                  <a:schemeClr val="tx1"/>
                </a:solidFill>
              </a:rPr>
              <a:t>of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cell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cycle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arrest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biomarkers</a:t>
            </a:r>
            <a:r>
              <a:rPr lang="es-AR" sz="1600" b="1" dirty="0">
                <a:solidFill>
                  <a:schemeClr val="tx1"/>
                </a:solidFill>
              </a:rPr>
              <a:t>. </a:t>
            </a:r>
            <a:r>
              <a:rPr lang="es-AR" sz="1600" b="1" dirty="0" err="1">
                <a:solidFill>
                  <a:schemeClr val="tx1"/>
                </a:solidFill>
              </a:rPr>
              <a:t>Nephrol</a:t>
            </a:r>
            <a:r>
              <a:rPr lang="es-AR" sz="1600" b="1" dirty="0">
                <a:solidFill>
                  <a:schemeClr val="tx1"/>
                </a:solidFill>
              </a:rPr>
              <a:t> Dial </a:t>
            </a:r>
            <a:r>
              <a:rPr lang="es-AR" sz="1600" b="1" dirty="0" err="1">
                <a:solidFill>
                  <a:schemeClr val="tx1"/>
                </a:solidFill>
              </a:rPr>
              <a:t>Transplant</a:t>
            </a:r>
            <a:r>
              <a:rPr lang="es-AR" sz="1600" b="1" dirty="0">
                <a:solidFill>
                  <a:schemeClr val="tx1"/>
                </a:solidFill>
              </a:rPr>
              <a:t>. 2014;29(11):2054–61.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54AE77-443D-4660-A409-BFE8BAE18705}"/>
              </a:ext>
            </a:extLst>
          </p:cNvPr>
          <p:cNvSpPr/>
          <p:nvPr/>
        </p:nvSpPr>
        <p:spPr>
          <a:xfrm>
            <a:off x="7956884" y="364206"/>
            <a:ext cx="3515001" cy="2069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Los nuevos biomarcadores de LRA varían en su origen,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en su función,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en su distribución y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en el momento de  liberación post lesión renal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5E90E24-F9CF-4AC0-928D-AEA24BBF6506}"/>
              </a:ext>
            </a:extLst>
          </p:cNvPr>
          <p:cNvSpPr/>
          <p:nvPr/>
        </p:nvSpPr>
        <p:spPr>
          <a:xfrm>
            <a:off x="7845480" y="2737067"/>
            <a:ext cx="2695073" cy="20694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¿Porqué no figuran </a:t>
            </a:r>
            <a:r>
              <a:rPr lang="es-MX" sz="2000" b="1" dirty="0" err="1">
                <a:solidFill>
                  <a:srgbClr val="002060"/>
                </a:solidFill>
              </a:rPr>
              <a:t>creatininemia</a:t>
            </a:r>
            <a:r>
              <a:rPr lang="es-MX" sz="2000" b="1" dirty="0">
                <a:solidFill>
                  <a:srgbClr val="002060"/>
                </a:solidFill>
              </a:rPr>
              <a:t> y </a:t>
            </a:r>
            <a:r>
              <a:rPr lang="es-MX" sz="2000" b="1" dirty="0" err="1">
                <a:solidFill>
                  <a:srgbClr val="002060"/>
                </a:solidFill>
              </a:rPr>
              <a:t>albuminemia</a:t>
            </a:r>
            <a:r>
              <a:rPr lang="es-MX" sz="2000" b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¿Qué tipo de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biomarcadores son ?</a:t>
            </a:r>
            <a:endParaRPr lang="es-AR" sz="2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0E9587-E364-42E5-9C62-2BBE8F6C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320" y="2681633"/>
            <a:ext cx="1177365" cy="20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E144F-3919-4791-8228-87D4C8E9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7"/>
            <a:ext cx="10515600" cy="372811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Tarea: Completar las siguientes Tablas  ( para lunes 2 de mayo 2022)</a:t>
            </a:r>
            <a:endParaRPr lang="es-AR" sz="2000" b="1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B6AB2-7314-4989-AF15-E208F90C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4" y="4940967"/>
            <a:ext cx="7622681" cy="169628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10CFD62-BA83-492A-A7E8-59C6A751F15F}"/>
              </a:ext>
            </a:extLst>
          </p:cNvPr>
          <p:cNvSpPr/>
          <p:nvPr/>
        </p:nvSpPr>
        <p:spPr>
          <a:xfrm>
            <a:off x="8324851" y="737937"/>
            <a:ext cx="3524249" cy="5681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Revisar manejo renal normal del biomarcador para definir su utilidad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 err="1">
                <a:solidFill>
                  <a:srgbClr val="002060"/>
                </a:solidFill>
              </a:rPr>
              <a:t>Ej</a:t>
            </a:r>
            <a:r>
              <a:rPr lang="es-MX" sz="2000" b="1" dirty="0">
                <a:solidFill>
                  <a:srgbClr val="002060"/>
                </a:solidFill>
              </a:rPr>
              <a:t>: </a:t>
            </a:r>
            <a:r>
              <a:rPr lang="es-MX" sz="2000" b="1" dirty="0" err="1">
                <a:solidFill>
                  <a:srgbClr val="002060"/>
                </a:solidFill>
              </a:rPr>
              <a:t>Cistatina</a:t>
            </a:r>
            <a:r>
              <a:rPr lang="es-MX" sz="2000" b="1" dirty="0">
                <a:solidFill>
                  <a:srgbClr val="002060"/>
                </a:solidFill>
              </a:rPr>
              <a:t> C es una Proteína de PM: 13,3 </a:t>
            </a:r>
            <a:r>
              <a:rPr lang="es-MX" sz="2000" b="1" dirty="0" err="1">
                <a:solidFill>
                  <a:srgbClr val="002060"/>
                </a:solidFill>
              </a:rPr>
              <a:t>kD</a:t>
            </a:r>
            <a:r>
              <a:rPr lang="es-MX" sz="2000" b="1" dirty="0">
                <a:solidFill>
                  <a:srgbClr val="002060"/>
                </a:solidFill>
              </a:rPr>
              <a:t>, filtra libremente,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se reabsorbe 100% en TCP donde  es catabolizada totalmente. No varía por sexo, raza, ni masa muscular.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A partir de éste manejo renal, deducir  y fundamentar qué puede elevar la </a:t>
            </a:r>
            <a:r>
              <a:rPr lang="es-MX" sz="2000" b="1" dirty="0" err="1">
                <a:solidFill>
                  <a:srgbClr val="002060"/>
                </a:solidFill>
              </a:rPr>
              <a:t>exc</a:t>
            </a:r>
            <a:r>
              <a:rPr lang="es-MX" sz="2000" b="1" dirty="0">
                <a:solidFill>
                  <a:srgbClr val="002060"/>
                </a:solidFill>
              </a:rPr>
              <a:t> U de </a:t>
            </a:r>
            <a:r>
              <a:rPr lang="es-MX" sz="2000" b="1" dirty="0" err="1">
                <a:solidFill>
                  <a:srgbClr val="002060"/>
                </a:solidFill>
              </a:rPr>
              <a:t>Cistatina</a:t>
            </a:r>
            <a:r>
              <a:rPr lang="es-MX" sz="2000" b="1" dirty="0">
                <a:solidFill>
                  <a:srgbClr val="002060"/>
                </a:solidFill>
              </a:rPr>
              <a:t> C y por tanto qué biomarcador es</a:t>
            </a:r>
            <a:endParaRPr lang="es-AR" sz="2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5AF53C-6090-4362-85E3-5A6D0AC78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1" y="737937"/>
            <a:ext cx="7798228" cy="39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4AF57-4DE9-4259-9033-9C305F00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0" y="243031"/>
            <a:ext cx="10541159" cy="72725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Estratificación de ERC  a partir del  IFG y  la albuminuria. 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Los biomarcadores más usados en sujetos con ERC</a:t>
            </a:r>
            <a:endParaRPr lang="es-AR" sz="2400" b="1" dirty="0">
              <a:solidFill>
                <a:srgbClr val="00206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CC93F2-A79C-443C-BA31-D8DB993C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47" y="1128454"/>
            <a:ext cx="9104595" cy="534777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85DB97B-90AB-4F25-85A0-98D910C0AD96}"/>
              </a:ext>
            </a:extLst>
          </p:cNvPr>
          <p:cNvSpPr/>
          <p:nvPr/>
        </p:nvSpPr>
        <p:spPr>
          <a:xfrm>
            <a:off x="9730854" y="1284019"/>
            <a:ext cx="2224585" cy="1746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 Que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Biomarcadores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 faltan ?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¿ Para qué ?</a:t>
            </a:r>
            <a:endParaRPr lang="es-AR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0293AA-82A2-436A-ACB2-4A67ABD3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696" y="3429000"/>
            <a:ext cx="2066899" cy="23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7304" y="132856"/>
            <a:ext cx="10684042" cy="572998"/>
          </a:xfrm>
        </p:spPr>
        <p:txBody>
          <a:bodyPr anchor="t">
            <a:noAutofit/>
          </a:bodyPr>
          <a:lstStyle/>
          <a:p>
            <a:r>
              <a:rPr lang="es-ES" sz="2800" b="1" dirty="0"/>
              <a:t>Biomarcadores de la capacidad de homeostasis renal del  </a:t>
            </a:r>
            <a:r>
              <a:rPr lang="es-ES" sz="2800" b="1" dirty="0" err="1"/>
              <a:t>Equil</a:t>
            </a:r>
            <a:r>
              <a:rPr lang="es-ES" sz="2800" b="1" dirty="0"/>
              <a:t> ácido base</a:t>
            </a:r>
            <a:br>
              <a:rPr lang="es-ES" sz="2800" b="1" dirty="0"/>
            </a:br>
            <a:endParaRPr lang="es-A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9912" y="705854"/>
            <a:ext cx="9017646" cy="3288631"/>
          </a:xfrm>
        </p:spPr>
        <p:txBody>
          <a:bodyPr anchor="t">
            <a:normAutofit fontScale="92500" lnSpcReduction="10000"/>
          </a:bodyPr>
          <a:lstStyle/>
          <a:p>
            <a:endParaRPr lang="es-AR" dirty="0"/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Estado acido base arterial y compensación renal en </a:t>
            </a:r>
            <a:r>
              <a:rPr lang="es-ES" b="1" dirty="0" err="1">
                <a:solidFill>
                  <a:srgbClr val="002060"/>
                </a:solidFill>
              </a:rPr>
              <a:t>Alts</a:t>
            </a:r>
            <a:r>
              <a:rPr lang="es-ES" b="1" dirty="0">
                <a:solidFill>
                  <a:srgbClr val="002060"/>
                </a:solidFill>
              </a:rPr>
              <a:t> Ventilatorias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Pruebas de  capacidad de acidificación  renal ( HCO</a:t>
            </a:r>
            <a:r>
              <a:rPr lang="es-ES" b="1" baseline="-25000" dirty="0">
                <a:solidFill>
                  <a:srgbClr val="002060"/>
                </a:solidFill>
              </a:rPr>
              <a:t>3 </a:t>
            </a:r>
            <a:r>
              <a:rPr lang="es-ES" b="1" dirty="0">
                <a:solidFill>
                  <a:srgbClr val="002060"/>
                </a:solidFill>
              </a:rPr>
              <a:t> + Acetazolamida)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Prueba de respuesta renal a la sobrecarga oral con HCO</a:t>
            </a:r>
            <a:r>
              <a:rPr lang="es-ES" b="1" baseline="-25000" dirty="0">
                <a:solidFill>
                  <a:srgbClr val="002060"/>
                </a:solidFill>
              </a:rPr>
              <a:t>3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Na</a:t>
            </a:r>
            <a:endParaRPr lang="es-ES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Catión restante urinario ( </a:t>
            </a:r>
            <a:r>
              <a:rPr lang="es-ES" b="1" dirty="0" err="1">
                <a:solidFill>
                  <a:srgbClr val="002060"/>
                </a:solidFill>
              </a:rPr>
              <a:t>Na</a:t>
            </a:r>
            <a:r>
              <a:rPr lang="es-ES" b="1" dirty="0">
                <a:solidFill>
                  <a:srgbClr val="002060"/>
                </a:solidFill>
              </a:rPr>
              <a:t> + K – Cl) </a:t>
            </a:r>
            <a:r>
              <a:rPr lang="es-ES" b="1" dirty="0" err="1">
                <a:solidFill>
                  <a:srgbClr val="002060"/>
                </a:solidFill>
              </a:rPr>
              <a:t>ó</a:t>
            </a:r>
            <a:r>
              <a:rPr lang="es-ES" b="1" dirty="0">
                <a:solidFill>
                  <a:srgbClr val="002060"/>
                </a:solidFill>
              </a:rPr>
              <a:t> dosaje de amonio urinario</a:t>
            </a:r>
            <a:endParaRPr lang="es-AR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39162B-7B2F-41EF-889C-D410CB24A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3969311"/>
            <a:ext cx="7906214" cy="252774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7CFFDC0-9860-4A5E-A792-D7B49B9A1E70}"/>
              </a:ext>
            </a:extLst>
          </p:cNvPr>
          <p:cNvSpPr/>
          <p:nvPr/>
        </p:nvSpPr>
        <p:spPr>
          <a:xfrm>
            <a:off x="9268166" y="4466711"/>
            <a:ext cx="2294021" cy="1625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¿Qué función renal de compensación le falta a éste esquema ?</a:t>
            </a:r>
            <a:endParaRPr lang="es-AR" sz="2000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FBA5BF-1FCF-45C4-9DA6-485E4EFFC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6" y="1394328"/>
            <a:ext cx="1702446" cy="28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9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843" y="329594"/>
            <a:ext cx="6240378" cy="716061"/>
          </a:xfrm>
        </p:spPr>
        <p:txBody>
          <a:bodyPr anchor="t">
            <a:noAutofit/>
          </a:bodyPr>
          <a:lstStyle/>
          <a:p>
            <a:r>
              <a:rPr lang="es-ES" sz="2400" b="1" dirty="0"/>
              <a:t>Biomarcadores  de  la   reabsorción  tubular   renal</a:t>
            </a:r>
            <a:br>
              <a:rPr lang="es-ES" sz="1050" b="1" u="sng" dirty="0">
                <a:solidFill>
                  <a:srgbClr val="002060"/>
                </a:solidFill>
              </a:rPr>
            </a:br>
            <a:endParaRPr lang="es-A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1053" y="882315"/>
            <a:ext cx="6384757" cy="5533795"/>
          </a:xfrm>
        </p:spPr>
        <p:txBody>
          <a:bodyPr anchor="t">
            <a:normAutofit/>
          </a:bodyPr>
          <a:lstStyle/>
          <a:p>
            <a:pPr algn="l"/>
            <a:endParaRPr lang="es-AR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Excreción fraccional (EF) de </a:t>
            </a:r>
            <a:r>
              <a:rPr lang="es-ES" b="1" dirty="0" err="1">
                <a:solidFill>
                  <a:srgbClr val="002060"/>
                </a:solidFill>
              </a:rPr>
              <a:t>Na</a:t>
            </a:r>
            <a:r>
              <a:rPr lang="es-ES" b="1" dirty="0">
                <a:solidFill>
                  <a:srgbClr val="002060"/>
                </a:solidFill>
              </a:rPr>
              <a:t>, K, Cl, </a:t>
            </a:r>
            <a:r>
              <a:rPr lang="es-ES" b="1" dirty="0" err="1">
                <a:solidFill>
                  <a:srgbClr val="002060"/>
                </a:solidFill>
              </a:rPr>
              <a:t>Ca,Mg</a:t>
            </a:r>
            <a:r>
              <a:rPr lang="es-ES" b="1" dirty="0">
                <a:solidFill>
                  <a:srgbClr val="002060"/>
                </a:solidFill>
              </a:rPr>
              <a:t> fósforo y acido úrico.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TCP: Transporte tubular  máximo (Tm) de fósforo, de glucosa, de ácido úrico, de calcio.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ES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002060"/>
                </a:solidFill>
              </a:rPr>
              <a:t>Gradiente </a:t>
            </a:r>
            <a:r>
              <a:rPr lang="es-ES" b="1" dirty="0" err="1">
                <a:solidFill>
                  <a:srgbClr val="002060"/>
                </a:solidFill>
              </a:rPr>
              <a:t>Transtubular</a:t>
            </a:r>
            <a:r>
              <a:rPr lang="es-ES" b="1" dirty="0">
                <a:solidFill>
                  <a:srgbClr val="002060"/>
                </a:solidFill>
              </a:rPr>
              <a:t> de K.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b="1" dirty="0">
              <a:solidFill>
                <a:srgbClr val="002060"/>
              </a:solidFill>
            </a:endParaRPr>
          </a:p>
          <a:p>
            <a:r>
              <a:rPr lang="es-ES" b="1" i="1" dirty="0"/>
              <a:t>Cada una de éstas pruebas tiene distintas situaciones clínicas donde resulta de utilidad</a:t>
            </a:r>
            <a:r>
              <a:rPr lang="es-ES" b="1" dirty="0"/>
              <a:t>.</a:t>
            </a:r>
          </a:p>
          <a:p>
            <a:r>
              <a:rPr lang="es-ES" b="1" dirty="0"/>
              <a:t> De gran utilidad en el </a:t>
            </a:r>
            <a:r>
              <a:rPr lang="es-ES" b="1" dirty="0" err="1"/>
              <a:t>diag</a:t>
            </a:r>
            <a:r>
              <a:rPr lang="es-ES" b="1" dirty="0"/>
              <a:t> y seguimiento de Tubulopatías 1rias y 2rias. 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959DED-B34E-4127-8332-3FD012C5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687624"/>
            <a:ext cx="4716379" cy="50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5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3237" y="267882"/>
            <a:ext cx="6853627" cy="729645"/>
          </a:xfrm>
        </p:spPr>
        <p:txBody>
          <a:bodyPr anchor="ctr">
            <a:normAutofit fontScale="90000"/>
          </a:bodyPr>
          <a:lstStyle/>
          <a:p>
            <a:r>
              <a:rPr lang="es-ES" sz="3100" b="1" dirty="0"/>
              <a:t>Biomarcadores  de   daño/ lesión  tubular  renal</a:t>
            </a:r>
            <a:br>
              <a:rPr lang="es-AR" sz="2400" b="1" dirty="0"/>
            </a:br>
            <a:endParaRPr lang="es-A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3554" y="834189"/>
            <a:ext cx="6556845" cy="5851222"/>
          </a:xfrm>
        </p:spPr>
        <p:txBody>
          <a:bodyPr anchor="t"/>
          <a:lstStyle/>
          <a:p>
            <a:pPr algn="l"/>
            <a:r>
              <a:rPr lang="es-AR" b="1" dirty="0">
                <a:solidFill>
                  <a:srgbClr val="002060"/>
                </a:solidFill>
              </a:rPr>
              <a:t>Permiten detección sensible y precoz de daño tubular, tubulointersticial y </a:t>
            </a:r>
            <a:r>
              <a:rPr lang="es-AR" b="1" dirty="0" err="1">
                <a:solidFill>
                  <a:srgbClr val="002060"/>
                </a:solidFill>
              </a:rPr>
              <a:t>glomerulotubular</a:t>
            </a:r>
            <a:r>
              <a:rPr lang="es-AR" b="1" dirty="0">
                <a:solidFill>
                  <a:srgbClr val="002060"/>
                </a:solidFill>
              </a:rPr>
              <a:t>, </a:t>
            </a:r>
            <a:r>
              <a:rPr lang="es-AR" b="1" dirty="0"/>
              <a:t>cuando aún no se observa perdida de función de filtración ( Cr y diuresis) ( “LRA subclínica”)</a:t>
            </a:r>
          </a:p>
          <a:p>
            <a:pPr algn="l"/>
            <a:endParaRPr lang="es-AR" b="1" dirty="0"/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Ayudan a valorar recuperación de daño tubular y efectividad del tratamiento 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A pesar de su alta utilidad clínica,  aún son muy poco  solicitados     </a:t>
            </a:r>
            <a:r>
              <a:rPr lang="es-AR" b="1" dirty="0"/>
              <a:t>¿porqué?</a:t>
            </a:r>
          </a:p>
          <a:p>
            <a:pPr algn="l"/>
            <a:endParaRPr lang="es-AR" b="1" dirty="0">
              <a:solidFill>
                <a:srgbClr val="002060"/>
              </a:solidFill>
            </a:endParaRP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Muy pocos </a:t>
            </a:r>
            <a:r>
              <a:rPr lang="es-AR" b="1" dirty="0" err="1">
                <a:solidFill>
                  <a:srgbClr val="002060"/>
                </a:solidFill>
              </a:rPr>
              <a:t>labs</a:t>
            </a:r>
            <a:r>
              <a:rPr lang="es-AR" b="1" dirty="0">
                <a:solidFill>
                  <a:srgbClr val="002060"/>
                </a:solidFill>
              </a:rPr>
              <a:t> clínicos los ofrecen </a:t>
            </a:r>
          </a:p>
          <a:p>
            <a:pPr algn="l"/>
            <a:r>
              <a:rPr lang="es-AR" b="1" dirty="0">
                <a:solidFill>
                  <a:srgbClr val="002060"/>
                </a:solidFill>
              </a:rPr>
              <a:t> </a:t>
            </a:r>
            <a:r>
              <a:rPr lang="es-AR" b="1" dirty="0"/>
              <a:t>¿ porqué 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D34182-79F3-4B8D-9C8E-D6955F61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2" y="4512794"/>
            <a:ext cx="1523995" cy="19711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9DDF84-8D2C-434D-BA9F-F583F7EF8909}"/>
              </a:ext>
            </a:extLst>
          </p:cNvPr>
          <p:cNvSpPr/>
          <p:nvPr/>
        </p:nvSpPr>
        <p:spPr>
          <a:xfrm>
            <a:off x="7186864" y="632704"/>
            <a:ext cx="4551581" cy="58512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chemeClr val="tx1"/>
                </a:solidFill>
              </a:rPr>
              <a:t>¿ Cuáles son los desafíos?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</a:rPr>
              <a:t>Muy caros ?  relación costo/ beneficio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</a:rPr>
              <a:t>Requieren equipamiento complejo?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</a:rPr>
              <a:t>Alta </a:t>
            </a:r>
            <a:r>
              <a:rPr lang="es-MX" sz="2000" b="1" dirty="0" err="1">
                <a:solidFill>
                  <a:srgbClr val="002060"/>
                </a:solidFill>
              </a:rPr>
              <a:t>Variab</a:t>
            </a:r>
            <a:r>
              <a:rPr lang="es-MX" sz="2000" b="1" dirty="0">
                <a:solidFill>
                  <a:srgbClr val="002060"/>
                </a:solidFill>
              </a:rPr>
              <a:t> </a:t>
            </a:r>
            <a:r>
              <a:rPr lang="es-MX" sz="2000" b="1" dirty="0" err="1">
                <a:solidFill>
                  <a:srgbClr val="002060"/>
                </a:solidFill>
              </a:rPr>
              <a:t>biol</a:t>
            </a:r>
            <a:r>
              <a:rPr lang="es-MX" sz="2000" b="1" dirty="0">
                <a:solidFill>
                  <a:srgbClr val="002060"/>
                </a:solidFill>
              </a:rPr>
              <a:t> </a:t>
            </a:r>
            <a:r>
              <a:rPr lang="es-MX" sz="2000" b="1" dirty="0" err="1">
                <a:solidFill>
                  <a:srgbClr val="002060"/>
                </a:solidFill>
              </a:rPr>
              <a:t>intraind</a:t>
            </a:r>
            <a:r>
              <a:rPr lang="es-MX" sz="2000" b="1" dirty="0">
                <a:solidFill>
                  <a:srgbClr val="002060"/>
                </a:solidFill>
              </a:rPr>
              <a:t> ?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</a:rPr>
              <a:t>Altos Errores analíticos?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rgbClr val="002060"/>
                </a:solidFill>
              </a:rPr>
              <a:t>Poca evidencia científica de su utilidad ? </a:t>
            </a:r>
            <a:r>
              <a:rPr lang="es-MX" sz="2000" b="1" i="1" dirty="0">
                <a:solidFill>
                  <a:schemeClr val="tx1"/>
                </a:solidFill>
              </a:rPr>
              <a:t>Investigar   cada desafío y  buscar alternativas para superarlo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000" b="1" dirty="0">
                <a:solidFill>
                  <a:schemeClr val="tx1"/>
                </a:solidFill>
              </a:rPr>
              <a:t>VP = (C+H)x A  … </a:t>
            </a:r>
          </a:p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0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0" y="110981"/>
            <a:ext cx="7927761" cy="65114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8406061" y="221673"/>
            <a:ext cx="3576709" cy="32142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N-acetil-beta-D-</a:t>
            </a:r>
            <a:r>
              <a:rPr lang="es-ES" sz="2000" b="1" dirty="0" err="1">
                <a:solidFill>
                  <a:schemeClr val="tx1"/>
                </a:solidFill>
              </a:rPr>
              <a:t>glucosaminidasa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2000" b="1" dirty="0">
                <a:solidFill>
                  <a:schemeClr val="tx1"/>
                </a:solidFill>
              </a:rPr>
              <a:t>β</a:t>
            </a:r>
            <a:r>
              <a:rPr lang="es-AR" sz="2000" b="1" dirty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NAG     PM 140 </a:t>
            </a:r>
            <a:r>
              <a:rPr lang="es-ES" sz="2000" b="1" dirty="0" err="1">
                <a:solidFill>
                  <a:schemeClr val="tx1"/>
                </a:solidFill>
              </a:rPr>
              <a:t>kD</a:t>
            </a:r>
            <a:r>
              <a:rPr lang="es-ES" sz="2000" b="1" dirty="0">
                <a:solidFill>
                  <a:schemeClr val="tx1"/>
                </a:solidFill>
              </a:rPr>
              <a:t>… 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marcador  precoz  de daño </a:t>
            </a:r>
            <a:r>
              <a:rPr lang="es-ES" b="1" dirty="0">
                <a:solidFill>
                  <a:schemeClr val="tx1"/>
                </a:solidFill>
              </a:rPr>
              <a:t>en TCP</a:t>
            </a: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Detecta  daño por isquemia, fármacos, tóxicos, rechazo de </a:t>
            </a:r>
            <a:r>
              <a:rPr lang="es-ES" b="1" dirty="0" err="1">
                <a:solidFill>
                  <a:srgbClr val="002060"/>
                </a:solidFill>
              </a:rPr>
              <a:t>Tx</a:t>
            </a:r>
            <a:r>
              <a:rPr lang="es-ES" b="1" dirty="0">
                <a:solidFill>
                  <a:srgbClr val="002060"/>
                </a:solidFill>
              </a:rPr>
              <a:t> renal.</a:t>
            </a: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β2-microglobulina, GGT,  </a:t>
            </a:r>
            <a:endParaRPr lang="es-AR" sz="2000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063" y="4067927"/>
            <a:ext cx="3576709" cy="25545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677342" y="4084054"/>
            <a:ext cx="3034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NGAL  urinaria</a:t>
            </a:r>
          </a:p>
          <a:p>
            <a:r>
              <a:rPr lang="es-ES" b="1" dirty="0">
                <a:solidFill>
                  <a:srgbClr val="002060"/>
                </a:solidFill>
              </a:rPr>
              <a:t>PM 22.000 a 25.000 D</a:t>
            </a:r>
          </a:p>
          <a:p>
            <a:r>
              <a:rPr lang="es-ES" b="1" dirty="0">
                <a:solidFill>
                  <a:srgbClr val="002060"/>
                </a:solidFill>
              </a:rPr>
              <a:t>Detección precoz de daño renal </a:t>
            </a:r>
            <a:r>
              <a:rPr lang="es-ES" b="1" dirty="0"/>
              <a:t>en TCD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También en  neutrófilos, próstata y epitelios de tracto respiratorio y digestivo</a:t>
            </a:r>
            <a:endParaRPr lang="es-AR" b="1" dirty="0">
              <a:solidFill>
                <a:srgbClr val="002060"/>
              </a:solidFill>
            </a:endParaRPr>
          </a:p>
          <a:p>
            <a:r>
              <a:rPr lang="es-E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72830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73" y="249382"/>
            <a:ext cx="9850582" cy="647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E32DB53-942C-4BD1-8872-EC7A60FBAEDD}"/>
              </a:ext>
            </a:extLst>
          </p:cNvPr>
          <p:cNvSpPr/>
          <p:nvPr/>
        </p:nvSpPr>
        <p:spPr>
          <a:xfrm>
            <a:off x="408345" y="1860884"/>
            <a:ext cx="1372329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Ver las unidades </a:t>
            </a:r>
          </a:p>
          <a:p>
            <a:pPr algn="ctr"/>
            <a:r>
              <a:rPr lang="es-MX" b="1" dirty="0">
                <a:solidFill>
                  <a:srgbClr val="002060"/>
                </a:solidFill>
              </a:rPr>
              <a:t>de NGAL</a:t>
            </a:r>
            <a:endParaRPr lang="es-A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6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884" y="166399"/>
            <a:ext cx="11389895" cy="972590"/>
          </a:xfrm>
        </p:spPr>
        <p:txBody>
          <a:bodyPr anchor="ctr">
            <a:normAutofit/>
          </a:bodyPr>
          <a:lstStyle/>
          <a:p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BIOMARCADORES DE DISFUNCIÓN  INSTERSTICIAL ( túbulos + médula  renal)</a:t>
            </a:r>
            <a:endParaRPr lang="es-AR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6884" y="994610"/>
            <a:ext cx="4588042" cy="5263998"/>
          </a:xfrm>
        </p:spPr>
        <p:txBody>
          <a:bodyPr anchor="ctr">
            <a:normAutofit fontScale="92500" lnSpcReduction="10000"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Prueba de concentración  pre o post hormona antidiurética</a:t>
            </a:r>
            <a:r>
              <a:rPr lang="es-ES" sz="22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s-ES" sz="22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Detecta disfunción  del </a:t>
            </a:r>
            <a:r>
              <a:rPr lang="es-E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mec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de concentración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-Por disfunción de  túbulos renales </a:t>
            </a:r>
            <a:r>
              <a:rPr lang="es-E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ó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  <a:tabLst>
                <a:tab pos="273050" algn="l"/>
              </a:tabLs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Por </a:t>
            </a:r>
            <a:r>
              <a:rPr lang="es-E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defic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s-ES" sz="22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sec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HAD</a:t>
            </a:r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s-ES" sz="2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Diferencia DIC de DIN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s-ES" sz="2200" b="1" dirty="0">
                <a:latin typeface="Arial" panose="020B0604020202020204" pitchFamily="34" charset="0"/>
              </a:rPr>
              <a:t>Cuantifica  la severidad del trastorno funcional. </a:t>
            </a:r>
            <a:endParaRPr lang="es-AR" sz="2200" b="1" dirty="0">
              <a:latin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2200" b="1" dirty="0">
                <a:latin typeface="Arial" panose="020B0604020202020204" pitchFamily="34" charset="0"/>
              </a:rPr>
              <a:t> </a:t>
            </a:r>
            <a:endParaRPr lang="es-AR" sz="2200" b="1" dirty="0">
              <a:latin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s-ES" sz="2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A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EE2A1B-EBD5-4EE2-9201-7CB2E653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1741" y="1377497"/>
            <a:ext cx="6268785" cy="44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145" y="166400"/>
            <a:ext cx="9919855" cy="1510000"/>
          </a:xfrm>
        </p:spPr>
        <p:txBody>
          <a:bodyPr anchor="t">
            <a:normAutofit fontScale="90000"/>
          </a:bodyPr>
          <a:lstStyle/>
          <a:p>
            <a:r>
              <a:rPr lang="es-AR" sz="2800" b="1" dirty="0">
                <a:solidFill>
                  <a:srgbClr val="002060"/>
                </a:solidFill>
              </a:rPr>
              <a:t>El </a:t>
            </a:r>
            <a:r>
              <a:rPr lang="es-AR" sz="2800" b="1" dirty="0" err="1">
                <a:solidFill>
                  <a:srgbClr val="002060"/>
                </a:solidFill>
              </a:rPr>
              <a:t>lab</a:t>
            </a:r>
            <a:r>
              <a:rPr lang="es-AR" sz="2800" b="1" dirty="0">
                <a:solidFill>
                  <a:srgbClr val="002060"/>
                </a:solidFill>
              </a:rPr>
              <a:t> de bioquímica clínica…..</a:t>
            </a:r>
            <a:br>
              <a:rPr lang="es-AR" sz="2800" b="1" dirty="0">
                <a:solidFill>
                  <a:srgbClr val="002060"/>
                </a:solidFill>
              </a:rPr>
            </a:br>
            <a:br>
              <a:rPr lang="es-AR" sz="2800" b="1" dirty="0">
                <a:solidFill>
                  <a:srgbClr val="002060"/>
                </a:solidFill>
              </a:rPr>
            </a:br>
            <a:r>
              <a:rPr lang="es-AR" sz="2800" b="1" dirty="0">
                <a:solidFill>
                  <a:srgbClr val="002060"/>
                </a:solidFill>
              </a:rPr>
              <a:t>¿ Debe  competir con el </a:t>
            </a:r>
            <a:r>
              <a:rPr lang="es-AR" sz="2800" b="1" dirty="0" err="1">
                <a:solidFill>
                  <a:srgbClr val="002060"/>
                </a:solidFill>
              </a:rPr>
              <a:t>lab</a:t>
            </a:r>
            <a:r>
              <a:rPr lang="es-AR" sz="2800" b="1" dirty="0">
                <a:solidFill>
                  <a:srgbClr val="002060"/>
                </a:solidFill>
              </a:rPr>
              <a:t> de Anatomía Patológica? </a:t>
            </a:r>
            <a:br>
              <a:rPr lang="es-AR" sz="2800" b="1" dirty="0">
                <a:solidFill>
                  <a:srgbClr val="002060"/>
                </a:solidFill>
              </a:rPr>
            </a:br>
            <a:r>
              <a:rPr lang="es-AR" sz="2800" b="1" dirty="0" err="1">
                <a:solidFill>
                  <a:srgbClr val="002060"/>
                </a:solidFill>
              </a:rPr>
              <a:t>ó</a:t>
            </a:r>
            <a:r>
              <a:rPr lang="es-AR" sz="2800" b="1" dirty="0">
                <a:solidFill>
                  <a:srgbClr val="002060"/>
                </a:solidFill>
              </a:rPr>
              <a:t> debe complementarse?       </a:t>
            </a:r>
            <a:r>
              <a:rPr lang="es-AR" sz="2800" b="1" dirty="0"/>
              <a:t>¿ Cómo ?         ¿ Para qué 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677345"/>
            <a:ext cx="4846740" cy="3395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77345"/>
            <a:ext cx="5390988" cy="34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947" y="166398"/>
            <a:ext cx="11125200" cy="828213"/>
          </a:xfrm>
        </p:spPr>
        <p:txBody>
          <a:bodyPr anchor="ctr">
            <a:norm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BIOMARCADORES DE DISFUNCIÓN  INSTERSTICIAL ( túbulos + medula  renal)</a:t>
            </a:r>
            <a:endParaRPr lang="es-A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515" y="962384"/>
            <a:ext cx="6836853" cy="5697134"/>
          </a:xfrm>
        </p:spPr>
        <p:txBody>
          <a:bodyPr anchor="ctr"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A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Excreción fraccional de sodio</a:t>
            </a:r>
            <a:r>
              <a:rPr lang="es-E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es-E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Permite detectar   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disfunción</a:t>
            </a:r>
            <a:r>
              <a:rPr lang="es-E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del TCD y túbulos colectores pues  mide la capacidad  funcional de reabsorción de </a:t>
            </a:r>
            <a:r>
              <a:rPr lang="es-ES" sz="2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ClNa</a:t>
            </a:r>
            <a:r>
              <a:rPr lang="es-E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ES" sz="2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 proceso de gran intensidad), pero nada informa sobre tipo de patología y etiología de la afección.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457200" algn="l"/>
              </a:tabLst>
            </a:pPr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Cuantifica  la severidad del trastorno funcional. </a:t>
            </a:r>
            <a:r>
              <a:rPr lang="es-E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Util</a:t>
            </a:r>
            <a:r>
              <a:rPr lang="es-E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 para diagnóstico diferencial  de IRA y para valorar efectividad del tratamiento aplicado.</a:t>
            </a:r>
            <a:endParaRPr lang="es-AR" sz="2200" dirty="0"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150339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4182" y="166398"/>
            <a:ext cx="748145" cy="429346"/>
          </a:xfrm>
        </p:spPr>
        <p:txBody>
          <a:bodyPr anchor="t"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endParaRPr lang="es-AR" sz="800" dirty="0"/>
          </a:p>
        </p:txBody>
      </p:sp>
      <p:sp>
        <p:nvSpPr>
          <p:cNvPr id="4" name="Rectángulo 3"/>
          <p:cNvSpPr/>
          <p:nvPr/>
        </p:nvSpPr>
        <p:spPr>
          <a:xfrm>
            <a:off x="1125682" y="2992439"/>
            <a:ext cx="9945591" cy="38655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Cuidados   preanalíticos</a:t>
            </a:r>
            <a:endParaRPr lang="es-AR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Utilizar recipientes lavados con agua destilada, entregados por el </a:t>
            </a:r>
            <a:r>
              <a:rPr lang="es-ES" b="1" dirty="0" err="1">
                <a:solidFill>
                  <a:srgbClr val="002060"/>
                </a:solidFill>
              </a:rPr>
              <a:t>lab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 Rechazar  orinas recolectadas en recipientes no entregados por el </a:t>
            </a:r>
            <a:r>
              <a:rPr lang="es-ES" b="1" dirty="0" err="1">
                <a:solidFill>
                  <a:srgbClr val="002060"/>
                </a:solidFill>
              </a:rPr>
              <a:t>lab</a:t>
            </a:r>
            <a:r>
              <a:rPr lang="es-ES" b="1" dirty="0">
                <a:solidFill>
                  <a:srgbClr val="002060"/>
                </a:solidFill>
              </a:rPr>
              <a:t>, a menos que sean envases estériles . </a:t>
            </a:r>
          </a:p>
          <a:p>
            <a:r>
              <a:rPr lang="es-ES" b="1" dirty="0">
                <a:solidFill>
                  <a:srgbClr val="002060"/>
                </a:solidFill>
              </a:rPr>
              <a:t>Obtener  una muestra de orina ANTES  que  le administren diuréticos, aunque aún no definan realizar  una EF de </a:t>
            </a:r>
            <a:r>
              <a:rPr lang="es-ES" b="1" dirty="0" err="1">
                <a:solidFill>
                  <a:srgbClr val="002060"/>
                </a:solidFill>
              </a:rPr>
              <a:t>Na</a:t>
            </a:r>
            <a:r>
              <a:rPr lang="es-ES" b="1" dirty="0">
                <a:solidFill>
                  <a:srgbClr val="002060"/>
                </a:solidFill>
              </a:rPr>
              <a:t>.</a:t>
            </a:r>
          </a:p>
          <a:p>
            <a:endParaRPr lang="es-AR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Asegurarse que el paciente no recibió diuréticos en las últimas 24 </a:t>
            </a:r>
            <a:r>
              <a:rPr lang="es-ES" b="1" dirty="0" err="1">
                <a:solidFill>
                  <a:srgbClr val="002060"/>
                </a:solidFill>
              </a:rPr>
              <a:t>hs</a:t>
            </a:r>
            <a:r>
              <a:rPr lang="es-ES" b="1" dirty="0">
                <a:solidFill>
                  <a:srgbClr val="002060"/>
                </a:solidFill>
              </a:rPr>
              <a:t> y que no esté recibiendo aporte de </a:t>
            </a:r>
            <a:r>
              <a:rPr lang="es-ES" b="1" dirty="0" err="1">
                <a:solidFill>
                  <a:srgbClr val="002060"/>
                </a:solidFill>
              </a:rPr>
              <a:t>Na</a:t>
            </a:r>
            <a:r>
              <a:rPr lang="es-ES" b="1" dirty="0">
                <a:solidFill>
                  <a:srgbClr val="002060"/>
                </a:solidFill>
              </a:rPr>
              <a:t>  parenteral.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No  realizar si han recibido soluciones de </a:t>
            </a:r>
            <a:r>
              <a:rPr lang="es-ES" b="1" dirty="0" err="1">
                <a:solidFill>
                  <a:srgbClr val="002060"/>
                </a:solidFill>
              </a:rPr>
              <a:t>ClNa</a:t>
            </a:r>
            <a:r>
              <a:rPr lang="es-ES" b="1" dirty="0">
                <a:solidFill>
                  <a:srgbClr val="002060"/>
                </a:solidFill>
              </a:rPr>
              <a:t>.</a:t>
            </a:r>
            <a:endParaRPr lang="es-AR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 </a:t>
            </a:r>
            <a:endParaRPr lang="es-AR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algn="ctr"/>
            <a:r>
              <a:rPr lang="es-ES" dirty="0"/>
              <a:t>y  colectores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24" y="111123"/>
            <a:ext cx="7588721" cy="28260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035636" y="166398"/>
            <a:ext cx="3920837" cy="27707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rgbClr val="002060"/>
                </a:solidFill>
              </a:rPr>
              <a:t>U</a:t>
            </a:r>
            <a:r>
              <a:rPr lang="es-ES" b="1" dirty="0" err="1">
                <a:solidFill>
                  <a:srgbClr val="002060"/>
                </a:solidFill>
              </a:rPr>
              <a:t>til</a:t>
            </a:r>
            <a:r>
              <a:rPr lang="es-ES" b="1" dirty="0">
                <a:solidFill>
                  <a:srgbClr val="002060"/>
                </a:solidFill>
              </a:rPr>
              <a:t>   medirlo </a:t>
            </a:r>
            <a:r>
              <a:rPr lang="es-ES" b="1" dirty="0" err="1">
                <a:solidFill>
                  <a:srgbClr val="002060"/>
                </a:solidFill>
              </a:rPr>
              <a:t>cdo</a:t>
            </a:r>
            <a:r>
              <a:rPr lang="es-ES" b="1" dirty="0">
                <a:solidFill>
                  <a:srgbClr val="002060"/>
                </a:solidFill>
              </a:rPr>
              <a:t> se desea  valorar</a:t>
            </a:r>
          </a:p>
          <a:p>
            <a:pPr algn="ctr"/>
            <a:r>
              <a:rPr lang="es-ES" b="1" dirty="0">
                <a:solidFill>
                  <a:srgbClr val="002060"/>
                </a:solidFill>
              </a:rPr>
              <a:t> si existe  daño tubular (TCD TCC), alteración  en médula  renal, disminución de la capacidad de </a:t>
            </a:r>
            <a:r>
              <a:rPr lang="es-ES" b="1" dirty="0" err="1">
                <a:solidFill>
                  <a:srgbClr val="002060"/>
                </a:solidFill>
              </a:rPr>
              <a:t>reab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tub</a:t>
            </a:r>
            <a:endParaRPr lang="es-ES" b="1" dirty="0">
              <a:solidFill>
                <a:srgbClr val="002060"/>
              </a:solidFill>
            </a:endParaRPr>
          </a:p>
          <a:p>
            <a:pPr algn="ctr"/>
            <a:endParaRPr lang="es-A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8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383"/>
            <a:ext cx="10515600" cy="720436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>
                <a:solidFill>
                  <a:srgbClr val="002060"/>
                </a:solidFill>
              </a:rPr>
              <a:t>Limitaciones de la EF de </a:t>
            </a:r>
            <a:r>
              <a:rPr lang="es-AR" sz="3600" b="1" dirty="0" err="1">
                <a:solidFill>
                  <a:srgbClr val="002060"/>
                </a:solidFill>
              </a:rPr>
              <a:t>Na</a:t>
            </a:r>
            <a:r>
              <a:rPr lang="es-AR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40772" y="1279371"/>
            <a:ext cx="1091045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-No es</a:t>
            </a:r>
            <a:r>
              <a:rPr kumimoji="0" lang="es-ES" altLang="es-AR" sz="1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vlida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en pacientes que recibieron diuréticos  en las últimas 24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ni ´metabolitos que  causen  diuresis osmótica.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-No permite diferenciar la IRA renal intrínseca, de la IRA obstructiva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-No discrimina si la IRA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prerrenal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por hipoperfusión de origen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(Oliguria Funcional ) o por hipoperfusión de origen vascular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intrarenal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S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 casos de NTA por depósitos de pigmentos hemáticos o por medios de contraste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 ser</a:t>
            </a:r>
            <a:r>
              <a:rPr kumimoji="0" lang="es-ES" altLang="es-AR" sz="1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1 % a pesar del daño renal.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 pacientes con IRC la EF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puede ser &gt; 1%, y  por tanto no puede advertirnos  cuando ésta persona sufra   hipoperfusión   renal de origen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prerrenal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EF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&lt;1%).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-La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EFNa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IRA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prerrenal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puede ser hasta 2% en neonatos a término y hasta 3% en prematuros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AR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-En desnutridos  proteicos severos es difícil   saber el valor de corte para diferenciar entre IRA </a:t>
            </a:r>
            <a:r>
              <a:rPr kumimoji="0" lang="es-ES" altLang="es-AR" sz="1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prerenal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IRA renal porque pueden presentar  deficiencia de sus  funciones tubulares</a:t>
            </a:r>
            <a:r>
              <a:rPr kumimoji="0" lang="es-AR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es-AR" altLang="es-AR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8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77995" y="29483"/>
            <a:ext cx="1021469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BIOMARCADORES   DE   LA CAPACIDAD DE  FILTRACION  GLOMERULAR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5.1-Marcadores de la intensidad de filtración glomerular (IFG):</a:t>
            </a:r>
            <a:endParaRPr kumimoji="0" lang="es-AR" altLang="es-A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 IFG se calcula  por el Clearance  de creatinina  realizado  con orina de 24 </a:t>
            </a:r>
            <a:r>
              <a:rPr kumimoji="0" lang="es-ES" altLang="es-AR" sz="18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se estima con fórmulas  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tienen en cuenta la Creatininemia plasmática , la edad, el peso, el sexo, la raza, etc. Al</a:t>
            </a:r>
            <a:r>
              <a:rPr kumimoji="0" lang="es-ES" altLang="es-AR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final de la 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Guía de Urea y creatinina se</a:t>
            </a:r>
            <a:r>
              <a:rPr kumimoji="0" lang="es-ES" altLang="es-AR" sz="18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detallan las Fórmulas para estimar IFG.</a:t>
            </a:r>
            <a:endParaRPr kumimoji="0" lang="es-AR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AR" sz="180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fundamento de la prueba, su utilidad clínica, el procedimiento </a:t>
            </a:r>
            <a:r>
              <a:rPr kumimoji="0" lang="es-ES" altLang="es-AR" sz="180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preanalitico</a:t>
            </a:r>
            <a:r>
              <a:rPr kumimoji="0" lang="es-ES" altLang="es-AR" sz="18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analítico, las limitaciones y las contraindicaciones se detallan en la  guía de </a:t>
            </a:r>
            <a:r>
              <a:rPr kumimoji="0" lang="es-ES" altLang="es-AR" sz="180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</a:t>
            </a:r>
            <a:r>
              <a:rPr kumimoji="0" lang="es-ES" altLang="es-AR" sz="18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AR" sz="180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</a:t>
            </a:r>
            <a:r>
              <a:rPr kumimoji="0" lang="es-ES" altLang="es-AR" sz="18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 el Consenso “Detección precoz de enfermedad renal crónica” disponible en nuestra aula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moodle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s-AR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AR" sz="18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5.2-Marcadores  de la  selectividad  de la barrera  glomerular renal</a:t>
            </a:r>
            <a:endParaRPr kumimoji="0" lang="es-AR" altLang="es-A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Albuminuria (mal llamada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Microalbuminuria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Indicador precoz y sensible, </a:t>
            </a:r>
            <a:r>
              <a:rPr kumimoji="0" lang="es-ES" altLang="es-AR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daño estructural y funcional de la barrera de filtración glomerular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Proteinuria: se cuantifica   en orina de 24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por  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Indice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Proteína/ creatinina.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estudia cualitativamente   por electroforesis (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Uroproteinograma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Para cuantificar  el grado de selectividad de la barrera glomerular, se deben calcular los  índices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urinarios:UP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UP creatinina y UP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Alb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UP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IgG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 documento Proteinuria ABA-FBA-CUBRA-SAN 2013 de nuestra aula </a:t>
            </a:r>
            <a:r>
              <a:rPr kumimoji="0" lang="es-ES" altLang="es-AR" sz="18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moodle</a:t>
            </a:r>
            <a:r>
              <a:rPr kumimoji="0" lang="es-ES" altLang="es-AR" sz="18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s-AR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1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7418" y="360218"/>
            <a:ext cx="9850582" cy="615141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6- BIOMARCADORES DE INFLAMACION   RENAL</a:t>
            </a:r>
            <a:endParaRPr lang="es-A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Leucocituria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s-A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Aumento de  leucocitos y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piocitos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 orina 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son indicadores de inflamación,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con o sin infección urinaria, en algún  sitio del aparato urinario. </a:t>
            </a: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 infección urinaria:  buena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Sd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  moderada  Ed.</a:t>
            </a:r>
            <a:endParaRPr lang="es-A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A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Esterasa  leucocitaria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EN ORINA ESPONTÁNEA recién emitida (&lt;1hora), puede deberse a infección pero también a Inflamación. </a:t>
            </a:r>
          </a:p>
          <a:p>
            <a:pPr algn="just">
              <a:spcAft>
                <a:spcPts val="0"/>
              </a:spcAft>
            </a:pP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 orina de varias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hs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ambiente  se destruyen  sus leucocitos, pero se mantiene la actividad de  su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esterasa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leucocitaria. </a:t>
            </a:r>
          </a:p>
          <a:p>
            <a:pPr algn="just">
              <a:spcAft>
                <a:spcPts val="0"/>
              </a:spcAft>
            </a:pPr>
            <a:endParaRPr lang="es-AR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3- Interleukina-18 (IL-18)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citoquina pro-inflamatoria producida durante la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Rta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inmune activa por  macrófagos y  </a:t>
            </a:r>
            <a:r>
              <a:rPr lang="es-ES" sz="2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céls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dendríticas. </a:t>
            </a:r>
          </a:p>
          <a:p>
            <a:pPr algn="just"/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orina indica inflamación de túbulos renales y en altas concentraciones se asocia con necrosis tubular aguda .</a:t>
            </a:r>
            <a:endParaRPr lang="es-AR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AR" sz="20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5454" y="173398"/>
            <a:ext cx="9144000" cy="45705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002060"/>
                </a:solidFill>
              </a:rPr>
              <a:t>Deterioro gradual renal por injurias recurrentes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51" y="1008322"/>
            <a:ext cx="8090087" cy="48413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31088" y="5915818"/>
            <a:ext cx="4710546" cy="623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Masa de nefronas </a:t>
            </a:r>
            <a:r>
              <a:rPr lang="es-AR" sz="2000" b="1" dirty="0" err="1"/>
              <a:t>funcionantes</a:t>
            </a:r>
            <a:endParaRPr lang="es-AR" sz="20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80CB32-DE40-4E57-B8B3-413EABBC2E8D}"/>
              </a:ext>
            </a:extLst>
          </p:cNvPr>
          <p:cNvSpPr/>
          <p:nvPr/>
        </p:nvSpPr>
        <p:spPr>
          <a:xfrm>
            <a:off x="9031705" y="1191126"/>
            <a:ext cx="2743200" cy="4475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El: Pielonefritis recurrentes</a:t>
            </a:r>
          </a:p>
          <a:p>
            <a:pPr algn="ctr"/>
            <a:endParaRPr lang="es-MX" sz="2400" b="1" dirty="0">
              <a:solidFill>
                <a:srgbClr val="002060"/>
              </a:solidFill>
            </a:endParaRPr>
          </a:p>
          <a:p>
            <a:pPr algn="ctr"/>
            <a:r>
              <a:rPr lang="es-MX" sz="2400" b="1" dirty="0" err="1">
                <a:solidFill>
                  <a:srgbClr val="002060"/>
                </a:solidFill>
              </a:rPr>
              <a:t>Sme</a:t>
            </a:r>
            <a:r>
              <a:rPr lang="es-MX" sz="2400" b="1" dirty="0">
                <a:solidFill>
                  <a:srgbClr val="002060"/>
                </a:solidFill>
              </a:rPr>
              <a:t> Urémico Hemolítico reiterado</a:t>
            </a:r>
          </a:p>
          <a:p>
            <a:pPr algn="ctr"/>
            <a:endParaRPr lang="es-MX" sz="2400" b="1" dirty="0">
              <a:solidFill>
                <a:srgbClr val="002060"/>
              </a:solidFill>
            </a:endParaRPr>
          </a:p>
          <a:p>
            <a:pPr algn="ctr"/>
            <a:r>
              <a:rPr lang="es-MX" sz="2400" b="1" dirty="0">
                <a:solidFill>
                  <a:srgbClr val="002060"/>
                </a:solidFill>
              </a:rPr>
              <a:t>Litiasis renal recurrente</a:t>
            </a:r>
          </a:p>
          <a:p>
            <a:pPr algn="ctr"/>
            <a:endParaRPr lang="es-MX" sz="2400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024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1491" y="263380"/>
            <a:ext cx="9144000" cy="8916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Espectro de afecciones renales. </a:t>
            </a:r>
            <a:br>
              <a:rPr lang="es-MX" sz="2400" b="1" dirty="0">
                <a:solidFill>
                  <a:srgbClr val="002060"/>
                </a:solidFill>
              </a:rPr>
            </a:br>
            <a:r>
              <a:rPr lang="es-MX" sz="2400" b="1" dirty="0">
                <a:solidFill>
                  <a:srgbClr val="002060"/>
                </a:solidFill>
              </a:rPr>
              <a:t>Esencial considerar el tiempo de evolución de una afección renal</a:t>
            </a:r>
            <a:endParaRPr lang="es-AR" sz="24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7" y="1372914"/>
            <a:ext cx="10930322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982" y="138690"/>
            <a:ext cx="9144000" cy="706437"/>
          </a:xfrm>
        </p:spPr>
        <p:txBody>
          <a:bodyPr anchor="t">
            <a:normAutofit/>
          </a:bodyPr>
          <a:lstStyle/>
          <a:p>
            <a:r>
              <a:rPr lang="es-AR" sz="2800" b="1" dirty="0">
                <a:solidFill>
                  <a:srgbClr val="002060"/>
                </a:solidFill>
              </a:rPr>
              <a:t>¿ cuál es la utilidad clínica de los biomarcadores renales?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" y="647700"/>
            <a:ext cx="6015789" cy="6071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Permiten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b="1" dirty="0">
                <a:solidFill>
                  <a:schemeClr val="tx1"/>
                </a:solidFill>
              </a:rPr>
              <a:t>detectar y valorar/cuantificar:</a:t>
            </a:r>
          </a:p>
          <a:p>
            <a:pPr algn="ctr"/>
            <a:endParaRPr lang="es-AR" sz="2000" dirty="0">
              <a:solidFill>
                <a:schemeClr val="tx1"/>
              </a:solidFill>
            </a:endParaRPr>
          </a:p>
          <a:p>
            <a:pPr lvl="0"/>
            <a:r>
              <a:rPr lang="es-ES" sz="2000" b="1" dirty="0">
                <a:solidFill>
                  <a:srgbClr val="002060"/>
                </a:solidFill>
              </a:rPr>
              <a:t>              -Disminución de  una función o capacidad renal glomerular, tubular, intersticial ( túbulo y médula) </a:t>
            </a:r>
            <a:endParaRPr lang="es-AR" sz="2000" dirty="0">
              <a:solidFill>
                <a:srgbClr val="002060"/>
              </a:solidFill>
            </a:endParaRPr>
          </a:p>
          <a:p>
            <a:pPr lvl="0"/>
            <a:endParaRPr lang="es-ES" sz="2000" b="1" dirty="0">
              <a:solidFill>
                <a:srgbClr val="002060"/>
              </a:solidFill>
            </a:endParaRPr>
          </a:p>
          <a:p>
            <a:pPr lvl="0"/>
            <a:r>
              <a:rPr lang="es-ES" sz="2000" b="1" dirty="0">
                <a:solidFill>
                  <a:srgbClr val="002060"/>
                </a:solidFill>
              </a:rPr>
              <a:t>               -Daño/ lesión glomerular/ tubular/ intersticial</a:t>
            </a:r>
          </a:p>
          <a:p>
            <a:pPr lvl="0"/>
            <a:endParaRPr lang="es-ES" sz="2000" b="1" dirty="0">
              <a:solidFill>
                <a:srgbClr val="002060"/>
              </a:solidFill>
            </a:endParaRPr>
          </a:p>
          <a:p>
            <a:pPr lvl="0"/>
            <a:r>
              <a:rPr lang="es-ES" sz="2000" b="1" dirty="0">
                <a:solidFill>
                  <a:srgbClr val="002060"/>
                </a:solidFill>
              </a:rPr>
              <a:t>              - Inflamación del parénquima renal</a:t>
            </a:r>
            <a:endParaRPr lang="es-AR" sz="2000" dirty="0">
              <a:solidFill>
                <a:srgbClr val="002060"/>
              </a:solidFill>
            </a:endParaRPr>
          </a:p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Detectan afección renal subclínica, ayudan a los diagnósticos patogénico y funcional de afección renal </a:t>
            </a:r>
          </a:p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Permiten cuantificar  la efectividad del tratamiento aplicado</a:t>
            </a:r>
          </a:p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s-ES" sz="2000" b="1" dirty="0">
                <a:solidFill>
                  <a:srgbClr val="002060"/>
                </a:solidFill>
              </a:rPr>
              <a:t>Tienen distinta </a:t>
            </a:r>
            <a:r>
              <a:rPr lang="es-ES" sz="2000" b="1" dirty="0" err="1">
                <a:solidFill>
                  <a:srgbClr val="002060"/>
                </a:solidFill>
              </a:rPr>
              <a:t>Sd</a:t>
            </a:r>
            <a:r>
              <a:rPr lang="es-ES" sz="2000" b="1" dirty="0">
                <a:solidFill>
                  <a:srgbClr val="002060"/>
                </a:solidFill>
              </a:rPr>
              <a:t>, Ed, </a:t>
            </a:r>
            <a:r>
              <a:rPr lang="es-ES" sz="2000" b="1" dirty="0" err="1">
                <a:solidFill>
                  <a:srgbClr val="002060"/>
                </a:solidFill>
              </a:rPr>
              <a:t>Variab</a:t>
            </a:r>
            <a:r>
              <a:rPr lang="es-ES" sz="2000" b="1" dirty="0">
                <a:solidFill>
                  <a:srgbClr val="002060"/>
                </a:solidFill>
              </a:rPr>
              <a:t> </a:t>
            </a:r>
            <a:r>
              <a:rPr lang="es-ES" sz="2000" b="1" dirty="0" err="1">
                <a:solidFill>
                  <a:srgbClr val="002060"/>
                </a:solidFill>
              </a:rPr>
              <a:t>Biol</a:t>
            </a:r>
            <a:r>
              <a:rPr lang="es-ES" sz="2000" b="1" dirty="0">
                <a:solidFill>
                  <a:srgbClr val="002060"/>
                </a:solidFill>
              </a:rPr>
              <a:t> intra e </a:t>
            </a:r>
            <a:r>
              <a:rPr lang="es-ES" sz="2000" b="1" dirty="0" err="1">
                <a:solidFill>
                  <a:srgbClr val="002060"/>
                </a:solidFill>
              </a:rPr>
              <a:t>interindiv</a:t>
            </a:r>
            <a:endParaRPr lang="es-ES" sz="2000" b="1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6572250" y="845126"/>
            <a:ext cx="5314950" cy="2583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rgbClr val="002060"/>
                </a:solidFill>
              </a:rPr>
              <a:t>Limitaciones</a:t>
            </a:r>
          </a:p>
          <a:p>
            <a:pPr lvl="0"/>
            <a:r>
              <a:rPr lang="es-ES" b="1" dirty="0">
                <a:solidFill>
                  <a:srgbClr val="002060"/>
                </a:solidFill>
              </a:rPr>
              <a:t>-</a:t>
            </a:r>
            <a:r>
              <a:rPr lang="es-ES" sz="2200" b="1" dirty="0">
                <a:solidFill>
                  <a:schemeClr val="tx1"/>
                </a:solidFill>
              </a:rPr>
              <a:t>No informan  etiología de la afección renal.</a:t>
            </a:r>
          </a:p>
          <a:p>
            <a:pPr lvl="0"/>
            <a:endParaRPr lang="es-ES" sz="2200" b="1" dirty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s-ES" sz="2200" b="1" dirty="0">
                <a:solidFill>
                  <a:schemeClr val="tx1"/>
                </a:solidFill>
              </a:rPr>
              <a:t>Requieren </a:t>
            </a:r>
            <a:r>
              <a:rPr lang="es-ES" sz="2200" b="1" dirty="0" err="1">
                <a:solidFill>
                  <a:schemeClr val="tx1"/>
                </a:solidFill>
              </a:rPr>
              <a:t>unlab</a:t>
            </a:r>
            <a:r>
              <a:rPr lang="es-ES" sz="2200" b="1" dirty="0">
                <a:solidFill>
                  <a:schemeClr val="tx1"/>
                </a:solidFill>
              </a:rPr>
              <a:t> clínico accesible y competente</a:t>
            </a:r>
          </a:p>
          <a:p>
            <a:pPr marL="342900" lvl="0" indent="-342900">
              <a:buFontTx/>
              <a:buChar char="-"/>
            </a:pPr>
            <a:r>
              <a:rPr lang="es-ES" sz="2200" b="1" dirty="0">
                <a:solidFill>
                  <a:schemeClr val="tx1"/>
                </a:solidFill>
              </a:rPr>
              <a:t>Más estudios que demuestren cuándo  es útil y qué valora </a:t>
            </a:r>
            <a:endParaRPr lang="es-AR" sz="2200" dirty="0">
              <a:solidFill>
                <a:schemeClr val="tx1"/>
              </a:solidFill>
            </a:endParaRPr>
          </a:p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1D6087-A7FA-4AEE-8EF8-5962102F83DC}"/>
              </a:ext>
            </a:extLst>
          </p:cNvPr>
          <p:cNvSpPr/>
          <p:nvPr/>
        </p:nvSpPr>
        <p:spPr>
          <a:xfrm>
            <a:off x="6705600" y="3714750"/>
            <a:ext cx="4857750" cy="28469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“El rendimiento de la mayoría de los biomarcadores es variable y depende de la patología que afecta al paciente, la causa de LRA, 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el entorno clínico, 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las comorbilidades asociadas y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 el momento de las mediciones”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5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5535" y="221818"/>
            <a:ext cx="7055860" cy="644456"/>
          </a:xfrm>
        </p:spPr>
        <p:txBody>
          <a:bodyPr anchor="ctr">
            <a:normAutofit/>
          </a:bodyPr>
          <a:lstStyle/>
          <a:p>
            <a:r>
              <a:rPr lang="es-ES" sz="2700" b="1" dirty="0"/>
              <a:t>Aspectos  preanalíticos de un </a:t>
            </a:r>
            <a:r>
              <a:rPr lang="es-ES" sz="2700" b="1" dirty="0" err="1"/>
              <a:t>biomarcador</a:t>
            </a:r>
            <a:r>
              <a:rPr lang="es-ES" sz="2700" b="1" dirty="0"/>
              <a:t> renal</a:t>
            </a:r>
            <a:br>
              <a:rPr lang="es-AR" dirty="0"/>
            </a:br>
            <a:endParaRPr lang="es-AR" sz="1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5535" y="983672"/>
            <a:ext cx="5329624" cy="5652509"/>
          </a:xfrm>
        </p:spPr>
        <p:txBody>
          <a:bodyPr anchor="ctr"/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En qué momento  y en qué personas  resulta útil realizarlo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Contraindicaciones y  Limitaciones  para medirlo, cuando no debe realizarse.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Indicaciones al paciente: preparación ( dieta, ejercicio, ayuno, </a:t>
            </a:r>
            <a:r>
              <a:rPr lang="es-ES" sz="2000" b="1" dirty="0" err="1">
                <a:solidFill>
                  <a:srgbClr val="002060"/>
                </a:solidFill>
              </a:rPr>
              <a:t>etc</a:t>
            </a:r>
            <a:r>
              <a:rPr lang="es-ES" sz="2000" b="1" dirty="0">
                <a:solidFill>
                  <a:srgbClr val="002060"/>
                </a:solidFill>
              </a:rPr>
              <a:t>) y obtención de orina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Medicaciones que interfieren en las mediciones a realizar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Técnica y  cuidados en la obtención de las muestras</a:t>
            </a:r>
            <a:endParaRPr lang="es-AR" sz="2000" b="1" dirty="0">
              <a:solidFill>
                <a:srgbClr val="002060"/>
              </a:solidFill>
            </a:endParaRPr>
          </a:p>
          <a:p>
            <a:endParaRPr lang="es-AR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5743DC-AA33-4C38-A8C2-8A03B048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863" y="983672"/>
            <a:ext cx="2796071" cy="32791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2F512B-E278-4825-8C7A-B5D1CB63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638" y="983672"/>
            <a:ext cx="2941470" cy="21187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623FA57-1843-47A6-9E56-77AEA5141096}"/>
              </a:ext>
            </a:extLst>
          </p:cNvPr>
          <p:cNvSpPr/>
          <p:nvPr/>
        </p:nvSpPr>
        <p:spPr>
          <a:xfrm>
            <a:off x="5905863" y="4460936"/>
            <a:ext cx="2275612" cy="2004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¿ Quiénes son responsables de éstos procesos?</a:t>
            </a:r>
            <a:endParaRPr lang="es-AR" sz="2400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679AB8-FA5B-4842-86AA-8C51811E8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573" y="3494159"/>
            <a:ext cx="2555892" cy="29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2716" y="199213"/>
            <a:ext cx="5823284" cy="618935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Aspectos  analíticos de un </a:t>
            </a: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biomarcador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renal</a:t>
            </a:r>
            <a:endParaRPr lang="es-AR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828" y="965299"/>
            <a:ext cx="4835236" cy="5693488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Métodos disponibles, costo/ beneficio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Para el método en uso: Niveles   de EA, ES y EAT , frente a requisitos de Calidad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ES" sz="2000" b="1" dirty="0">
              <a:solidFill>
                <a:srgbClr val="00206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Nivel de desempeño Sigma</a:t>
            </a:r>
          </a:p>
          <a:p>
            <a:pPr lvl="0" algn="l"/>
            <a:endParaRPr lang="es-ES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Resultados de sus Controles de Calidad Interno y Externo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s-AR" sz="2000" b="1" dirty="0">
              <a:solidFill>
                <a:srgbClr val="002060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Correcciones  ante  errores analíticos y/o Nivel Sigma inaceptable</a:t>
            </a:r>
            <a:endParaRPr lang="es-AR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AR" dirty="0">
              <a:solidFill>
                <a:srgbClr val="002060"/>
              </a:solidFill>
            </a:endParaRPr>
          </a:p>
          <a:p>
            <a:pPr algn="l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A08676-CD9E-42D3-BCE9-F054A00D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68" y="355699"/>
            <a:ext cx="4817851" cy="32858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D0EEAE-E46B-497D-AA0C-7E2722A4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38" y="3812043"/>
            <a:ext cx="3803468" cy="2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999" y="180256"/>
            <a:ext cx="304801" cy="23552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415784"/>
            <a:ext cx="10158532" cy="59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5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F76EF9-B4C1-45B9-96E1-EE5A935FCED6}"/>
              </a:ext>
            </a:extLst>
          </p:cNvPr>
          <p:cNvSpPr txBox="1"/>
          <p:nvPr/>
        </p:nvSpPr>
        <p:spPr>
          <a:xfrm>
            <a:off x="742950" y="1162050"/>
            <a:ext cx="843915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 calcular nuestro Nivel sigma tomamos como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ETadm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EAT des según Var </a:t>
            </a:r>
            <a:r>
              <a:rPr lang="es-E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Biol</a:t>
            </a:r>
            <a:endParaRPr lang="es-E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AR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Nuestro Nivel sigma=  </a:t>
            </a:r>
            <a:r>
              <a:rPr lang="es-E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ETadm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–ES/ EA= 9 – 3,5/ 2,5%= </a:t>
            </a:r>
            <a:r>
              <a:rPr lang="es-E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2,2 </a:t>
            </a:r>
          </a:p>
          <a:p>
            <a:pPr algn="ctr"/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AR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Aún con errores analíticos menores a los deseables según variabilidad biológica…. </a:t>
            </a:r>
          </a:p>
          <a:p>
            <a:pPr algn="ctr"/>
            <a:r>
              <a:rPr lang="es-ES" sz="28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¡ </a:t>
            </a:r>
            <a:r>
              <a:rPr lang="es-ES" sz="2800" b="1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nuestro desempeño es insuficiente !</a:t>
            </a:r>
          </a:p>
          <a:p>
            <a:pPr algn="ctr"/>
            <a:endParaRPr lang="es-AR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necesita Sigma &gt; 3 para tener una </a:t>
            </a:r>
            <a:r>
              <a:rPr lang="es-E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Pbb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detección de errores </a:t>
            </a:r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95% y de falso rechazo </a:t>
            </a:r>
            <a:r>
              <a:rPr lang="es-E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5%, aplicando  Reglas de </a:t>
            </a:r>
            <a:r>
              <a:rPr lang="es-E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Westgard</a:t>
            </a:r>
            <a:r>
              <a:rPr lang="es-E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usando 2 niveles de control</a:t>
            </a:r>
            <a:endParaRPr lang="es-AR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AR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12A772-5DA9-49EF-BF0B-F4D9D888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624012"/>
            <a:ext cx="1847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45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DF59C"/>
      </a:accent2>
      <a:accent3>
        <a:srgbClr val="F5E4A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1798</Words>
  <Application>Microsoft Office PowerPoint</Application>
  <PresentationFormat>Panorámica</PresentationFormat>
  <Paragraphs>238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Laboratorio clínico en sujetos con nefropatías</vt:lpstr>
      <vt:lpstr>El lab de bioquímica clínica…..  ¿ Debe  competir con el lab de Anatomía Patológica?  ó debe complementarse?       ¿ Cómo ?         ¿ Para qué ?</vt:lpstr>
      <vt:lpstr>Deterioro gradual renal por injurias recurrentes</vt:lpstr>
      <vt:lpstr>Espectro de afecciones renales.  Esencial considerar el tiempo de evolución de una afección renal</vt:lpstr>
      <vt:lpstr>¿ cuál es la utilidad clínica de los biomarcadores renales?</vt:lpstr>
      <vt:lpstr>Aspectos  preanalíticos de un biomarcador renal </vt:lpstr>
      <vt:lpstr>Aspectos  analíticos de un biomarcador renal</vt:lpstr>
      <vt:lpstr>Presentación de PowerPoint</vt:lpstr>
      <vt:lpstr>Presentación de PowerPoint</vt:lpstr>
      <vt:lpstr>Biomarcadores de función renal y Biomarcadores de lesión renal</vt:lpstr>
      <vt:lpstr>Presentación de PowerPoint</vt:lpstr>
      <vt:lpstr>Tarea: Completar las siguientes Tablas  ( para lunes 2 de mayo 2022)</vt:lpstr>
      <vt:lpstr>Estratificación de ERC  a partir del  IFG y  la albuminuria.  Los biomarcadores más usados en sujetos con ERC</vt:lpstr>
      <vt:lpstr>Biomarcadores de la capacidad de homeostasis renal del  Equil ácido base </vt:lpstr>
      <vt:lpstr>Biomarcadores  de  la   reabsorción  tubular   renal </vt:lpstr>
      <vt:lpstr>Biomarcadores  de   daño/ lesión  tubular  renal </vt:lpstr>
      <vt:lpstr>Presentación de PowerPoint</vt:lpstr>
      <vt:lpstr>Presentación de PowerPoint</vt:lpstr>
      <vt:lpstr>BIOMARCADORES DE DISFUNCIÓN  INSTERSTICIAL ( túbulos + médula  renal)</vt:lpstr>
      <vt:lpstr>BIOMARCADORES DE DISFUNCIÓN  INSTERSTICIAL ( túbulos + medula  renal)</vt:lpstr>
      <vt:lpstr>Presentación de PowerPoint</vt:lpstr>
      <vt:lpstr>Limitaciones de la EF de Na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clínico en sujetos con nefropatías</dc:title>
  <dc:creator>usuario</dc:creator>
  <cp:lastModifiedBy>Usuario</cp:lastModifiedBy>
  <cp:revision>80</cp:revision>
  <dcterms:created xsi:type="dcterms:W3CDTF">2021-04-26T14:11:16Z</dcterms:created>
  <dcterms:modified xsi:type="dcterms:W3CDTF">2022-04-28T02:02:30Z</dcterms:modified>
</cp:coreProperties>
</file>