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9" r:id="rId4"/>
    <p:sldId id="265" r:id="rId5"/>
    <p:sldId id="267" r:id="rId6"/>
    <p:sldId id="268" r:id="rId7"/>
    <p:sldId id="266" r:id="rId8"/>
    <p:sldId id="261" r:id="rId9"/>
    <p:sldId id="270" r:id="rId10"/>
    <p:sldId id="263" r:id="rId11"/>
    <p:sldId id="271" r:id="rId12"/>
    <p:sldId id="264" r:id="rId13"/>
    <p:sldId id="257" r:id="rId14"/>
    <p:sldId id="258" r:id="rId15"/>
    <p:sldId id="260" r:id="rId16"/>
    <p:sldId id="259" r:id="rId17"/>
    <p:sldId id="272" r:id="rId18"/>
    <p:sldId id="274" r:id="rId19"/>
    <p:sldId id="273" r:id="rId20"/>
    <p:sldId id="275" r:id="rId21"/>
    <p:sldId id="279" r:id="rId22"/>
    <p:sldId id="278" r:id="rId23"/>
    <p:sldId id="277" r:id="rId2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CC25-3DAE-466B-BDBE-7339E1B8D22F}" type="datetimeFigureOut">
              <a:rPr lang="es-AR" smtClean="0"/>
              <a:t>19/4/2022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B13F-62A7-4C51-95F1-665C924603E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016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CC25-3DAE-466B-BDBE-7339E1B8D22F}" type="datetimeFigureOut">
              <a:rPr lang="es-AR" smtClean="0"/>
              <a:t>19/4/2022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B13F-62A7-4C51-95F1-665C924603E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118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CC25-3DAE-466B-BDBE-7339E1B8D22F}" type="datetimeFigureOut">
              <a:rPr lang="es-AR" smtClean="0"/>
              <a:t>19/4/2022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B13F-62A7-4C51-95F1-665C924603E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97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CC25-3DAE-466B-BDBE-7339E1B8D22F}" type="datetimeFigureOut">
              <a:rPr lang="es-AR" smtClean="0"/>
              <a:t>19/4/2022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B13F-62A7-4C51-95F1-665C924603E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574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CC25-3DAE-466B-BDBE-7339E1B8D22F}" type="datetimeFigureOut">
              <a:rPr lang="es-AR" smtClean="0"/>
              <a:t>19/4/2022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B13F-62A7-4C51-95F1-665C924603E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216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CC25-3DAE-466B-BDBE-7339E1B8D22F}" type="datetimeFigureOut">
              <a:rPr lang="es-AR" smtClean="0"/>
              <a:t>19/4/2022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B13F-62A7-4C51-95F1-665C924603E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904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CC25-3DAE-466B-BDBE-7339E1B8D22F}" type="datetimeFigureOut">
              <a:rPr lang="es-AR" smtClean="0"/>
              <a:t>19/4/2022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B13F-62A7-4C51-95F1-665C924603E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383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CC25-3DAE-466B-BDBE-7339E1B8D22F}" type="datetimeFigureOut">
              <a:rPr lang="es-AR" smtClean="0"/>
              <a:t>19/4/2022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B13F-62A7-4C51-95F1-665C924603E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106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CC25-3DAE-466B-BDBE-7339E1B8D22F}" type="datetimeFigureOut">
              <a:rPr lang="es-AR" smtClean="0"/>
              <a:t>19/4/2022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B13F-62A7-4C51-95F1-665C924603E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873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CC25-3DAE-466B-BDBE-7339E1B8D22F}" type="datetimeFigureOut">
              <a:rPr lang="es-AR" smtClean="0"/>
              <a:t>19/4/2022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B13F-62A7-4C51-95F1-665C924603E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243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CC25-3DAE-466B-BDBE-7339E1B8D22F}" type="datetimeFigureOut">
              <a:rPr lang="es-AR" smtClean="0"/>
              <a:t>19/4/2022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B13F-62A7-4C51-95F1-665C924603E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090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0CC25-3DAE-466B-BDBE-7339E1B8D22F}" type="datetimeFigureOut">
              <a:rPr lang="es-AR" smtClean="0"/>
              <a:t>19/4/2022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B13F-62A7-4C51-95F1-665C924603E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147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2328" y="401927"/>
            <a:ext cx="9144000" cy="741073"/>
          </a:xfrm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rgbClr val="002060"/>
                </a:solidFill>
              </a:rPr>
              <a:t>LITIASIS  RENAL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891" y="1271589"/>
            <a:ext cx="10848109" cy="5295466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78" y="1500187"/>
            <a:ext cx="6298622" cy="33861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7072313" y="5600700"/>
            <a:ext cx="4071937" cy="82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err="1">
                <a:solidFill>
                  <a:srgbClr val="002060"/>
                </a:solidFill>
              </a:rPr>
              <a:t>Prof</a:t>
            </a:r>
            <a:r>
              <a:rPr lang="es-AR" dirty="0">
                <a:solidFill>
                  <a:srgbClr val="002060"/>
                </a:solidFill>
              </a:rPr>
              <a:t> Titular Alberto D Reyes</a:t>
            </a:r>
          </a:p>
          <a:p>
            <a:pPr algn="ctr"/>
            <a:r>
              <a:rPr lang="es-AR" dirty="0" err="1">
                <a:solidFill>
                  <a:srgbClr val="002060"/>
                </a:solidFill>
              </a:rPr>
              <a:t>Qca</a:t>
            </a:r>
            <a:r>
              <a:rPr lang="es-AR" dirty="0">
                <a:solidFill>
                  <a:srgbClr val="002060"/>
                </a:solidFill>
              </a:rPr>
              <a:t> Clínica-</a:t>
            </a:r>
            <a:r>
              <a:rPr lang="es-AR" dirty="0" err="1">
                <a:solidFill>
                  <a:srgbClr val="002060"/>
                </a:solidFill>
              </a:rPr>
              <a:t>FaCENA</a:t>
            </a:r>
            <a:r>
              <a:rPr lang="es-AR" dirty="0">
                <a:solidFill>
                  <a:srgbClr val="002060"/>
                </a:solidFill>
              </a:rPr>
              <a:t>-UNNE</a:t>
            </a:r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87" y="1857376"/>
            <a:ext cx="3094326" cy="2814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498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36550"/>
            <a:ext cx="9144000" cy="792163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</a:rPr>
              <a:t>ETAPAS   DE  LA   LITOGÉNESIS</a:t>
            </a:r>
            <a:endParaRPr lang="es-AR" sz="3200" b="1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0100" y="1385888"/>
            <a:ext cx="10372725" cy="5472112"/>
          </a:xfrm>
        </p:spPr>
        <p:txBody>
          <a:bodyPr/>
          <a:lstStyle/>
          <a:p>
            <a:r>
              <a:rPr lang="es-ES" b="1" dirty="0"/>
              <a:t>Etapa  de </a:t>
            </a:r>
            <a:r>
              <a:rPr lang="es-ES" b="1" dirty="0" err="1"/>
              <a:t>subsaturación</a:t>
            </a:r>
            <a:r>
              <a:rPr lang="es-ES" dirty="0"/>
              <a:t>:</a:t>
            </a:r>
            <a:endParaRPr lang="es-AR" dirty="0"/>
          </a:p>
          <a:p>
            <a:r>
              <a:rPr lang="es-ES" dirty="0"/>
              <a:t>Los agregados  se </a:t>
            </a:r>
            <a:r>
              <a:rPr lang="es-ES" dirty="0" err="1"/>
              <a:t>redisuelven</a:t>
            </a:r>
            <a:r>
              <a:rPr lang="es-ES" dirty="0"/>
              <a:t>, no hay nucleación ni crecimiento de cristales. Una vez que se supera el producto de saturación de la sal, es inicia la  siguiente  Etapa.</a:t>
            </a:r>
          </a:p>
          <a:p>
            <a:endParaRPr lang="es-AR" dirty="0"/>
          </a:p>
          <a:p>
            <a:r>
              <a:rPr lang="es-ES" b="1" dirty="0"/>
              <a:t>Etapa  de saturación </a:t>
            </a:r>
            <a:r>
              <a:rPr lang="es-ES" b="1" dirty="0" err="1"/>
              <a:t>metaestable</a:t>
            </a:r>
            <a:r>
              <a:rPr lang="es-ES" dirty="0"/>
              <a:t>:</a:t>
            </a:r>
            <a:endParaRPr lang="es-AR" dirty="0"/>
          </a:p>
          <a:p>
            <a:r>
              <a:rPr lang="es-ES" dirty="0"/>
              <a:t>Hay agregación limitada, nucleación heterogénea, fijación y crecimiento  a partir de cristales y detritus celulares. Una vez que se supera el producto de formación, se inicia la siguiente Etapa.</a:t>
            </a:r>
          </a:p>
          <a:p>
            <a:endParaRPr lang="es-AR" dirty="0"/>
          </a:p>
          <a:p>
            <a:r>
              <a:rPr lang="es-ES" b="1" dirty="0"/>
              <a:t>Etapa de sobresaturación</a:t>
            </a:r>
            <a:r>
              <a:rPr lang="es-ES" dirty="0"/>
              <a:t>:</a:t>
            </a:r>
            <a:endParaRPr lang="es-AR" dirty="0"/>
          </a:p>
          <a:p>
            <a:r>
              <a:rPr lang="es-ES" dirty="0"/>
              <a:t>Hay  rápida agregación,  </a:t>
            </a:r>
            <a:r>
              <a:rPr lang="es-ES" b="1" dirty="0"/>
              <a:t>nucleación espontánea y homogénea, fijación y  rápido crecimiento del cristal.</a:t>
            </a:r>
            <a:endParaRPr lang="es-AR" b="1" dirty="0"/>
          </a:p>
          <a:p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65324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43737" y="1191816"/>
            <a:ext cx="4629151" cy="1651398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rgbClr val="002060"/>
                </a:solidFill>
              </a:rPr>
              <a:t>¿Cuándo comenzar con la prevención de litiasis renal?</a:t>
            </a:r>
            <a:br>
              <a:rPr lang="es-AR" sz="2400" b="1" dirty="0">
                <a:solidFill>
                  <a:srgbClr val="002060"/>
                </a:solidFill>
              </a:rPr>
            </a:br>
            <a:br>
              <a:rPr lang="es-AR" sz="2400" b="1" dirty="0">
                <a:solidFill>
                  <a:srgbClr val="002060"/>
                </a:solidFill>
              </a:rPr>
            </a:br>
            <a:r>
              <a:rPr lang="es-AR" sz="2400" b="1" dirty="0">
                <a:solidFill>
                  <a:srgbClr val="002060"/>
                </a:solidFill>
              </a:rPr>
              <a:t>¿cómo?</a:t>
            </a:r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575468"/>
            <a:ext cx="6815137" cy="5196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072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51" y="105020"/>
            <a:ext cx="6815137" cy="863600"/>
          </a:xfrm>
        </p:spPr>
        <p:txBody>
          <a:bodyPr anchor="ctr">
            <a:normAutofit/>
          </a:bodyPr>
          <a:lstStyle/>
          <a:p>
            <a:r>
              <a:rPr lang="es-ES" sz="2800" b="1" dirty="0">
                <a:solidFill>
                  <a:srgbClr val="002060"/>
                </a:solidFill>
              </a:rPr>
              <a:t>¿ CUANDO  SOSPECHAR  LITIASIS  RENAL ?</a:t>
            </a:r>
            <a:endParaRPr lang="es-AR" sz="2800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51" y="828675"/>
            <a:ext cx="6815137" cy="5700712"/>
          </a:xfrm>
        </p:spPr>
        <p:txBody>
          <a:bodyPr>
            <a:normAutofit/>
          </a:bodyPr>
          <a:lstStyle/>
          <a:p>
            <a:pPr algn="l"/>
            <a:r>
              <a:rPr lang="es-ES" sz="2200" b="1" dirty="0">
                <a:solidFill>
                  <a:srgbClr val="002060"/>
                </a:solidFill>
              </a:rPr>
              <a:t>Dolor al </a:t>
            </a:r>
            <a:r>
              <a:rPr lang="es-ES" sz="2200" b="1" dirty="0" err="1">
                <a:solidFill>
                  <a:srgbClr val="002060"/>
                </a:solidFill>
              </a:rPr>
              <a:t>micionar</a:t>
            </a:r>
            <a:r>
              <a:rPr lang="es-ES" sz="2200" b="1" dirty="0">
                <a:solidFill>
                  <a:srgbClr val="002060"/>
                </a:solidFill>
              </a:rPr>
              <a:t>, dolor lumbar ( </a:t>
            </a:r>
            <a:r>
              <a:rPr lang="es-ES" sz="2200" b="1" dirty="0" err="1">
                <a:solidFill>
                  <a:srgbClr val="002060"/>
                </a:solidFill>
              </a:rPr>
              <a:t>litos</a:t>
            </a:r>
            <a:r>
              <a:rPr lang="es-ES" sz="2200" b="1" dirty="0">
                <a:solidFill>
                  <a:srgbClr val="002060"/>
                </a:solidFill>
              </a:rPr>
              <a:t> en cáliz renal), </a:t>
            </a:r>
          </a:p>
          <a:p>
            <a:pPr algn="l"/>
            <a:r>
              <a:rPr lang="es-ES" sz="2200" b="1" dirty="0">
                <a:solidFill>
                  <a:srgbClr val="002060"/>
                </a:solidFill>
              </a:rPr>
              <a:t>cólico </a:t>
            </a:r>
            <a:r>
              <a:rPr lang="es-ES" sz="2200" b="1" dirty="0" err="1">
                <a:solidFill>
                  <a:srgbClr val="002060"/>
                </a:solidFill>
              </a:rPr>
              <a:t>ureterorenal</a:t>
            </a:r>
            <a:r>
              <a:rPr lang="es-ES" sz="2200" b="1" dirty="0">
                <a:solidFill>
                  <a:srgbClr val="002060"/>
                </a:solidFill>
              </a:rPr>
              <a:t> (dolor intenso en fosa lumbar), </a:t>
            </a:r>
          </a:p>
          <a:p>
            <a:pPr algn="l"/>
            <a:r>
              <a:rPr lang="es-ES" sz="2200" b="1" dirty="0">
                <a:solidFill>
                  <a:srgbClr val="002060"/>
                </a:solidFill>
              </a:rPr>
              <a:t>cólicos  durante la micción, disuria, </a:t>
            </a:r>
            <a:r>
              <a:rPr lang="es-ES" sz="2200" b="1" dirty="0" err="1">
                <a:solidFill>
                  <a:srgbClr val="002060"/>
                </a:solidFill>
              </a:rPr>
              <a:t>polaquiuria</a:t>
            </a:r>
            <a:r>
              <a:rPr lang="es-ES" sz="2200" b="1" dirty="0">
                <a:solidFill>
                  <a:srgbClr val="002060"/>
                </a:solidFill>
              </a:rPr>
              <a:t>,</a:t>
            </a:r>
          </a:p>
          <a:p>
            <a:pPr algn="l"/>
            <a:r>
              <a:rPr lang="es-ES" sz="2200" b="1" dirty="0">
                <a:solidFill>
                  <a:srgbClr val="002060"/>
                </a:solidFill>
              </a:rPr>
              <a:t> </a:t>
            </a:r>
            <a:r>
              <a:rPr lang="es-ES" sz="2200" b="1" dirty="0" err="1">
                <a:solidFill>
                  <a:srgbClr val="002060"/>
                </a:solidFill>
              </a:rPr>
              <a:t>piuria</a:t>
            </a:r>
            <a:r>
              <a:rPr lang="es-ES" sz="2200" b="1" dirty="0">
                <a:solidFill>
                  <a:srgbClr val="002060"/>
                </a:solidFill>
              </a:rPr>
              <a:t>  estéril, </a:t>
            </a:r>
          </a:p>
          <a:p>
            <a:pPr algn="l"/>
            <a:r>
              <a:rPr lang="es-ES" sz="2200" b="1" dirty="0">
                <a:solidFill>
                  <a:srgbClr val="002060"/>
                </a:solidFill>
              </a:rPr>
              <a:t>expulsión de arenilla durante la micción, </a:t>
            </a:r>
          </a:p>
          <a:p>
            <a:pPr algn="l"/>
            <a:r>
              <a:rPr lang="es-ES" sz="2200" b="1" dirty="0">
                <a:solidFill>
                  <a:srgbClr val="002060"/>
                </a:solidFill>
              </a:rPr>
              <a:t>infección urinaria recurrente.</a:t>
            </a:r>
            <a:endParaRPr lang="es-AR" sz="2200" b="1" dirty="0">
              <a:solidFill>
                <a:srgbClr val="002060"/>
              </a:solidFill>
            </a:endParaRPr>
          </a:p>
          <a:p>
            <a:pPr algn="l"/>
            <a:r>
              <a:rPr lang="es-ES" sz="2200" b="1" dirty="0">
                <a:solidFill>
                  <a:srgbClr val="002060"/>
                </a:solidFill>
              </a:rPr>
              <a:t>hematuria macroscópica </a:t>
            </a:r>
            <a:r>
              <a:rPr lang="es-ES" sz="2200" b="1" dirty="0" err="1">
                <a:solidFill>
                  <a:srgbClr val="002060"/>
                </a:solidFill>
              </a:rPr>
              <a:t>ó</a:t>
            </a:r>
            <a:r>
              <a:rPr lang="es-ES" sz="2200" b="1" dirty="0">
                <a:solidFill>
                  <a:srgbClr val="002060"/>
                </a:solidFill>
              </a:rPr>
              <a:t> microscópica persistente</a:t>
            </a:r>
            <a:endParaRPr lang="es-AR" sz="2200" b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40" y="4300539"/>
            <a:ext cx="3375660" cy="222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676" y="828675"/>
            <a:ext cx="2923512" cy="3049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402" y="4069397"/>
            <a:ext cx="3990308" cy="146779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85751" y="5757863"/>
            <a:ext cx="6515099" cy="771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chemeClr val="tx1"/>
                </a:solidFill>
              </a:rPr>
              <a:t>Efectos de colocar una orina turbia :</a:t>
            </a:r>
          </a:p>
          <a:p>
            <a:pPr algn="ctr"/>
            <a:r>
              <a:rPr lang="es-AR" sz="2000" b="1" dirty="0">
                <a:solidFill>
                  <a:schemeClr val="tx1"/>
                </a:solidFill>
              </a:rPr>
              <a:t> a 4 °C ?.......          a 37°C?..........</a:t>
            </a:r>
          </a:p>
        </p:txBody>
      </p:sp>
    </p:spTree>
    <p:extLst>
      <p:ext uri="{BB962C8B-B14F-4D97-AF65-F5344CB8AC3E}">
        <p14:creationId xmlns:p14="http://schemas.microsoft.com/office/powerpoint/2010/main" val="2509685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22263"/>
            <a:ext cx="9144000" cy="702973"/>
          </a:xfrm>
        </p:spPr>
        <p:txBody>
          <a:bodyPr>
            <a:noAutofit/>
          </a:bodyPr>
          <a:lstStyle/>
          <a:p>
            <a:r>
              <a:rPr lang="es-AR" sz="4400" b="1" dirty="0"/>
              <a:t>Diagnóstico de litiasis renal</a:t>
            </a:r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" y="1025236"/>
            <a:ext cx="4583748" cy="36556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5712028" y="1025236"/>
            <a:ext cx="6115050" cy="3128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rgbClr val="002060"/>
                </a:solidFill>
              </a:rPr>
              <a:t>a- Examen de orina: pH y sedimento  ( </a:t>
            </a:r>
            <a:r>
              <a:rPr lang="es-ES" sz="2000" b="1" dirty="0" err="1">
                <a:solidFill>
                  <a:srgbClr val="002060"/>
                </a:solidFill>
              </a:rPr>
              <a:t>cristaluria</a:t>
            </a:r>
            <a:r>
              <a:rPr lang="es-ES" sz="2000" b="1" dirty="0">
                <a:solidFill>
                  <a:srgbClr val="002060"/>
                </a:solidFill>
              </a:rPr>
              <a:t>)</a:t>
            </a:r>
          </a:p>
          <a:p>
            <a:r>
              <a:rPr lang="es-ES" sz="2000" b="1" dirty="0">
                <a:solidFill>
                  <a:srgbClr val="002060"/>
                </a:solidFill>
              </a:rPr>
              <a:t>                                            y</a:t>
            </a:r>
          </a:p>
          <a:p>
            <a:endParaRPr lang="es-AR" sz="2000" b="1" dirty="0">
              <a:solidFill>
                <a:srgbClr val="002060"/>
              </a:solidFill>
            </a:endParaRPr>
          </a:p>
          <a:p>
            <a:pPr algn="ctr"/>
            <a:r>
              <a:rPr lang="es-ES" sz="2000" b="1" dirty="0">
                <a:solidFill>
                  <a:srgbClr val="002060"/>
                </a:solidFill>
              </a:rPr>
              <a:t> b-Estudio  metabólico. </a:t>
            </a:r>
            <a:endParaRPr lang="es-AR" sz="2000" b="1" dirty="0">
              <a:solidFill>
                <a:srgbClr val="002060"/>
              </a:solidFill>
            </a:endParaRPr>
          </a:p>
          <a:p>
            <a:r>
              <a:rPr lang="es-ES" sz="2000" b="1" dirty="0">
                <a:solidFill>
                  <a:srgbClr val="002060"/>
                </a:solidFill>
              </a:rPr>
              <a:t>Permite  descubrir  y cuantificar factores  promotores  </a:t>
            </a:r>
          </a:p>
          <a:p>
            <a:r>
              <a:rPr lang="es-ES" sz="2000" b="1" dirty="0">
                <a:solidFill>
                  <a:srgbClr val="002060"/>
                </a:solidFill>
              </a:rPr>
              <a:t>y deficiencias de factores protectores. </a:t>
            </a:r>
            <a:endParaRPr lang="es-AR" sz="2000" b="1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1189" y="4987635"/>
            <a:ext cx="4938337" cy="15517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200" b="1" dirty="0">
                <a:solidFill>
                  <a:srgbClr val="002060"/>
                </a:solidFill>
              </a:rPr>
              <a:t>¿ Qué datos  debemos buscar para interpretar ésta tabla?</a:t>
            </a:r>
          </a:p>
          <a:p>
            <a:pPr algn="ctr"/>
            <a:r>
              <a:rPr lang="es-AR" sz="2200" b="1" dirty="0">
                <a:solidFill>
                  <a:srgbClr val="002060"/>
                </a:solidFill>
              </a:rPr>
              <a:t>¿Qué  estudios  faltan en ésta Tabla?</a:t>
            </a:r>
          </a:p>
        </p:txBody>
      </p:sp>
    </p:spTree>
    <p:extLst>
      <p:ext uri="{BB962C8B-B14F-4D97-AF65-F5344CB8AC3E}">
        <p14:creationId xmlns:p14="http://schemas.microsoft.com/office/powerpoint/2010/main" val="445226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23975" y="193675"/>
            <a:ext cx="9144000" cy="763588"/>
          </a:xfrm>
        </p:spPr>
        <p:txBody>
          <a:bodyPr>
            <a:normAutofit/>
          </a:bodyPr>
          <a:lstStyle/>
          <a:p>
            <a:r>
              <a:rPr lang="es-AR" sz="3200" b="1" dirty="0"/>
              <a:t>Estudios del cálculo renal extraído/ expulsado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00113" y="1314449"/>
            <a:ext cx="10501312" cy="4449041"/>
          </a:xfrm>
        </p:spPr>
        <p:txBody>
          <a:bodyPr/>
          <a:lstStyle/>
          <a:p>
            <a:pPr algn="l"/>
            <a:r>
              <a:rPr lang="es-AR" b="1" dirty="0" err="1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Espectroscopía</a:t>
            </a:r>
            <a:r>
              <a:rPr lang="es-AR" b="1" dirty="0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Infrarrojo (EIR)</a:t>
            </a:r>
          </a:p>
          <a:p>
            <a:pPr algn="l"/>
            <a:endParaRPr lang="es-AR" b="1" dirty="0">
              <a:solidFill>
                <a:srgbClr val="002060"/>
              </a:solidFill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pPr algn="l"/>
            <a:r>
              <a:rPr lang="es-AR" b="1" dirty="0">
                <a:solidFill>
                  <a:srgbClr val="002060"/>
                </a:solidFill>
              </a:rPr>
              <a:t>Microscopía Estereoscópica (MEST)</a:t>
            </a:r>
          </a:p>
          <a:p>
            <a:pPr algn="l"/>
            <a:endParaRPr lang="es-AR" b="1" dirty="0">
              <a:solidFill>
                <a:srgbClr val="002060"/>
              </a:solidFill>
            </a:endParaRPr>
          </a:p>
          <a:p>
            <a:pPr algn="l"/>
            <a:r>
              <a:rPr lang="es-AR" b="1" dirty="0">
                <a:solidFill>
                  <a:srgbClr val="002060"/>
                </a:solidFill>
              </a:rPr>
              <a:t>Difracción de Rayos X</a:t>
            </a:r>
          </a:p>
          <a:p>
            <a:pPr algn="l"/>
            <a:endParaRPr lang="es-AR" b="1" dirty="0">
              <a:solidFill>
                <a:srgbClr val="002060"/>
              </a:solidFill>
            </a:endParaRPr>
          </a:p>
          <a:p>
            <a:pPr algn="l"/>
            <a:r>
              <a:rPr lang="es-AR" b="1" dirty="0">
                <a:solidFill>
                  <a:srgbClr val="002060"/>
                </a:solidFill>
              </a:rPr>
              <a:t>Examen Físico - Químico </a:t>
            </a:r>
          </a:p>
          <a:p>
            <a:pPr algn="l"/>
            <a:endParaRPr lang="es-A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9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2251"/>
            <a:ext cx="9144000" cy="820737"/>
          </a:xfrm>
        </p:spPr>
        <p:txBody>
          <a:bodyPr>
            <a:normAutofit/>
          </a:bodyPr>
          <a:lstStyle/>
          <a:p>
            <a:r>
              <a:rPr lang="es-AR" sz="3200" b="1" dirty="0"/>
              <a:t>Tratamiento de sujetos con litiasis renal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00113" y="1485900"/>
            <a:ext cx="10387012" cy="4986338"/>
          </a:xfrm>
        </p:spPr>
        <p:txBody>
          <a:bodyPr/>
          <a:lstStyle/>
          <a:p>
            <a:pPr algn="l"/>
            <a:r>
              <a:rPr lang="es-ES" b="1" dirty="0">
                <a:solidFill>
                  <a:srgbClr val="002060"/>
                </a:solidFill>
              </a:rPr>
              <a:t>Si el sujeto presenta dolor intenso, lo primero es  calmar el mismo. </a:t>
            </a:r>
          </a:p>
          <a:p>
            <a:pPr algn="l"/>
            <a:endParaRPr lang="es-ES" b="1" dirty="0">
              <a:solidFill>
                <a:srgbClr val="002060"/>
              </a:solidFill>
            </a:endParaRP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Promover la expulsión ( </a:t>
            </a:r>
            <a:r>
              <a:rPr lang="es-ES" b="1" dirty="0" err="1">
                <a:solidFill>
                  <a:srgbClr val="002060"/>
                </a:solidFill>
              </a:rPr>
              <a:t>litos</a:t>
            </a:r>
            <a:r>
              <a:rPr lang="es-ES" b="1" dirty="0">
                <a:solidFill>
                  <a:srgbClr val="002060"/>
                </a:solidFill>
              </a:rPr>
              <a:t> pequeños) </a:t>
            </a:r>
            <a:r>
              <a:rPr lang="es-ES" b="1" dirty="0" err="1">
                <a:solidFill>
                  <a:srgbClr val="002060"/>
                </a:solidFill>
              </a:rPr>
              <a:t>ó</a:t>
            </a:r>
            <a:r>
              <a:rPr lang="es-ES" b="1" dirty="0">
                <a:solidFill>
                  <a:srgbClr val="002060"/>
                </a:solidFill>
              </a:rPr>
              <a:t> su  disolución ( </a:t>
            </a:r>
            <a:r>
              <a:rPr lang="es-ES" b="1" dirty="0" err="1">
                <a:solidFill>
                  <a:srgbClr val="002060"/>
                </a:solidFill>
              </a:rPr>
              <a:t>litos</a:t>
            </a:r>
            <a:r>
              <a:rPr lang="es-ES" b="1" dirty="0">
                <a:solidFill>
                  <a:srgbClr val="002060"/>
                </a:solidFill>
              </a:rPr>
              <a:t> de </a:t>
            </a:r>
            <a:r>
              <a:rPr lang="es-ES" b="1" dirty="0" err="1">
                <a:solidFill>
                  <a:srgbClr val="002060"/>
                </a:solidFill>
              </a:rPr>
              <a:t>ác</a:t>
            </a:r>
            <a:r>
              <a:rPr lang="es-ES" b="1" dirty="0">
                <a:solidFill>
                  <a:srgbClr val="002060"/>
                </a:solidFill>
              </a:rPr>
              <a:t> úrico) </a:t>
            </a:r>
          </a:p>
          <a:p>
            <a:pPr algn="l"/>
            <a:endParaRPr lang="es-ES" b="1" dirty="0">
              <a:solidFill>
                <a:srgbClr val="002060"/>
              </a:solidFill>
            </a:endParaRP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Realizar su extracción quirúrgica ( cálculos en vejiga)  </a:t>
            </a:r>
          </a:p>
          <a:p>
            <a:pPr algn="l"/>
            <a:endParaRPr lang="es-ES" b="1" dirty="0">
              <a:solidFill>
                <a:srgbClr val="002060"/>
              </a:solidFill>
            </a:endParaRP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Destrucción por litotricia ( </a:t>
            </a:r>
            <a:r>
              <a:rPr lang="es-ES" b="1" dirty="0" err="1">
                <a:solidFill>
                  <a:srgbClr val="002060"/>
                </a:solidFill>
              </a:rPr>
              <a:t>litos</a:t>
            </a:r>
            <a:r>
              <a:rPr lang="es-ES" b="1" dirty="0">
                <a:solidFill>
                  <a:srgbClr val="002060"/>
                </a:solidFill>
              </a:rPr>
              <a:t>  </a:t>
            </a:r>
            <a:r>
              <a:rPr lang="es-ES" b="1" dirty="0" err="1">
                <a:solidFill>
                  <a:srgbClr val="002060"/>
                </a:solidFill>
              </a:rPr>
              <a:t>intrarenales</a:t>
            </a:r>
            <a:r>
              <a:rPr lang="es-ES" b="1" dirty="0">
                <a:solidFill>
                  <a:srgbClr val="002060"/>
                </a:solidFill>
              </a:rPr>
              <a:t> )</a:t>
            </a:r>
            <a:endParaRPr lang="es-AR" dirty="0">
              <a:solidFill>
                <a:srgbClr val="002060"/>
              </a:solidFill>
            </a:endParaRPr>
          </a:p>
          <a:p>
            <a:pPr algn="l"/>
            <a:endParaRPr lang="es-A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0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93688"/>
            <a:ext cx="9144000" cy="735012"/>
          </a:xfrm>
        </p:spPr>
        <p:txBody>
          <a:bodyPr>
            <a:normAutofit/>
          </a:bodyPr>
          <a:lstStyle/>
          <a:p>
            <a:r>
              <a:rPr lang="es-AR" sz="3200" b="1" dirty="0"/>
              <a:t>Prevención de litiasis y de recurrencias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1314450"/>
            <a:ext cx="10186988" cy="51435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1°-Identificar los factores promotores  de litiasis presentes en el sujeto,</a:t>
            </a:r>
          </a:p>
          <a:p>
            <a:r>
              <a:rPr lang="es-ES" b="1" dirty="0">
                <a:solidFill>
                  <a:srgbClr val="002060"/>
                </a:solidFill>
              </a:rPr>
              <a:t>  y  sus factores protectores en deficiencia. </a:t>
            </a:r>
          </a:p>
          <a:p>
            <a:endParaRPr lang="es-ES" b="1" dirty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2°- </a:t>
            </a:r>
            <a:r>
              <a:rPr lang="es-ES" b="1" dirty="0" err="1">
                <a:solidFill>
                  <a:srgbClr val="002060"/>
                </a:solidFill>
              </a:rPr>
              <a:t>Instruír</a:t>
            </a:r>
            <a:r>
              <a:rPr lang="es-ES" b="1" dirty="0">
                <a:solidFill>
                  <a:srgbClr val="002060"/>
                </a:solidFill>
              </a:rPr>
              <a:t> y concientizar al  sujeto para  lograr modificar la situación </a:t>
            </a:r>
            <a:r>
              <a:rPr lang="es-ES" b="1" dirty="0" err="1">
                <a:solidFill>
                  <a:srgbClr val="002060"/>
                </a:solidFill>
              </a:rPr>
              <a:t>litogénica</a:t>
            </a:r>
            <a:r>
              <a:rPr lang="es-ES" b="1" dirty="0">
                <a:solidFill>
                  <a:srgbClr val="002060"/>
                </a:solidFill>
              </a:rPr>
              <a:t>.</a:t>
            </a:r>
          </a:p>
          <a:p>
            <a:endParaRPr lang="es-ES" b="1" dirty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3° -Monitorear  que  los cambios de hábitos perduren en el tiempo y realizar acciones correctivas si no es así.</a:t>
            </a:r>
          </a:p>
          <a:p>
            <a:r>
              <a:rPr lang="es-ES" b="1" dirty="0">
                <a:solidFill>
                  <a:srgbClr val="002060"/>
                </a:solidFill>
              </a:rPr>
              <a:t> </a:t>
            </a:r>
            <a:endParaRPr lang="es-AR" dirty="0">
              <a:solidFill>
                <a:srgbClr val="002060"/>
              </a:solidFill>
            </a:endParaRPr>
          </a:p>
          <a:p>
            <a:r>
              <a:rPr lang="es-ES" b="1" dirty="0"/>
              <a:t>En el caso de </a:t>
            </a:r>
            <a:r>
              <a:rPr lang="es-ES" b="1" dirty="0" err="1"/>
              <a:t>pielonefritis</a:t>
            </a:r>
            <a:r>
              <a:rPr lang="es-ES" b="1" dirty="0"/>
              <a:t> recurrentes </a:t>
            </a:r>
            <a:r>
              <a:rPr lang="es-ES" b="1" dirty="0" err="1"/>
              <a:t>ó</a:t>
            </a:r>
            <a:r>
              <a:rPr lang="es-ES" b="1" dirty="0"/>
              <a:t> de acidosis tubular renal distal, </a:t>
            </a:r>
          </a:p>
          <a:p>
            <a:r>
              <a:rPr lang="es-ES" b="1" dirty="0"/>
              <a:t>la prevención se basa en asegurar un tratamiento efectivo de la patología de base.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4135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20544" y="238270"/>
            <a:ext cx="3214255" cy="551439"/>
          </a:xfrm>
        </p:spPr>
        <p:txBody>
          <a:bodyPr>
            <a:normAutofit/>
          </a:bodyPr>
          <a:lstStyle/>
          <a:p>
            <a:endParaRPr lang="es-AR" sz="3200" b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9" y="238270"/>
            <a:ext cx="5943590" cy="51788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207" y="1842655"/>
            <a:ext cx="5641850" cy="47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69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93688"/>
            <a:ext cx="9144000" cy="496021"/>
          </a:xfrm>
        </p:spPr>
        <p:txBody>
          <a:bodyPr anchor="t">
            <a:noAutofit/>
          </a:bodyPr>
          <a:lstStyle/>
          <a:p>
            <a:r>
              <a:rPr lang="es-ES" sz="2800" b="1" dirty="0">
                <a:solidFill>
                  <a:srgbClr val="002060"/>
                </a:solidFill>
              </a:rPr>
              <a:t>ESTUDIO    METABÓLICO   EN  LITIASIS  RENAL</a:t>
            </a:r>
            <a:br>
              <a:rPr lang="es-AR" sz="2800" b="1" dirty="0">
                <a:solidFill>
                  <a:srgbClr val="002060"/>
                </a:solidFill>
              </a:rPr>
            </a:br>
            <a:endParaRPr lang="es-AR" sz="2800" b="1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942975"/>
            <a:ext cx="9417627" cy="573491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Cuándo  realizarlo ? ( para  qué)</a:t>
            </a:r>
            <a:endParaRPr lang="es-AR" dirty="0">
              <a:solidFill>
                <a:srgbClr val="002060"/>
              </a:solidFill>
            </a:endParaRPr>
          </a:p>
          <a:p>
            <a:r>
              <a:rPr lang="es-ES" dirty="0">
                <a:solidFill>
                  <a:srgbClr val="002060"/>
                </a:solidFill>
              </a:rPr>
              <a:t>1-  En sujetos con  dieta   </a:t>
            </a:r>
            <a:r>
              <a:rPr lang="es-ES" dirty="0" err="1">
                <a:solidFill>
                  <a:srgbClr val="002060"/>
                </a:solidFill>
              </a:rPr>
              <a:t>hiperproteica</a:t>
            </a:r>
            <a:r>
              <a:rPr lang="es-ES" dirty="0">
                <a:solidFill>
                  <a:srgbClr val="002060"/>
                </a:solidFill>
              </a:rPr>
              <a:t> y baja ingesta de agua, para  detectar que otros factores  promotores  de nefrolitiasis  posee, y  como están sus factores  protectores, a fin de modificar su estilo de vida en pro de </a:t>
            </a:r>
            <a:r>
              <a:rPr lang="es-ES" b="1" dirty="0">
                <a:solidFill>
                  <a:srgbClr val="002060"/>
                </a:solidFill>
              </a:rPr>
              <a:t>prevenir la formación de cálculos  renales</a:t>
            </a:r>
            <a:r>
              <a:rPr lang="es-ES" dirty="0">
                <a:solidFill>
                  <a:srgbClr val="002060"/>
                </a:solidFill>
              </a:rPr>
              <a:t>.</a:t>
            </a:r>
            <a:endParaRPr lang="es-AR" dirty="0">
              <a:solidFill>
                <a:srgbClr val="002060"/>
              </a:solidFill>
            </a:endParaRPr>
          </a:p>
          <a:p>
            <a:pPr algn="l"/>
            <a:r>
              <a:rPr lang="es-ES" dirty="0">
                <a:solidFill>
                  <a:srgbClr val="002060"/>
                </a:solidFill>
              </a:rPr>
              <a:t>2-  En pacientes con  un cálculo  renal  recién  descubierto, para  definir  los factores  promotores  y protectores  que  posee e </a:t>
            </a:r>
            <a:r>
              <a:rPr lang="es-ES" b="1" dirty="0">
                <a:solidFill>
                  <a:srgbClr val="002060"/>
                </a:solidFill>
              </a:rPr>
              <a:t>instaurar el tratamiento específico que evite  su  reincidencia</a:t>
            </a:r>
          </a:p>
          <a:p>
            <a:pPr algn="l"/>
            <a:endParaRPr lang="es-AR" dirty="0">
              <a:solidFill>
                <a:srgbClr val="002060"/>
              </a:solidFill>
            </a:endParaRPr>
          </a:p>
          <a:p>
            <a:pPr algn="l"/>
            <a:r>
              <a:rPr lang="es-ES" dirty="0">
                <a:solidFill>
                  <a:srgbClr val="002060"/>
                </a:solidFill>
              </a:rPr>
              <a:t>3- En pacientes que tuvieron cálculos  renales, para  </a:t>
            </a:r>
            <a:r>
              <a:rPr lang="es-ES" b="1" dirty="0">
                <a:solidFill>
                  <a:srgbClr val="002060"/>
                </a:solidFill>
              </a:rPr>
              <a:t>monitorear  la eficacia  del tratamiento instalado</a:t>
            </a:r>
            <a:r>
              <a:rPr lang="es-ES" dirty="0">
                <a:solidFill>
                  <a:srgbClr val="002060"/>
                </a:solidFill>
              </a:rPr>
              <a:t>: valorar   disminución de sus factores  promotores y  corrección del déficit en sus factores  protectores.</a:t>
            </a:r>
            <a:endParaRPr lang="es-AR" dirty="0">
              <a:solidFill>
                <a:srgbClr val="00206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56291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93688"/>
            <a:ext cx="9144000" cy="606857"/>
          </a:xfrm>
        </p:spPr>
        <p:txBody>
          <a:bodyPr anchor="t">
            <a:normAutofit fontScale="90000"/>
          </a:bodyPr>
          <a:lstStyle/>
          <a:p>
            <a:r>
              <a:rPr lang="es-ES" sz="3200" b="1" dirty="0"/>
              <a:t>ETAPA   PREANALITICA</a:t>
            </a:r>
            <a:br>
              <a:rPr lang="es-AR" sz="3200" dirty="0"/>
            </a:br>
            <a:endParaRPr lang="es-AR" sz="3200" b="1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1025236"/>
            <a:ext cx="10186988" cy="5432714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rgbClr val="002060"/>
                </a:solidFill>
              </a:rPr>
              <a:t>Fundamental estandarizar  la preparación  del paciente. </a:t>
            </a:r>
          </a:p>
          <a:p>
            <a:pPr algn="l"/>
            <a:r>
              <a:rPr lang="es-ES" dirty="0">
                <a:solidFill>
                  <a:srgbClr val="002060"/>
                </a:solidFill>
              </a:rPr>
              <a:t>Dar  claras instrucciones  de  la dieta a seguir x 3 días  previos a la recolección de orina de 24 </a:t>
            </a:r>
            <a:r>
              <a:rPr lang="es-ES" dirty="0" err="1">
                <a:solidFill>
                  <a:srgbClr val="002060"/>
                </a:solidFill>
              </a:rPr>
              <a:t>hs</a:t>
            </a:r>
            <a:r>
              <a:rPr lang="es-ES" dirty="0">
                <a:solidFill>
                  <a:srgbClr val="002060"/>
                </a:solidFill>
              </a:rPr>
              <a:t>.</a:t>
            </a:r>
          </a:p>
          <a:p>
            <a:pPr algn="l"/>
            <a:endParaRPr lang="es-AR" dirty="0">
              <a:solidFill>
                <a:srgbClr val="002060"/>
              </a:solidFill>
            </a:endParaRP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CONTRAINDICACIONES:</a:t>
            </a:r>
            <a:r>
              <a:rPr lang="es-ES" dirty="0">
                <a:solidFill>
                  <a:srgbClr val="002060"/>
                </a:solidFill>
              </a:rPr>
              <a:t>  Este estudio nunca  es urgente, si existe una contraindicación, no debe  ser realizado: </a:t>
            </a:r>
            <a:endParaRPr lang="es-AR" dirty="0">
              <a:solidFill>
                <a:srgbClr val="002060"/>
              </a:solidFill>
            </a:endParaRPr>
          </a:p>
          <a:p>
            <a:pPr algn="l"/>
            <a:r>
              <a:rPr lang="es-ES" dirty="0">
                <a:solidFill>
                  <a:srgbClr val="002060"/>
                </a:solidFill>
              </a:rPr>
              <a:t>-Estar  modificando el tratamiento de su presión  arterial.</a:t>
            </a:r>
            <a:endParaRPr lang="es-AR" dirty="0">
              <a:solidFill>
                <a:srgbClr val="002060"/>
              </a:solidFill>
            </a:endParaRPr>
          </a:p>
          <a:p>
            <a:pPr algn="l"/>
            <a:r>
              <a:rPr lang="es-ES" dirty="0">
                <a:solidFill>
                  <a:srgbClr val="002060"/>
                </a:solidFill>
              </a:rPr>
              <a:t>-Presentar  un  proceso  patológico  agudo y / o un estado  catabólico ( por </a:t>
            </a:r>
            <a:r>
              <a:rPr lang="es-ES" dirty="0" err="1">
                <a:solidFill>
                  <a:srgbClr val="002060"/>
                </a:solidFill>
              </a:rPr>
              <a:t>ej</a:t>
            </a:r>
            <a:r>
              <a:rPr lang="es-ES" dirty="0">
                <a:solidFill>
                  <a:srgbClr val="002060"/>
                </a:solidFill>
              </a:rPr>
              <a:t> anorexia ).</a:t>
            </a:r>
            <a:endParaRPr lang="es-AR" dirty="0">
              <a:solidFill>
                <a:srgbClr val="002060"/>
              </a:solidFill>
            </a:endParaRPr>
          </a:p>
          <a:p>
            <a:pPr algn="l"/>
            <a:r>
              <a:rPr lang="es-ES" dirty="0">
                <a:solidFill>
                  <a:srgbClr val="002060"/>
                </a:solidFill>
              </a:rPr>
              <a:t>-Recibir  medicación  que  interfiere en alguno de los análisis a   realizar.</a:t>
            </a:r>
            <a:endParaRPr lang="es-AR" dirty="0">
              <a:solidFill>
                <a:srgbClr val="002060"/>
              </a:solidFill>
            </a:endParaRPr>
          </a:p>
          <a:p>
            <a:r>
              <a:rPr lang="es-ES" dirty="0">
                <a:solidFill>
                  <a:srgbClr val="002060"/>
                </a:solidFill>
              </a:rPr>
              <a:t> </a:t>
            </a:r>
            <a:endParaRPr lang="es-AR" dirty="0">
              <a:solidFill>
                <a:srgbClr val="00206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5236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2925" y="236539"/>
            <a:ext cx="11087100" cy="1092200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rgbClr val="002060"/>
                </a:solidFill>
              </a:rPr>
              <a:t>Se han identificado  cálculos renales, hasta en momias egipcias (3000 </a:t>
            </a:r>
            <a:r>
              <a:rPr lang="es-AR" sz="2400" b="1" dirty="0" err="1">
                <a:solidFill>
                  <a:srgbClr val="002060"/>
                </a:solidFill>
              </a:rPr>
              <a:t>a.c.</a:t>
            </a:r>
            <a:r>
              <a:rPr lang="es-AR" sz="2400" b="1" dirty="0">
                <a:solidFill>
                  <a:srgbClr val="002060"/>
                </a:solidFill>
              </a:rPr>
              <a:t>)</a:t>
            </a:r>
            <a:br>
              <a:rPr lang="es-AR" sz="2400" dirty="0">
                <a:solidFill>
                  <a:srgbClr val="002060"/>
                </a:solidFill>
              </a:rPr>
            </a:br>
            <a:endParaRPr lang="es-AR" sz="2400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5" y="1900238"/>
            <a:ext cx="5993606" cy="3446485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00088" y="1328739"/>
            <a:ext cx="10729912" cy="5172074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4400550" y="5657850"/>
            <a:ext cx="5986463" cy="728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rgbClr val="002060"/>
                </a:solidFill>
              </a:rPr>
              <a:t>Momia Guanche, Islas Canarias</a:t>
            </a:r>
          </a:p>
          <a:p>
            <a:pPr algn="ctr"/>
            <a:r>
              <a:rPr lang="es-AR" b="1" dirty="0" err="1">
                <a:solidFill>
                  <a:srgbClr val="002060"/>
                </a:solidFill>
              </a:rPr>
              <a:t>Aprox</a:t>
            </a:r>
            <a:r>
              <a:rPr lang="es-AR" b="1" dirty="0">
                <a:solidFill>
                  <a:srgbClr val="002060"/>
                </a:solidFill>
              </a:rPr>
              <a:t> 1220 D.C.  </a:t>
            </a:r>
          </a:p>
        </p:txBody>
      </p:sp>
    </p:spTree>
    <p:extLst>
      <p:ext uri="{BB962C8B-B14F-4D97-AF65-F5344CB8AC3E}">
        <p14:creationId xmlns:p14="http://schemas.microsoft.com/office/powerpoint/2010/main" val="846064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93688"/>
            <a:ext cx="9144000" cy="606857"/>
          </a:xfrm>
        </p:spPr>
        <p:txBody>
          <a:bodyPr anchor="t">
            <a:normAutofit fontScale="90000"/>
          </a:bodyPr>
          <a:lstStyle/>
          <a:p>
            <a:r>
              <a:rPr lang="es-ES" sz="2700" b="1" dirty="0">
                <a:latin typeface="+mn-lt"/>
                <a:ea typeface="+mn-ea"/>
                <a:cs typeface="+mn-cs"/>
              </a:rPr>
              <a:t>INSTRUCTIVO  PARA  EL  PACIENTE</a:t>
            </a:r>
            <a:br>
              <a:rPr lang="es-AR" sz="3200" dirty="0"/>
            </a:br>
            <a:endParaRPr lang="es-AR" sz="3200" b="1" dirty="0">
              <a:solidFill>
                <a:srgbClr val="00206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28700" y="1318000"/>
            <a:ext cx="9001991" cy="484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DIETA: Durante  5 días  no ingerir lácteos, huevos, pescados, mariscos, fiambres, embutidos, galletitas saladas, caldos, pastas frescas, alimentos  envasados conservados en sal.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agregar sal al plato de comida.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cada desayuno ingerir 500 mg de calcio elemental / 1.73 m2 de </a:t>
            </a:r>
            <a:r>
              <a:rPr kumimoji="0" lang="es-ES" altLang="es-AR" sz="1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superf</a:t>
            </a: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corporal, y repetirlo con cada merienda.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AR" altLang="es-AR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2-El 5to día de dieta, recolectar TODA la orina emitida, desde las 7hs hasta las 7 </a:t>
            </a:r>
            <a:r>
              <a:rPr kumimoji="0" lang="es-ES" altLang="es-AR" sz="1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del día siguiente, descartando la 1er  micción.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ES" altLang="es-AR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Agregar 4 g de ácido bórico al recipiente. Conservarla en heladera, refrigerada.  Rotularla como Orina de  24hs Cenar a las 20 </a:t>
            </a:r>
            <a:r>
              <a:rPr kumimoji="0" lang="es-ES" altLang="es-AR" sz="1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AR" altLang="es-AR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1725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93688"/>
            <a:ext cx="9144000" cy="606857"/>
          </a:xfrm>
        </p:spPr>
        <p:txBody>
          <a:bodyPr anchor="t">
            <a:normAutofit fontScale="90000"/>
          </a:bodyPr>
          <a:lstStyle/>
          <a:p>
            <a:r>
              <a:rPr lang="es-ES" sz="2700" b="1" dirty="0">
                <a:latin typeface="+mn-lt"/>
                <a:ea typeface="+mn-ea"/>
                <a:cs typeface="+mn-cs"/>
              </a:rPr>
              <a:t>INSTRUCTIVO  PARA  EL  PACIENTE</a:t>
            </a:r>
            <a:br>
              <a:rPr lang="es-AR" sz="3200" dirty="0"/>
            </a:br>
            <a:endParaRPr lang="es-AR" sz="3200" b="1" dirty="0">
              <a:solidFill>
                <a:srgbClr val="002060"/>
              </a:solidFill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84118" y="1042275"/>
            <a:ext cx="9348355" cy="266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3-El 6to día, recoger   la  1er orina al levantarse, previa higiene. </a:t>
            </a:r>
            <a:endParaRPr lang="es-ES" altLang="es-AR" sz="1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AR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4-Presentarse en el laboratorio  en ayunas, a las 8 </a:t>
            </a:r>
            <a:r>
              <a:rPr kumimoji="0" lang="es-ES" altLang="es-AR" sz="1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  ambas muestras de orina.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5-Aceptar  le realización de una extracción de sangre, por punción  venosa.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6-Beber 300 ml  / 1.73 m2 de S.C. de agua  destilada.  Recoger la orina, la cual será  rotulada  como orina  basal </a:t>
            </a:r>
            <a:endParaRPr kumimoji="0" lang="es-ES" altLang="es-AR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73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93688"/>
            <a:ext cx="9144000" cy="606857"/>
          </a:xfrm>
        </p:spPr>
        <p:txBody>
          <a:bodyPr anchor="t">
            <a:normAutofit fontScale="90000"/>
          </a:bodyPr>
          <a:lstStyle/>
          <a:p>
            <a:r>
              <a:rPr lang="es-AR" sz="3200" b="1" dirty="0"/>
              <a:t>PROCEDIMIENTO  DEL LABORATORIO</a:t>
            </a:r>
            <a:br>
              <a:rPr lang="es-AR" sz="3200" dirty="0"/>
            </a:br>
            <a:endParaRPr lang="es-AR" sz="3200" b="1" dirty="0">
              <a:solidFill>
                <a:srgbClr val="00206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19200" y="1052945"/>
            <a:ext cx="86452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Verificar ausencia de contraindicaciones, en caso negativo,  obtener suero y plasma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heparinizado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por punción venosa. </a:t>
            </a:r>
            <a:endParaRPr lang="es-AR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Medir  peso y talla del paciente.</a:t>
            </a:r>
            <a:endParaRPr lang="es-AR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En la 1er orina, realizar examen general de orina.</a:t>
            </a:r>
            <a:endParaRPr lang="es-AR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la orina  basal, medir urea, creatinina, calcio, fósforo, magnesio,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ác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úrico,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y K.</a:t>
            </a:r>
            <a:endParaRPr lang="es-AR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Calcular el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Indice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Calcio / creatinina.</a:t>
            </a:r>
            <a:endParaRPr lang="es-AR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la orina de 24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hs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medir urea, creatinina, calcio, fósforo, magnesio,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ác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úrico,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 K, oxalato y citrato. Calcular Clearance de creatinina y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excresión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diaria de cada analito en mg / Kg / día en niños, o en mg / día en adultos.</a:t>
            </a:r>
            <a:endParaRPr lang="es-AR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suero medir: fosfatasa  alcalina, urea, creatinina, calcio, fósforo, magnesio,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ác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úrico, </a:t>
            </a:r>
            <a:r>
              <a:rPr lang="es-E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y K. </a:t>
            </a:r>
            <a:endParaRPr lang="es-AR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19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93688"/>
            <a:ext cx="9144000" cy="606857"/>
          </a:xfrm>
        </p:spPr>
        <p:txBody>
          <a:bodyPr anchor="t">
            <a:normAutofit/>
          </a:bodyPr>
          <a:lstStyle/>
          <a:p>
            <a:endParaRPr lang="es-A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0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6862" y="179388"/>
            <a:ext cx="9144000" cy="706437"/>
          </a:xfrm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rgbClr val="002060"/>
                </a:solidFill>
              </a:rPr>
              <a:t>Tipos y prevalencia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110" y="5033963"/>
            <a:ext cx="2141737" cy="1411031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8" y="1042987"/>
            <a:ext cx="4747259" cy="383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6" y="1042987"/>
            <a:ext cx="6029324" cy="527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08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22263"/>
            <a:ext cx="9144000" cy="663575"/>
          </a:xfrm>
        </p:spPr>
        <p:txBody>
          <a:bodyPr/>
          <a:lstStyle/>
          <a:p>
            <a:r>
              <a:rPr lang="es-ES" sz="24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Profesiones con mayor prevalencia de  litiasis renal</a:t>
            </a:r>
            <a:endParaRPr lang="es-AR" b="1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9873" y="1231523"/>
            <a:ext cx="5834062" cy="1169987"/>
          </a:xfrm>
        </p:spPr>
        <p:txBody>
          <a:bodyPr>
            <a:normAutofit fontScale="92500"/>
          </a:bodyPr>
          <a:lstStyle/>
          <a:p>
            <a:r>
              <a:rPr lang="es-ES" dirty="0"/>
              <a:t>colectivero, </a:t>
            </a:r>
            <a:r>
              <a:rPr lang="es-ES" dirty="0" err="1"/>
              <a:t>remisero</a:t>
            </a:r>
            <a:r>
              <a:rPr lang="es-ES" dirty="0"/>
              <a:t>, taxista, camionero, cartero, </a:t>
            </a:r>
          </a:p>
          <a:p>
            <a:r>
              <a:rPr lang="es-ES" dirty="0"/>
              <a:t>cocinero en </a:t>
            </a:r>
            <a:r>
              <a:rPr lang="es-ES" dirty="0" err="1"/>
              <a:t>parrilas</a:t>
            </a:r>
            <a:r>
              <a:rPr lang="es-ES" dirty="0"/>
              <a:t>, pizzerías, rotiserías, panadero, etc. ¿ porqué?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2647195"/>
            <a:ext cx="4319588" cy="31399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935" y="2553937"/>
            <a:ext cx="4909747" cy="32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5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085" y="551192"/>
            <a:ext cx="4363701" cy="567782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0039" y="236538"/>
            <a:ext cx="7352046" cy="6307137"/>
          </a:xfrm>
        </p:spPr>
        <p:txBody>
          <a:bodyPr>
            <a:normAutofit/>
          </a:bodyPr>
          <a:lstStyle/>
          <a:p>
            <a:pPr indent="449580" algn="just">
              <a:spcBef>
                <a:spcPts val="600"/>
              </a:spcBef>
              <a:spcAft>
                <a:spcPts val="600"/>
              </a:spcAft>
            </a:pPr>
            <a:r>
              <a:rPr lang="es-E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CLASIFICACIÓN      DE     LOS    CALCULOS    RENALES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s-ES" sz="2200" b="1" i="1" dirty="0">
                <a:highlight>
                  <a:srgbClr val="FFFF00"/>
                </a:highlight>
                <a:latin typeface="Arial" panose="020B0604020202020204" pitchFamily="34" charset="0"/>
                <a:ea typeface="Mincho"/>
                <a:cs typeface="Lucidasans"/>
              </a:rPr>
              <a:t>Por su  localización</a:t>
            </a:r>
            <a:r>
              <a:rPr lang="es-ES" sz="2200" i="1" dirty="0">
                <a:latin typeface="Arial" panose="020B0604020202020204" pitchFamily="34" charset="0"/>
                <a:ea typeface="Mincho"/>
                <a:cs typeface="Lucidasans"/>
              </a:rPr>
              <a:t>:</a:t>
            </a:r>
            <a:r>
              <a:rPr lang="es-ES_tradnl" sz="2200" i="1" dirty="0">
                <a:latin typeface="Arial" panose="020B0604020202020204" pitchFamily="34" charset="0"/>
                <a:ea typeface="Mincho"/>
                <a:cs typeface="Lucidasans"/>
              </a:rPr>
              <a:t>                       </a:t>
            </a:r>
            <a:endParaRPr lang="es-AR" sz="2200" i="1" dirty="0">
              <a:latin typeface="Bitstream Vera Sans"/>
              <a:ea typeface="Mincho"/>
              <a:cs typeface="Lucidasans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s-ES_tradnl" sz="2200" dirty="0">
                <a:latin typeface="Arial" panose="020B0604020202020204" pitchFamily="34" charset="0"/>
                <a:ea typeface="Times New Roman" panose="02020603050405020304" pitchFamily="18" charset="0"/>
              </a:rPr>
              <a:t>    Nefrolitiasis  - Litiasis  vesical - Litiasis de  vías  urinarias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AR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s-ES_tradnl" sz="22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Según  la  composición  del  lito</a:t>
            </a:r>
            <a:r>
              <a:rPr lang="es-ES_tradnl" sz="22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s-AR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</a:t>
            </a:r>
            <a:r>
              <a:rPr lang="pt-BR" sz="2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Litiasis</a:t>
            </a: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Cálcicas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:  Oxalato de Ca, Fosfato de Ca</a:t>
            </a:r>
            <a:endParaRPr lang="es-AR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</a:t>
            </a:r>
            <a:r>
              <a:rPr lang="pt-BR" sz="2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Litiasis</a:t>
            </a: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no cálcicas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: Ac úrico, uratos, cistina, xantina.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</a:t>
            </a:r>
            <a:r>
              <a:rPr lang="pt-BR" sz="2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Litiasis</a:t>
            </a: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Infecciosas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Por </a:t>
            </a:r>
            <a:r>
              <a:rPr lang="pt-BR" sz="2200" dirty="0" err="1">
                <a:latin typeface="Arial" panose="020B0604020202020204" pitchFamily="34" charset="0"/>
                <a:ea typeface="Times New Roman" panose="02020603050405020304" pitchFamily="18" charset="0"/>
              </a:rPr>
              <a:t>pielonefritis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200" dirty="0" err="1">
                <a:latin typeface="Arial" panose="020B0604020202020204" pitchFamily="34" charset="0"/>
                <a:ea typeface="Times New Roman" panose="02020603050405020304" pitchFamily="18" charset="0"/>
              </a:rPr>
              <a:t>recurrente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: fosfato </a:t>
            </a:r>
            <a:r>
              <a:rPr lang="pt-BR" sz="2200" dirty="0" err="1">
                <a:latin typeface="Arial" panose="020B0604020202020204" pitchFamily="34" charset="0"/>
                <a:ea typeface="Times New Roman" panose="02020603050405020304" pitchFamily="18" charset="0"/>
              </a:rPr>
              <a:t>amónico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  magnésico (</a:t>
            </a:r>
            <a:r>
              <a:rPr lang="pt-BR" sz="2200" dirty="0" err="1">
                <a:latin typeface="Arial" panose="020B0604020202020204" pitchFamily="34" charset="0"/>
                <a:ea typeface="Times New Roman" panose="02020603050405020304" pitchFamily="18" charset="0"/>
              </a:rPr>
              <a:t>Estruvita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) o fosfato magnésico (</a:t>
            </a:r>
            <a:r>
              <a:rPr lang="pt-BR" sz="2200" dirty="0" err="1">
                <a:latin typeface="Arial" panose="020B0604020202020204" pitchFamily="34" charset="0"/>
                <a:ea typeface="Times New Roman" panose="02020603050405020304" pitchFamily="18" charset="0"/>
              </a:rPr>
              <a:t>Newberita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t-BR" sz="2000" dirty="0" err="1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Proteus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sz="2000" dirty="0" err="1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Pseudomonas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sz="2000" dirty="0" err="1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klepsiellas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sz="2000" dirty="0" err="1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Serratias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y </a:t>
            </a:r>
            <a:r>
              <a:rPr lang="pt-BR" sz="2000" dirty="0" err="1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otras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dirty="0" err="1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bacterias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pt-BR" sz="2000" dirty="0" err="1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hidrolizan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dirty="0" err="1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la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000" dirty="0" err="1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urea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</a:t>
            </a:r>
            <a:r>
              <a:rPr lang="pt-BR" sz="2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Litiasis</a:t>
            </a: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mixtas</a:t>
            </a: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AR" sz="22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1671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8312" y="265114"/>
            <a:ext cx="9144000" cy="69215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LITIASIS  RENAL:      ETIOPATOGENIA</a:t>
            </a:r>
            <a:endParaRPr lang="es-AR" sz="2400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63" y="1071563"/>
            <a:ext cx="11244262" cy="5414962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1562"/>
            <a:ext cx="5272087" cy="36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6229349" y="1214438"/>
            <a:ext cx="4957763" cy="28432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>
                <a:solidFill>
                  <a:srgbClr val="002060"/>
                </a:solidFill>
              </a:rPr>
              <a:t>Desequilibrio =</a:t>
            </a:r>
          </a:p>
          <a:p>
            <a:pPr algn="ctr"/>
            <a:endParaRPr lang="es-AR" sz="2400" b="1" dirty="0">
              <a:solidFill>
                <a:srgbClr val="002060"/>
              </a:solidFill>
            </a:endParaRPr>
          </a:p>
          <a:p>
            <a:pPr algn="ctr"/>
            <a:r>
              <a:rPr lang="es-AR" sz="2400" b="1" dirty="0">
                <a:solidFill>
                  <a:srgbClr val="002060"/>
                </a:solidFill>
              </a:rPr>
              <a:t>Descenso de  protectores</a:t>
            </a:r>
          </a:p>
          <a:p>
            <a:pPr algn="ctr"/>
            <a:r>
              <a:rPr lang="es-AR" sz="2400" b="1" dirty="0">
                <a:solidFill>
                  <a:srgbClr val="002060"/>
                </a:solidFill>
              </a:rPr>
              <a:t> y </a:t>
            </a:r>
          </a:p>
          <a:p>
            <a:pPr algn="ctr"/>
            <a:r>
              <a:rPr lang="es-AR" sz="2400" b="1" dirty="0">
                <a:solidFill>
                  <a:srgbClr val="002060"/>
                </a:solidFill>
              </a:rPr>
              <a:t>Aumento de promotores de litiasis</a:t>
            </a:r>
          </a:p>
        </p:txBody>
      </p:sp>
    </p:spTree>
    <p:extLst>
      <p:ext uri="{BB962C8B-B14F-4D97-AF65-F5344CB8AC3E}">
        <p14:creationId xmlns:p14="http://schemas.microsoft.com/office/powerpoint/2010/main" val="298612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9700" y="457200"/>
            <a:ext cx="9144000" cy="742949"/>
          </a:xfrm>
        </p:spPr>
        <p:txBody>
          <a:bodyPr anchor="t">
            <a:normAutofit fontScale="90000"/>
          </a:bodyPr>
          <a:lstStyle/>
          <a:p>
            <a:r>
              <a:rPr lang="es-A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 PROTECTORES</a:t>
            </a:r>
            <a:br>
              <a:rPr lang="es-AR" sz="3200" dirty="0">
                <a:solidFill>
                  <a:srgbClr val="002060"/>
                </a:solidFill>
              </a:rPr>
            </a:br>
            <a:endParaRPr lang="es-AR" sz="3200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0100" y="1000125"/>
            <a:ext cx="9753600" cy="555783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2700020" algn="ctr"/>
                <a:tab pos="5400040" algn="r"/>
              </a:tabLst>
            </a:pPr>
            <a:endParaRPr lang="es-A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AR" b="1" dirty="0">
                <a:latin typeface="Arial" panose="020B0604020202020204" pitchFamily="34" charset="0"/>
                <a:ea typeface="Times New Roman" panose="02020603050405020304" pitchFamily="18" charset="0"/>
              </a:rPr>
              <a:t>1- Elevado  flujo urinario, </a:t>
            </a:r>
            <a:r>
              <a:rPr lang="es-AR" dirty="0">
                <a:latin typeface="Arial" panose="020B0604020202020204" pitchFamily="34" charset="0"/>
                <a:ea typeface="Times New Roman" panose="02020603050405020304" pitchFamily="18" charset="0"/>
              </a:rPr>
              <a:t>generosa ingesta hídrica en relación a las pérdidas diarias (</a:t>
            </a:r>
            <a:r>
              <a:rPr lang="es-AR" dirty="0" err="1">
                <a:latin typeface="Arial" panose="020B0604020202020204" pitchFamily="34" charset="0"/>
                <a:ea typeface="Times New Roman" panose="02020603050405020304" pitchFamily="18" charset="0"/>
              </a:rPr>
              <a:t>act</a:t>
            </a:r>
            <a:r>
              <a:rPr lang="es-AR" dirty="0">
                <a:latin typeface="Arial" panose="020B0604020202020204" pitchFamily="34" charset="0"/>
                <a:ea typeface="Times New Roman" panose="02020603050405020304" pitchFamily="18" charset="0"/>
              </a:rPr>
              <a:t> física, </a:t>
            </a:r>
            <a:r>
              <a:rPr lang="es-AR" dirty="0" err="1">
                <a:latin typeface="Arial" panose="020B0604020202020204" pitchFamily="34" charset="0"/>
                <a:ea typeface="Times New Roman" panose="02020603050405020304" pitchFamily="18" charset="0"/>
              </a:rPr>
              <a:t>temp</a:t>
            </a:r>
            <a:r>
              <a:rPr lang="es-A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AR" dirty="0" err="1">
                <a:latin typeface="Arial" panose="020B0604020202020204" pitchFamily="34" charset="0"/>
                <a:ea typeface="Times New Roman" panose="02020603050405020304" pitchFamily="18" charset="0"/>
              </a:rPr>
              <a:t>amb</a:t>
            </a:r>
            <a:r>
              <a:rPr lang="es-AR" dirty="0">
                <a:latin typeface="Arial" panose="020B0604020202020204" pitchFamily="34" charset="0"/>
                <a:ea typeface="Times New Roman" panose="02020603050405020304" pitchFamily="18" charset="0"/>
              </a:rPr>
              <a:t>, edad, </a:t>
            </a:r>
            <a:r>
              <a:rPr lang="es-AR" dirty="0" err="1">
                <a:latin typeface="Arial" panose="020B0604020202020204" pitchFamily="34" charset="0"/>
                <a:ea typeface="Times New Roman" panose="02020603050405020304" pitchFamily="18" charset="0"/>
              </a:rPr>
              <a:t>activ</a:t>
            </a:r>
            <a:r>
              <a:rPr lang="es-AR" dirty="0">
                <a:latin typeface="Arial" panose="020B0604020202020204" pitchFamily="34" charset="0"/>
                <a:ea typeface="Times New Roman" panose="02020603050405020304" pitchFamily="18" charset="0"/>
              </a:rPr>
              <a:t> laboral, </a:t>
            </a:r>
            <a:r>
              <a:rPr lang="es-AR" dirty="0" err="1">
                <a:latin typeface="Arial" panose="020B0604020202020204" pitchFamily="34" charset="0"/>
                <a:ea typeface="Times New Roman" panose="02020603050405020304" pitchFamily="18" charset="0"/>
              </a:rPr>
              <a:t>etc</a:t>
            </a:r>
            <a:r>
              <a:rPr lang="es-AR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tabLst>
                <a:tab pos="2700020" algn="ctr"/>
                <a:tab pos="5400040" algn="r"/>
              </a:tabLst>
            </a:pPr>
            <a:endParaRPr lang="es-A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AR" b="1" dirty="0">
                <a:latin typeface="Arial" panose="020B0604020202020204" pitchFamily="34" charset="0"/>
                <a:ea typeface="Times New Roman" panose="02020603050405020304" pitchFamily="18" charset="0"/>
              </a:rPr>
              <a:t> 2- Solutos que    evitan la formación de </a:t>
            </a:r>
            <a:r>
              <a:rPr lang="es-AR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litos</a:t>
            </a:r>
            <a:r>
              <a:rPr lang="es-AR" b="1" dirty="0">
                <a:latin typeface="Arial" panose="020B0604020202020204" pitchFamily="34" charset="0"/>
                <a:ea typeface="Times New Roman" panose="02020603050405020304" pitchFamily="18" charset="0"/>
              </a:rPr>
              <a:t> renales acomplejando calcio</a:t>
            </a:r>
            <a:r>
              <a:rPr lang="es-AR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s-AR" b="1" dirty="0">
                <a:solidFill>
                  <a:srgbClr val="002060"/>
                </a:solidFill>
              </a:rPr>
              <a:t>citrato</a:t>
            </a:r>
            <a:r>
              <a:rPr lang="es-AR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AR" b="1" dirty="0">
                <a:solidFill>
                  <a:srgbClr val="002060"/>
                </a:solidFill>
              </a:rPr>
              <a:t>pirofosfato. 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tabLst>
                <a:tab pos="2700020" algn="ctr"/>
                <a:tab pos="5400040" algn="r"/>
              </a:tabLst>
            </a:pPr>
            <a:endParaRPr lang="es-AR" b="1" dirty="0">
              <a:solidFill>
                <a:srgbClr val="002060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AR" dirty="0">
                <a:latin typeface="Arial" panose="020B0604020202020204" pitchFamily="34" charset="0"/>
                <a:ea typeface="Times New Roman" panose="02020603050405020304" pitchFamily="18" charset="0"/>
              </a:rPr>
              <a:t>3- </a:t>
            </a:r>
            <a:r>
              <a:rPr lang="es-AR" b="1" dirty="0">
                <a:latin typeface="Arial" panose="020B0604020202020204" pitchFamily="34" charset="0"/>
                <a:ea typeface="Times New Roman" panose="02020603050405020304" pitchFamily="18" charset="0"/>
              </a:rPr>
              <a:t>Solutos que  evitan la formación del núcleo, su fijación y su crecimiento</a:t>
            </a:r>
            <a:r>
              <a:rPr lang="es-AR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AR" b="1" dirty="0">
                <a:solidFill>
                  <a:srgbClr val="002060"/>
                </a:solidFill>
              </a:rPr>
              <a:t>Magnesio, citrato, pirofosfato, proteína de </a:t>
            </a:r>
            <a:r>
              <a:rPr lang="es-AR" b="1" dirty="0" err="1">
                <a:solidFill>
                  <a:srgbClr val="002060"/>
                </a:solidFill>
              </a:rPr>
              <a:t>Tamm</a:t>
            </a:r>
            <a:r>
              <a:rPr lang="es-AR" b="1" dirty="0">
                <a:solidFill>
                  <a:srgbClr val="002060"/>
                </a:solidFill>
              </a:rPr>
              <a:t>- </a:t>
            </a:r>
            <a:r>
              <a:rPr lang="es-AR" b="1" dirty="0" err="1">
                <a:solidFill>
                  <a:srgbClr val="002060"/>
                </a:solidFill>
              </a:rPr>
              <a:t>Horsfall</a:t>
            </a:r>
            <a:r>
              <a:rPr lang="es-AR" b="1" dirty="0">
                <a:solidFill>
                  <a:srgbClr val="002060"/>
                </a:solidFill>
              </a:rPr>
              <a:t> nativa, 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AR" b="1" dirty="0" err="1">
                <a:solidFill>
                  <a:srgbClr val="002060"/>
                </a:solidFill>
              </a:rPr>
              <a:t>condroitínsulfato</a:t>
            </a:r>
            <a:r>
              <a:rPr lang="es-AR" b="1" dirty="0">
                <a:solidFill>
                  <a:srgbClr val="002060"/>
                </a:solidFill>
              </a:rPr>
              <a:t>, </a:t>
            </a:r>
            <a:r>
              <a:rPr lang="es-AR" b="1" dirty="0" err="1">
                <a:solidFill>
                  <a:srgbClr val="002060"/>
                </a:solidFill>
              </a:rPr>
              <a:t>nefrocalcina</a:t>
            </a:r>
            <a:r>
              <a:rPr lang="es-AR" b="1" dirty="0">
                <a:solidFill>
                  <a:srgbClr val="002060"/>
                </a:solidFill>
              </a:rPr>
              <a:t>, </a:t>
            </a:r>
            <a:r>
              <a:rPr lang="es-AR" b="1" dirty="0" err="1">
                <a:solidFill>
                  <a:srgbClr val="002060"/>
                </a:solidFill>
              </a:rPr>
              <a:t>uropontina</a:t>
            </a:r>
            <a:r>
              <a:rPr lang="es-AR" b="1" dirty="0">
                <a:solidFill>
                  <a:srgbClr val="002060"/>
                </a:solidFill>
              </a:rPr>
              <a:t>, y  </a:t>
            </a:r>
            <a:r>
              <a:rPr lang="es-AR" b="1" dirty="0" err="1">
                <a:solidFill>
                  <a:srgbClr val="002060"/>
                </a:solidFill>
              </a:rPr>
              <a:t>litostatina</a:t>
            </a:r>
            <a:r>
              <a:rPr lang="es-AR" b="1" dirty="0">
                <a:solidFill>
                  <a:srgbClr val="002060"/>
                </a:solidFill>
              </a:rPr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0154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2550" y="285749"/>
            <a:ext cx="9144000" cy="657225"/>
          </a:xfrm>
        </p:spPr>
        <p:txBody>
          <a:bodyPr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FACTORES PROMOTORES</a:t>
            </a:r>
            <a:br>
              <a:rPr lang="es-AR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AR" sz="2800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1612" y="942974"/>
            <a:ext cx="9024938" cy="5629276"/>
          </a:xfrm>
        </p:spPr>
        <p:txBody>
          <a:bodyPr>
            <a:normAutofit/>
          </a:bodyPr>
          <a:lstStyle/>
          <a:p>
            <a:r>
              <a:rPr lang="es-ES" b="1" i="1" dirty="0">
                <a:solidFill>
                  <a:srgbClr val="002060"/>
                </a:solidFill>
              </a:rPr>
              <a:t>Factores  Predisponentes</a:t>
            </a:r>
          </a:p>
          <a:p>
            <a:endParaRPr lang="es-AR" dirty="0">
              <a:solidFill>
                <a:srgbClr val="002060"/>
              </a:solidFill>
            </a:endParaRPr>
          </a:p>
          <a:p>
            <a:pPr lvl="0" algn="l"/>
            <a:r>
              <a:rPr lang="es-ES" b="1" dirty="0">
                <a:solidFill>
                  <a:srgbClr val="002060"/>
                </a:solidFill>
              </a:rPr>
              <a:t>-Enlentecimiento del flujo urinario </a:t>
            </a:r>
            <a:r>
              <a:rPr lang="es-ES" dirty="0">
                <a:solidFill>
                  <a:srgbClr val="002060"/>
                </a:solidFill>
              </a:rPr>
              <a:t>por obstrucción parcial de uréter o de uretra</a:t>
            </a:r>
            <a:endParaRPr lang="es-AR" dirty="0">
              <a:solidFill>
                <a:srgbClr val="002060"/>
              </a:solidFill>
            </a:endParaRPr>
          </a:p>
          <a:p>
            <a:pPr lvl="0" algn="l"/>
            <a:r>
              <a:rPr lang="es-ES" b="1" dirty="0">
                <a:solidFill>
                  <a:srgbClr val="002060"/>
                </a:solidFill>
              </a:rPr>
              <a:t>-Bajo consumo de agua</a:t>
            </a:r>
            <a:r>
              <a:rPr lang="es-ES" dirty="0">
                <a:solidFill>
                  <a:srgbClr val="002060"/>
                </a:solidFill>
              </a:rPr>
              <a:t>, en relación a las necesidades.</a:t>
            </a:r>
            <a:endParaRPr lang="es-AR" dirty="0">
              <a:solidFill>
                <a:srgbClr val="002060"/>
              </a:solidFill>
            </a:endParaRPr>
          </a:p>
          <a:p>
            <a:pPr lvl="0" algn="l"/>
            <a:r>
              <a:rPr lang="es-ES" b="1" dirty="0">
                <a:solidFill>
                  <a:srgbClr val="002060"/>
                </a:solidFill>
              </a:rPr>
              <a:t>-Infecciones  urinarias recurrentes</a:t>
            </a:r>
            <a:endParaRPr lang="es-AR" b="1" dirty="0">
              <a:solidFill>
                <a:srgbClr val="002060"/>
              </a:solidFill>
            </a:endParaRPr>
          </a:p>
          <a:p>
            <a:pPr lvl="0" algn="l"/>
            <a:r>
              <a:rPr lang="es-ES" b="1" dirty="0">
                <a:solidFill>
                  <a:srgbClr val="002060"/>
                </a:solidFill>
              </a:rPr>
              <a:t>-Deshidratación frecuente </a:t>
            </a:r>
            <a:r>
              <a:rPr lang="es-ES" dirty="0">
                <a:solidFill>
                  <a:srgbClr val="002060"/>
                </a:solidFill>
              </a:rPr>
              <a:t>(diarrea crónica, sudoración excesiva, etc.)</a:t>
            </a:r>
          </a:p>
          <a:p>
            <a:pPr lvl="0" algn="l"/>
            <a:r>
              <a:rPr lang="es-ES" dirty="0"/>
              <a:t>-</a:t>
            </a:r>
            <a:r>
              <a:rPr lang="es-ES" b="1" dirty="0">
                <a:solidFill>
                  <a:srgbClr val="002060"/>
                </a:solidFill>
              </a:rPr>
              <a:t>Cuerpos extraños  en las vías urinarias</a:t>
            </a:r>
            <a:endParaRPr lang="es-AR" b="1" dirty="0">
              <a:solidFill>
                <a:srgbClr val="002060"/>
              </a:solidFill>
            </a:endParaRPr>
          </a:p>
          <a:p>
            <a:pPr lvl="0" algn="l"/>
            <a:r>
              <a:rPr lang="es-ES" b="1" dirty="0">
                <a:solidFill>
                  <a:srgbClr val="002060"/>
                </a:solidFill>
              </a:rPr>
              <a:t>-Excesivo consumo  de vitamina C,  sal y alimentos ricos en oxalato o purinas; escaso consumo  de fibras.</a:t>
            </a:r>
            <a:endParaRPr lang="es-AR" b="1" dirty="0">
              <a:solidFill>
                <a:srgbClr val="002060"/>
              </a:solidFill>
            </a:endParaRPr>
          </a:p>
          <a:p>
            <a:pPr lvl="0" algn="l"/>
            <a:r>
              <a:rPr lang="es-ES" b="1" dirty="0">
                <a:solidFill>
                  <a:srgbClr val="002060"/>
                </a:solidFill>
              </a:rPr>
              <a:t>-Acidosis tubular renal  distal</a:t>
            </a:r>
            <a:endParaRPr lang="es-AR" b="1" dirty="0">
              <a:solidFill>
                <a:srgbClr val="002060"/>
              </a:solidFill>
            </a:endParaRPr>
          </a:p>
          <a:p>
            <a:pPr lvl="0" algn="l"/>
            <a:r>
              <a:rPr lang="es-ES" b="1" dirty="0">
                <a:solidFill>
                  <a:srgbClr val="002060"/>
                </a:solidFill>
              </a:rPr>
              <a:t>-Uso prolongado de medicamentos que  generan un factor  determinante.</a:t>
            </a:r>
            <a:endParaRPr lang="es-AR" b="1" dirty="0">
              <a:solidFill>
                <a:srgbClr val="002060"/>
              </a:solidFill>
            </a:endParaRPr>
          </a:p>
          <a:p>
            <a:pPr lvl="0" algn="l"/>
            <a:endParaRPr lang="es-AR" dirty="0">
              <a:solidFill>
                <a:srgbClr val="002060"/>
              </a:solidFill>
            </a:endParaRPr>
          </a:p>
          <a:p>
            <a:endParaRPr lang="es-A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5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2550" y="285749"/>
            <a:ext cx="9144000" cy="414339"/>
          </a:xfrm>
        </p:spPr>
        <p:txBody>
          <a:bodyPr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FACTORES  PROMOTORES</a:t>
            </a:r>
            <a:br>
              <a:rPr lang="es-AR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AR" sz="2800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8675" y="700088"/>
            <a:ext cx="10201275" cy="5943600"/>
          </a:xfrm>
        </p:spPr>
        <p:txBody>
          <a:bodyPr>
            <a:normAutofit lnSpcReduction="10000"/>
          </a:bodyPr>
          <a:lstStyle/>
          <a:p>
            <a:r>
              <a:rPr lang="es-ES" b="1" i="1" dirty="0">
                <a:solidFill>
                  <a:srgbClr val="002060"/>
                </a:solidFill>
              </a:rPr>
              <a:t>Factores  Determinantes</a:t>
            </a:r>
          </a:p>
          <a:p>
            <a:pPr algn="l"/>
            <a:r>
              <a:rPr lang="es-ES" dirty="0">
                <a:solidFill>
                  <a:srgbClr val="002060"/>
                </a:solidFill>
              </a:rPr>
              <a:t>1 *</a:t>
            </a:r>
            <a:r>
              <a:rPr lang="es-ES" b="1" dirty="0">
                <a:solidFill>
                  <a:srgbClr val="002060"/>
                </a:solidFill>
              </a:rPr>
              <a:t>Alta </a:t>
            </a:r>
            <a:r>
              <a:rPr lang="es-ES" b="1" dirty="0" err="1">
                <a:solidFill>
                  <a:srgbClr val="002060"/>
                </a:solidFill>
              </a:rPr>
              <a:t>conc</a:t>
            </a:r>
            <a:r>
              <a:rPr lang="es-ES" b="1" dirty="0">
                <a:solidFill>
                  <a:srgbClr val="002060"/>
                </a:solidFill>
              </a:rPr>
              <a:t>  </a:t>
            </a:r>
            <a:r>
              <a:rPr lang="es-ES" b="1" dirty="0" err="1">
                <a:solidFill>
                  <a:srgbClr val="002060"/>
                </a:solidFill>
              </a:rPr>
              <a:t>urin</a:t>
            </a:r>
            <a:r>
              <a:rPr lang="es-ES" b="1" dirty="0">
                <a:solidFill>
                  <a:srgbClr val="002060"/>
                </a:solidFill>
              </a:rPr>
              <a:t>  de  solutos que cristalizan</a:t>
            </a:r>
            <a:r>
              <a:rPr lang="es-ES" dirty="0">
                <a:solidFill>
                  <a:srgbClr val="002060"/>
                </a:solidFill>
              </a:rPr>
              <a:t>: </a:t>
            </a:r>
            <a:r>
              <a:rPr lang="es-ES" i="1" dirty="0" err="1">
                <a:solidFill>
                  <a:srgbClr val="002060"/>
                </a:solidFill>
              </a:rPr>
              <a:t>hipercalciuria</a:t>
            </a:r>
            <a:r>
              <a:rPr lang="es-ES" i="1" dirty="0">
                <a:solidFill>
                  <a:srgbClr val="002060"/>
                </a:solidFill>
              </a:rPr>
              <a:t>, </a:t>
            </a:r>
            <a:r>
              <a:rPr lang="es-ES" i="1" dirty="0" err="1">
                <a:solidFill>
                  <a:srgbClr val="002060"/>
                </a:solidFill>
              </a:rPr>
              <a:t>hiperoxaluria</a:t>
            </a:r>
            <a:r>
              <a:rPr lang="es-ES" i="1" dirty="0">
                <a:solidFill>
                  <a:srgbClr val="002060"/>
                </a:solidFill>
              </a:rPr>
              <a:t>, </a:t>
            </a:r>
            <a:r>
              <a:rPr lang="es-ES" i="1" dirty="0" err="1">
                <a:solidFill>
                  <a:srgbClr val="002060"/>
                </a:solidFill>
              </a:rPr>
              <a:t>hiperuricosuira</a:t>
            </a:r>
            <a:r>
              <a:rPr lang="es-ES" i="1" dirty="0">
                <a:solidFill>
                  <a:srgbClr val="002060"/>
                </a:solidFill>
              </a:rPr>
              <a:t>, </a:t>
            </a:r>
            <a:r>
              <a:rPr lang="es-ES" i="1" dirty="0" err="1">
                <a:solidFill>
                  <a:srgbClr val="002060"/>
                </a:solidFill>
              </a:rPr>
              <a:t>xantinuria</a:t>
            </a:r>
            <a:r>
              <a:rPr lang="es-ES" i="1" dirty="0">
                <a:solidFill>
                  <a:srgbClr val="002060"/>
                </a:solidFill>
              </a:rPr>
              <a:t>, </a:t>
            </a:r>
            <a:r>
              <a:rPr lang="es-ES" i="1" dirty="0" err="1">
                <a:solidFill>
                  <a:srgbClr val="002060"/>
                </a:solidFill>
              </a:rPr>
              <a:t>hiperfosfaturia</a:t>
            </a:r>
            <a:r>
              <a:rPr lang="es-ES" i="1" dirty="0">
                <a:solidFill>
                  <a:srgbClr val="002060"/>
                </a:solidFill>
              </a:rPr>
              <a:t>.</a:t>
            </a:r>
            <a:endParaRPr lang="es-AR" i="1" dirty="0">
              <a:solidFill>
                <a:srgbClr val="002060"/>
              </a:solidFill>
            </a:endParaRPr>
          </a:p>
          <a:p>
            <a:r>
              <a:rPr lang="es-AR" sz="2000" dirty="0">
                <a:solidFill>
                  <a:srgbClr val="002060"/>
                </a:solidFill>
              </a:rPr>
              <a:t>Por estasis urinario, &gt; </a:t>
            </a:r>
            <a:r>
              <a:rPr lang="es-AR" sz="2000" dirty="0" err="1">
                <a:solidFill>
                  <a:srgbClr val="002060"/>
                </a:solidFill>
              </a:rPr>
              <a:t>reab</a:t>
            </a:r>
            <a:r>
              <a:rPr lang="es-AR" sz="2000" dirty="0">
                <a:solidFill>
                  <a:srgbClr val="002060"/>
                </a:solidFill>
              </a:rPr>
              <a:t> de agua, &gt; </a:t>
            </a:r>
            <a:r>
              <a:rPr lang="es-AR" sz="2000" dirty="0" err="1">
                <a:solidFill>
                  <a:srgbClr val="002060"/>
                </a:solidFill>
              </a:rPr>
              <a:t>sec</a:t>
            </a:r>
            <a:r>
              <a:rPr lang="es-AR" sz="2000" dirty="0">
                <a:solidFill>
                  <a:srgbClr val="002060"/>
                </a:solidFill>
              </a:rPr>
              <a:t> tubular, </a:t>
            </a:r>
          </a:p>
          <a:p>
            <a:r>
              <a:rPr lang="es-AR" sz="2000" dirty="0">
                <a:solidFill>
                  <a:srgbClr val="002060"/>
                </a:solidFill>
              </a:rPr>
              <a:t>&gt; </a:t>
            </a:r>
            <a:r>
              <a:rPr lang="es-AR" sz="2000" dirty="0" err="1">
                <a:solidFill>
                  <a:srgbClr val="002060"/>
                </a:solidFill>
              </a:rPr>
              <a:t>reab</a:t>
            </a:r>
            <a:r>
              <a:rPr lang="es-AR" sz="2000" dirty="0">
                <a:solidFill>
                  <a:srgbClr val="002060"/>
                </a:solidFill>
              </a:rPr>
              <a:t> tubular o </a:t>
            </a:r>
            <a:r>
              <a:rPr lang="es-AR" sz="2000" dirty="0" err="1">
                <a:solidFill>
                  <a:srgbClr val="002060"/>
                </a:solidFill>
              </a:rPr>
              <a:t>aum</a:t>
            </a:r>
            <a:r>
              <a:rPr lang="es-AR" sz="2000" dirty="0">
                <a:solidFill>
                  <a:srgbClr val="002060"/>
                </a:solidFill>
              </a:rPr>
              <a:t> del nivel plasmático del analito.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2 *pH urinario: </a:t>
            </a:r>
            <a:r>
              <a:rPr lang="es-ES" dirty="0" err="1">
                <a:solidFill>
                  <a:srgbClr val="002060"/>
                </a:solidFill>
              </a:rPr>
              <a:t>Ph</a:t>
            </a:r>
            <a:r>
              <a:rPr lang="es-ES" dirty="0">
                <a:solidFill>
                  <a:srgbClr val="002060"/>
                </a:solidFill>
              </a:rPr>
              <a:t> &lt; 5,5 precipita  de </a:t>
            </a:r>
            <a:r>
              <a:rPr lang="es-ES" dirty="0" err="1">
                <a:solidFill>
                  <a:srgbClr val="002060"/>
                </a:solidFill>
              </a:rPr>
              <a:t>ác</a:t>
            </a:r>
            <a:r>
              <a:rPr lang="es-ES" dirty="0">
                <a:solidFill>
                  <a:srgbClr val="002060"/>
                </a:solidFill>
              </a:rPr>
              <a:t> úrico,</a:t>
            </a:r>
          </a:p>
          <a:p>
            <a:r>
              <a:rPr lang="es-ES" dirty="0">
                <a:solidFill>
                  <a:srgbClr val="002060"/>
                </a:solidFill>
              </a:rPr>
              <a:t> y </a:t>
            </a:r>
            <a:r>
              <a:rPr lang="es-ES" dirty="0" err="1">
                <a:solidFill>
                  <a:srgbClr val="002060"/>
                </a:solidFill>
              </a:rPr>
              <a:t>ph</a:t>
            </a:r>
            <a:r>
              <a:rPr lang="es-ES" dirty="0">
                <a:solidFill>
                  <a:srgbClr val="002060"/>
                </a:solidFill>
              </a:rPr>
              <a:t> alcalino   precipitan fosfatos y carbonatos de calcio</a:t>
            </a:r>
            <a:endParaRPr lang="es-AR" dirty="0">
              <a:solidFill>
                <a:srgbClr val="002060"/>
              </a:solidFill>
            </a:endParaRP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3 *Deficiencia de  </a:t>
            </a:r>
            <a:r>
              <a:rPr lang="es-ES" b="1" dirty="0" err="1">
                <a:solidFill>
                  <a:srgbClr val="002060"/>
                </a:solidFill>
              </a:rPr>
              <a:t>solubilizadores</a:t>
            </a:r>
            <a:r>
              <a:rPr lang="es-ES" dirty="0">
                <a:solidFill>
                  <a:srgbClr val="002060"/>
                </a:solidFill>
              </a:rPr>
              <a:t>: citrato, pirofosfato, Mg, Zn, </a:t>
            </a:r>
            <a:r>
              <a:rPr lang="es-ES" dirty="0" err="1">
                <a:solidFill>
                  <a:srgbClr val="002060"/>
                </a:solidFill>
              </a:rPr>
              <a:t>Na</a:t>
            </a:r>
            <a:r>
              <a:rPr lang="es-ES" dirty="0">
                <a:solidFill>
                  <a:srgbClr val="002060"/>
                </a:solidFill>
              </a:rPr>
              <a:t>, y </a:t>
            </a:r>
            <a:r>
              <a:rPr lang="es-ES" dirty="0" err="1">
                <a:solidFill>
                  <a:srgbClr val="002060"/>
                </a:solidFill>
              </a:rPr>
              <a:t>glucurónidos</a:t>
            </a:r>
            <a:r>
              <a:rPr lang="es-ES" dirty="0">
                <a:solidFill>
                  <a:srgbClr val="002060"/>
                </a:solidFill>
              </a:rPr>
              <a:t>.</a:t>
            </a:r>
            <a:endParaRPr lang="es-AR" dirty="0">
              <a:solidFill>
                <a:srgbClr val="002060"/>
              </a:solidFill>
            </a:endParaRP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4 *Aumento de </a:t>
            </a:r>
            <a:r>
              <a:rPr lang="es-ES" b="1" dirty="0" err="1">
                <a:solidFill>
                  <a:srgbClr val="002060"/>
                </a:solidFill>
              </a:rPr>
              <a:t>antisolubilizadores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</a:rPr>
              <a:t>: Al, Fe, Si.</a:t>
            </a:r>
            <a:endParaRPr lang="es-AR" dirty="0">
              <a:solidFill>
                <a:srgbClr val="002060"/>
              </a:solidFill>
            </a:endParaRP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5 *Presencia de agentes </a:t>
            </a:r>
            <a:r>
              <a:rPr lang="es-ES" b="1" dirty="0" err="1">
                <a:solidFill>
                  <a:srgbClr val="002060"/>
                </a:solidFill>
              </a:rPr>
              <a:t>precipitadores</a:t>
            </a:r>
            <a:r>
              <a:rPr lang="es-ES" b="1" dirty="0">
                <a:solidFill>
                  <a:srgbClr val="002060"/>
                </a:solidFill>
              </a:rPr>
              <a:t> de los cristales</a:t>
            </a:r>
            <a:r>
              <a:rPr lang="es-ES" dirty="0">
                <a:solidFill>
                  <a:srgbClr val="002060"/>
                </a:solidFill>
              </a:rPr>
              <a:t>:  Proteína de </a:t>
            </a:r>
            <a:r>
              <a:rPr lang="es-ES" dirty="0" err="1">
                <a:solidFill>
                  <a:srgbClr val="002060"/>
                </a:solidFill>
              </a:rPr>
              <a:t>Tamm</a:t>
            </a:r>
            <a:r>
              <a:rPr lang="es-ES" dirty="0">
                <a:solidFill>
                  <a:srgbClr val="002060"/>
                </a:solidFill>
              </a:rPr>
              <a:t> – </a:t>
            </a:r>
            <a:r>
              <a:rPr lang="es-ES" dirty="0" err="1">
                <a:solidFill>
                  <a:srgbClr val="002060"/>
                </a:solidFill>
              </a:rPr>
              <a:t>Horsfal</a:t>
            </a:r>
            <a:r>
              <a:rPr lang="es-ES" dirty="0">
                <a:solidFill>
                  <a:srgbClr val="002060"/>
                </a:solidFill>
              </a:rPr>
              <a:t>  desnaturalizada, restos de bacterias, g</a:t>
            </a:r>
            <a:r>
              <a:rPr lang="es-AR" dirty="0" err="1">
                <a:solidFill>
                  <a:srgbClr val="002060"/>
                </a:solidFill>
              </a:rPr>
              <a:t>licosaminoglicanos</a:t>
            </a:r>
            <a:r>
              <a:rPr lang="es-AR" dirty="0">
                <a:solidFill>
                  <a:srgbClr val="002060"/>
                </a:solidFill>
              </a:rPr>
              <a:t>, </a:t>
            </a:r>
            <a:r>
              <a:rPr lang="es-AR" dirty="0" err="1">
                <a:solidFill>
                  <a:srgbClr val="002060"/>
                </a:solidFill>
              </a:rPr>
              <a:t>mucoproteínas</a:t>
            </a:r>
            <a:r>
              <a:rPr lang="es-AR" dirty="0">
                <a:solidFill>
                  <a:srgbClr val="002060"/>
                </a:solidFill>
              </a:rPr>
              <a:t>, </a:t>
            </a:r>
            <a:r>
              <a:rPr lang="es-AR" dirty="0" err="1">
                <a:solidFill>
                  <a:srgbClr val="002060"/>
                </a:solidFill>
              </a:rPr>
              <a:t>uromucoides</a:t>
            </a:r>
            <a:r>
              <a:rPr lang="es-AR" dirty="0">
                <a:solidFill>
                  <a:srgbClr val="002060"/>
                </a:solidFill>
              </a:rPr>
              <a:t>, ácido hialurónico y </a:t>
            </a:r>
            <a:r>
              <a:rPr lang="es-AR" dirty="0" err="1">
                <a:solidFill>
                  <a:srgbClr val="002060"/>
                </a:solidFill>
              </a:rPr>
              <a:t>heparansulfato</a:t>
            </a:r>
            <a:r>
              <a:rPr lang="es-AR" dirty="0">
                <a:solidFill>
                  <a:srgbClr val="002060"/>
                </a:solidFill>
              </a:rPr>
              <a:t>.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6 * Deficiencia de proteínas protectoras de la mucosa renal</a:t>
            </a:r>
            <a:r>
              <a:rPr lang="es-ES" dirty="0">
                <a:solidFill>
                  <a:srgbClr val="002060"/>
                </a:solidFill>
              </a:rPr>
              <a:t>: </a:t>
            </a:r>
            <a:r>
              <a:rPr lang="es-AR" dirty="0">
                <a:solidFill>
                  <a:srgbClr val="002060"/>
                </a:solidFill>
              </a:rPr>
              <a:t>proteína de </a:t>
            </a:r>
            <a:r>
              <a:rPr lang="es-AR" dirty="0" err="1">
                <a:solidFill>
                  <a:srgbClr val="002060"/>
                </a:solidFill>
              </a:rPr>
              <a:t>Tamm</a:t>
            </a:r>
            <a:r>
              <a:rPr lang="es-AR" dirty="0">
                <a:solidFill>
                  <a:srgbClr val="002060"/>
                </a:solidFill>
              </a:rPr>
              <a:t>- </a:t>
            </a:r>
            <a:r>
              <a:rPr lang="es-AR" dirty="0" err="1">
                <a:solidFill>
                  <a:srgbClr val="002060"/>
                </a:solidFill>
              </a:rPr>
              <a:t>Horsfall</a:t>
            </a:r>
            <a:r>
              <a:rPr lang="es-AR" dirty="0">
                <a:solidFill>
                  <a:srgbClr val="002060"/>
                </a:solidFill>
              </a:rPr>
              <a:t> nativa, </a:t>
            </a:r>
            <a:r>
              <a:rPr lang="es-AR" dirty="0" err="1">
                <a:solidFill>
                  <a:srgbClr val="002060"/>
                </a:solidFill>
              </a:rPr>
              <a:t>condroitínsulfato</a:t>
            </a:r>
            <a:r>
              <a:rPr lang="es-AR" dirty="0">
                <a:solidFill>
                  <a:srgbClr val="002060"/>
                </a:solidFill>
              </a:rPr>
              <a:t>, </a:t>
            </a:r>
            <a:r>
              <a:rPr lang="es-AR" dirty="0" err="1">
                <a:solidFill>
                  <a:srgbClr val="002060"/>
                </a:solidFill>
              </a:rPr>
              <a:t>nefrocalcina</a:t>
            </a:r>
            <a:r>
              <a:rPr lang="es-AR" dirty="0">
                <a:solidFill>
                  <a:srgbClr val="002060"/>
                </a:solidFill>
              </a:rPr>
              <a:t>, </a:t>
            </a:r>
            <a:r>
              <a:rPr lang="es-AR" dirty="0" err="1">
                <a:solidFill>
                  <a:srgbClr val="002060"/>
                </a:solidFill>
              </a:rPr>
              <a:t>uropontina</a:t>
            </a:r>
            <a:r>
              <a:rPr lang="es-AR" dirty="0">
                <a:solidFill>
                  <a:srgbClr val="002060"/>
                </a:solidFill>
              </a:rPr>
              <a:t>, y  </a:t>
            </a:r>
            <a:r>
              <a:rPr lang="es-AR" dirty="0" err="1">
                <a:solidFill>
                  <a:srgbClr val="002060"/>
                </a:solidFill>
              </a:rPr>
              <a:t>litostatina</a:t>
            </a:r>
            <a:r>
              <a:rPr lang="es-AR" dirty="0">
                <a:solidFill>
                  <a:srgbClr val="002060"/>
                </a:solidFill>
              </a:rPr>
              <a:t>.</a:t>
            </a:r>
          </a:p>
          <a:p>
            <a:endParaRPr lang="es-A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98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1484</Words>
  <Application>Microsoft Office PowerPoint</Application>
  <PresentationFormat>Panorámica</PresentationFormat>
  <Paragraphs>153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Bitstream Vera Sans</vt:lpstr>
      <vt:lpstr>Calibri</vt:lpstr>
      <vt:lpstr>Calibri Light</vt:lpstr>
      <vt:lpstr>Helvetica</vt:lpstr>
      <vt:lpstr>Times New Roman</vt:lpstr>
      <vt:lpstr>Wingdings</vt:lpstr>
      <vt:lpstr>Tema de Office</vt:lpstr>
      <vt:lpstr>LITIASIS  RENAL</vt:lpstr>
      <vt:lpstr>Se han identificado  cálculos renales, hasta en momias egipcias (3000 a.c.) </vt:lpstr>
      <vt:lpstr>Tipos y prevalencia</vt:lpstr>
      <vt:lpstr>Profesiones con mayor prevalencia de  litiasis renal</vt:lpstr>
      <vt:lpstr>Presentación de PowerPoint</vt:lpstr>
      <vt:lpstr>LITIASIS  RENAL:      ETIOPATOGENIA</vt:lpstr>
      <vt:lpstr>FACTORES  PROTECTORES </vt:lpstr>
      <vt:lpstr>FACTORES PROMOTORES </vt:lpstr>
      <vt:lpstr>FACTORES  PROMOTORES </vt:lpstr>
      <vt:lpstr>ETAPAS   DE  LA   LITOGÉNESIS</vt:lpstr>
      <vt:lpstr>¿Cuándo comenzar con la prevención de litiasis renal?  ¿cómo?</vt:lpstr>
      <vt:lpstr>¿ CUANDO  SOSPECHAR  LITIASIS  RENAL ?</vt:lpstr>
      <vt:lpstr>Diagnóstico de litiasis renal</vt:lpstr>
      <vt:lpstr>Estudios del cálculo renal extraído/ expulsado</vt:lpstr>
      <vt:lpstr>Tratamiento de sujetos con litiasis renal</vt:lpstr>
      <vt:lpstr>Prevención de litiasis y de recurrencias</vt:lpstr>
      <vt:lpstr>Presentación de PowerPoint</vt:lpstr>
      <vt:lpstr>ESTUDIO    METABÓLICO   EN  LITIASIS  RENAL </vt:lpstr>
      <vt:lpstr>ETAPA   PREANALITICA </vt:lpstr>
      <vt:lpstr>INSTRUCTIVO  PARA  EL  PACIENTE </vt:lpstr>
      <vt:lpstr>INSTRUCTIVO  PARA  EL  PACIENTE </vt:lpstr>
      <vt:lpstr>PROCEDIMIENTO  DEL LABORATORIO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39</cp:revision>
  <dcterms:created xsi:type="dcterms:W3CDTF">2021-04-30T10:58:34Z</dcterms:created>
  <dcterms:modified xsi:type="dcterms:W3CDTF">2022-04-19T21:51:53Z</dcterms:modified>
</cp:coreProperties>
</file>